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27"/>
  </p:notesMasterIdLst>
  <p:sldIdLst>
    <p:sldId id="257" r:id="rId2"/>
    <p:sldId id="262" r:id="rId3"/>
    <p:sldId id="263" r:id="rId4"/>
    <p:sldId id="264" r:id="rId5"/>
    <p:sldId id="277" r:id="rId6"/>
    <p:sldId id="265" r:id="rId7"/>
    <p:sldId id="266" r:id="rId8"/>
    <p:sldId id="267" r:id="rId9"/>
    <p:sldId id="278" r:id="rId10"/>
    <p:sldId id="268" r:id="rId11"/>
    <p:sldId id="269" r:id="rId12"/>
    <p:sldId id="270" r:id="rId13"/>
    <p:sldId id="271" r:id="rId14"/>
    <p:sldId id="272" r:id="rId15"/>
    <p:sldId id="273" r:id="rId16"/>
    <p:sldId id="274" r:id="rId17"/>
    <p:sldId id="275" r:id="rId18"/>
    <p:sldId id="276" r:id="rId19"/>
    <p:sldId id="279" r:id="rId20"/>
    <p:sldId id="280" r:id="rId21"/>
    <p:sldId id="281" r:id="rId22"/>
    <p:sldId id="282" r:id="rId23"/>
    <p:sldId id="283" r:id="rId24"/>
    <p:sldId id="284" r:id="rId25"/>
    <p:sldId id="285"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718" autoAdjust="0"/>
  </p:normalViewPr>
  <p:slideViewPr>
    <p:cSldViewPr>
      <p:cViewPr varScale="1">
        <p:scale>
          <a:sx n="71" d="100"/>
          <a:sy n="71" d="100"/>
        </p:scale>
        <p:origin x="-13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A113464-9EB0-4646-8E2D-F33617EC6C93}" type="datetimeFigureOut">
              <a:rPr lang="ar-SA" smtClean="0"/>
              <a:pPr/>
              <a:t>06/10/1432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8906DDF-5CFB-4CAC-B740-E0239DB86A49}" type="slidenum">
              <a:rPr lang="ar-SA" smtClean="0"/>
              <a:pPr/>
              <a:t>‹#›</a:t>
            </a:fld>
            <a:endParaRPr lang="ar-SA"/>
          </a:p>
        </p:txBody>
      </p:sp>
    </p:spTree>
    <p:extLst>
      <p:ext uri="{BB962C8B-B14F-4D97-AF65-F5344CB8AC3E}">
        <p14:creationId xmlns:p14="http://schemas.microsoft.com/office/powerpoint/2010/main" val="137519102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43000" y="685800"/>
            <a:ext cx="4572000" cy="3429000"/>
          </a:xfrm>
          <a:ln/>
        </p:spPr>
      </p:sp>
      <p:sp>
        <p:nvSpPr>
          <p:cNvPr id="24579" name="Notes Placeholder 2"/>
          <p:cNvSpPr>
            <a:spLocks noGrp="1"/>
          </p:cNvSpPr>
          <p:nvPr>
            <p:ph type="body" idx="1"/>
          </p:nvPr>
        </p:nvSpPr>
        <p:spPr>
          <a:noFill/>
          <a:ln/>
        </p:spPr>
        <p:txBody>
          <a:bodyPr/>
          <a:lstStyle/>
          <a:p>
            <a:pPr eaLnBrk="1" hangingPunct="1"/>
            <a:endParaRPr lang="en-US" dirty="0" smtClean="0">
              <a:latin typeface="Arial" pitchFamily="34" charset="0"/>
              <a:cs typeface="Arial" pitchFamily="34" charset="0"/>
            </a:endParaRPr>
          </a:p>
        </p:txBody>
      </p:sp>
      <p:sp>
        <p:nvSpPr>
          <p:cNvPr id="24580" name="Slide Number Placeholder 3"/>
          <p:cNvSpPr>
            <a:spLocks noGrp="1"/>
          </p:cNvSpPr>
          <p:nvPr>
            <p:ph type="sldNum" sz="quarter" idx="5"/>
          </p:nvPr>
        </p:nvSpPr>
        <p:spPr>
          <a:noFill/>
        </p:spPr>
        <p:txBody>
          <a:bodyPr/>
          <a:lstStyle/>
          <a:p>
            <a:fld id="{F287AE4E-B7C6-43AB-A167-6D3B36810BE3}" type="slidenum">
              <a:rPr lang="ar-SA" smtClean="0">
                <a:latin typeface="Arial" pitchFamily="34" charset="0"/>
                <a:cs typeface="Arial" pitchFamily="34" charset="0"/>
              </a:rPr>
              <a:pPr/>
              <a:t>1</a:t>
            </a:fld>
            <a:endParaRPr lang="en-US" dirty="0"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D0B35C-5101-4CDD-A0C1-518B0E8069A6}" type="datetimeFigureOut">
              <a:rPr lang="ar-SA" smtClean="0"/>
              <a:pPr/>
              <a:t>06/10/1432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455F79-A5C5-4DD6-AB82-EB08EF8B2D10}" type="slidenum">
              <a:rPr lang="ar-SA" smtClean="0"/>
              <a:pPr/>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D0B35C-5101-4CDD-A0C1-518B0E8069A6}" type="datetimeFigureOut">
              <a:rPr lang="ar-SA" smtClean="0"/>
              <a:pPr/>
              <a:t>06/10/1432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455F79-A5C5-4DD6-AB82-EB08EF8B2D10}"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D0B35C-5101-4CDD-A0C1-518B0E8069A6}" type="datetimeFigureOut">
              <a:rPr lang="ar-SA" smtClean="0"/>
              <a:pPr/>
              <a:t>06/10/1432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455F79-A5C5-4DD6-AB82-EB08EF8B2D10}"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D0B35C-5101-4CDD-A0C1-518B0E8069A6}" type="datetimeFigureOut">
              <a:rPr lang="ar-SA" smtClean="0"/>
              <a:pPr/>
              <a:t>06/10/1432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455F79-A5C5-4DD6-AB82-EB08EF8B2D10}" type="slidenum">
              <a:rPr lang="ar-SA" smtClean="0"/>
              <a:pPr/>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D0B35C-5101-4CDD-A0C1-518B0E8069A6}" type="datetimeFigureOut">
              <a:rPr lang="ar-SA" smtClean="0"/>
              <a:pPr/>
              <a:t>06/10/1432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B455F79-A5C5-4DD6-AB82-EB08EF8B2D10}"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DD0B35C-5101-4CDD-A0C1-518B0E8069A6}" type="datetimeFigureOut">
              <a:rPr lang="ar-SA" smtClean="0"/>
              <a:pPr/>
              <a:t>06/10/1432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B455F79-A5C5-4DD6-AB82-EB08EF8B2D10}" type="slidenum">
              <a:rPr lang="ar-SA" smtClean="0"/>
              <a:pPr/>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DD0B35C-5101-4CDD-A0C1-518B0E8069A6}" type="datetimeFigureOut">
              <a:rPr lang="ar-SA" smtClean="0"/>
              <a:pPr/>
              <a:t>06/10/1432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B455F79-A5C5-4DD6-AB82-EB08EF8B2D10}" type="slidenum">
              <a:rPr lang="ar-SA" smtClean="0"/>
              <a:pPr/>
              <a:t>‹#›</a:t>
            </a:fld>
            <a:endParaRPr lang="ar-SA"/>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DD0B35C-5101-4CDD-A0C1-518B0E8069A6}" type="datetimeFigureOut">
              <a:rPr lang="ar-SA" smtClean="0"/>
              <a:pPr/>
              <a:t>06/10/1432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B455F79-A5C5-4DD6-AB82-EB08EF8B2D10}"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0B35C-5101-4CDD-A0C1-518B0E8069A6}" type="datetimeFigureOut">
              <a:rPr lang="ar-SA" smtClean="0"/>
              <a:pPr/>
              <a:t>06/10/1432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B455F79-A5C5-4DD6-AB82-EB08EF8B2D10}"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D0B35C-5101-4CDD-A0C1-518B0E8069A6}" type="datetimeFigureOut">
              <a:rPr lang="ar-SA" smtClean="0"/>
              <a:pPr/>
              <a:t>06/10/1432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B455F79-A5C5-4DD6-AB82-EB08EF8B2D10}" type="slidenum">
              <a:rPr lang="ar-SA" smtClean="0"/>
              <a:pPr/>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D0B35C-5101-4CDD-A0C1-518B0E8069A6}" type="datetimeFigureOut">
              <a:rPr lang="ar-SA" smtClean="0"/>
              <a:pPr/>
              <a:t>06/10/1432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B455F79-A5C5-4DD6-AB82-EB08EF8B2D10}" type="slidenum">
              <a:rPr lang="ar-SA" smtClean="0"/>
              <a:pPr/>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DD0B35C-5101-4CDD-A0C1-518B0E8069A6}" type="datetimeFigureOut">
              <a:rPr lang="ar-SA" smtClean="0"/>
              <a:pPr/>
              <a:t>06/10/1432</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B455F79-A5C5-4DD6-AB82-EB08EF8B2D10}"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2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3428992" y="6143644"/>
            <a:ext cx="5429288" cy="461665"/>
          </a:xfrm>
          <a:prstGeom prst="rect">
            <a:avLst/>
          </a:prstGeom>
          <a:noFill/>
        </p:spPr>
        <p:txBody>
          <a:bodyPr wrap="square" rtlCol="1">
            <a:spAutoFit/>
          </a:bodyPr>
          <a:lstStyle/>
          <a:p>
            <a:r>
              <a:rPr lang="ar-SA" sz="2400" dirty="0" smtClean="0">
                <a:solidFill>
                  <a:schemeClr val="bg2">
                    <a:lumMod val="25000"/>
                  </a:schemeClr>
                </a:solidFill>
              </a:rPr>
              <a:t>سناء مصلح</a:t>
            </a:r>
            <a:endParaRPr lang="ar-SA" sz="2400" dirty="0">
              <a:solidFill>
                <a:schemeClr val="bg2">
                  <a:lumMod val="25000"/>
                </a:schemeClr>
              </a:solidFill>
            </a:endParaRPr>
          </a:p>
        </p:txBody>
      </p:sp>
      <p:sp>
        <p:nvSpPr>
          <p:cNvPr id="2" name="Rectangle 1"/>
          <p:cNvSpPr/>
          <p:nvPr/>
        </p:nvSpPr>
        <p:spPr>
          <a:xfrm>
            <a:off x="1067457" y="1844824"/>
            <a:ext cx="6590266" cy="175432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ar-SA"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ea typeface="+mn-ea"/>
                <a:cs typeface="+mn-cs"/>
              </a:rPr>
              <a:t>الوحدة الأولى: كمية</a:t>
            </a:r>
          </a:p>
          <a:p>
            <a:pPr algn="ctr"/>
            <a:r>
              <a:rPr lang="ar-SA"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ea typeface="+mn-ea"/>
                <a:cs typeface="+mn-cs"/>
              </a:rPr>
              <a:t> التحرك الخطي</a:t>
            </a:r>
            <a:endParaRPr lang="ar-SA"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Isosceles Triangle 3"/>
          <p:cNvSpPr/>
          <p:nvPr/>
        </p:nvSpPr>
        <p:spPr>
          <a:xfrm>
            <a:off x="4283968" y="4365104"/>
            <a:ext cx="1060704"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09442" y="332657"/>
            <a:ext cx="7125113" cy="792088"/>
          </a:xfrm>
        </p:spPr>
        <p:txBody>
          <a:bodyPr/>
          <a:lstStyle/>
          <a:p>
            <a:pPr marL="0" indent="0" algn="ctr">
              <a:buNone/>
            </a:pPr>
            <a:r>
              <a:rPr lang="ar-SA" dirty="0" smtClean="0">
                <a:solidFill>
                  <a:srgbClr val="CC3300"/>
                </a:solidFill>
                <a:cs typeface="Tahoma" pitchFamily="34" charset="0"/>
              </a:rPr>
              <a:t>مثال(2)</a:t>
            </a:r>
            <a:endParaRPr lang="en-US" dirty="0" smtClean="0"/>
          </a:p>
        </p:txBody>
      </p:sp>
      <p:sp>
        <p:nvSpPr>
          <p:cNvPr id="14339" name="Rectangle 3" descr="Rectangle: Click to edit Master text styles&#10;Second level&#10;Third level&#10;Fourth level&#10;Fifth level"/>
          <p:cNvSpPr>
            <a:spLocks noGrp="1" noChangeArrowheads="1"/>
          </p:cNvSpPr>
          <p:nvPr>
            <p:ph sz="quarter" idx="13"/>
          </p:nvPr>
        </p:nvSpPr>
        <p:spPr>
          <a:xfrm>
            <a:off x="308759" y="1221994"/>
            <a:ext cx="8229600" cy="4525963"/>
          </a:xfrm>
        </p:spPr>
        <p:txBody>
          <a:bodyPr>
            <a:normAutofit fontScale="92500" lnSpcReduction="20000"/>
          </a:bodyPr>
          <a:lstStyle/>
          <a:p>
            <a:pPr marL="0" indent="0" eaLnBrk="1" hangingPunct="1">
              <a:buFontTx/>
              <a:buNone/>
            </a:pPr>
            <a:r>
              <a:rPr lang="ar-SA" sz="2400" dirty="0" smtClean="0">
                <a:solidFill>
                  <a:srgbClr val="CC3300"/>
                </a:solidFill>
                <a:cs typeface="Tahoma" pitchFamily="34" charset="0"/>
              </a:rPr>
              <a:t/>
            </a:r>
            <a:br>
              <a:rPr lang="ar-SA" sz="2400" dirty="0" smtClean="0">
                <a:solidFill>
                  <a:srgbClr val="CC3300"/>
                </a:solidFill>
                <a:cs typeface="Tahoma" pitchFamily="34" charset="0"/>
              </a:rPr>
            </a:br>
            <a:r>
              <a:rPr lang="ar-SA" sz="2400" dirty="0" smtClean="0"/>
              <a:t>جسم كتلته 2 كغم سقط من السكون من ارتفاع 160سم من سطح الأرض، احسب كمية الحركة التي يكتسبها الجسم لحظة وصوله إلى سطح الأرض.</a:t>
            </a:r>
            <a:r>
              <a:rPr lang="ar-SA" dirty="0" smtClean="0"/>
              <a:t/>
            </a:r>
            <a:br>
              <a:rPr lang="ar-SA" dirty="0" smtClean="0"/>
            </a:br>
            <a:endParaRPr lang="ar-SA" sz="500" dirty="0" smtClean="0"/>
          </a:p>
          <a:p>
            <a:pPr marL="0" indent="0" eaLnBrk="1" hangingPunct="1">
              <a:buFontTx/>
              <a:buNone/>
            </a:pPr>
            <a:r>
              <a:rPr lang="ar-SA" sz="2400" dirty="0" smtClean="0">
                <a:solidFill>
                  <a:srgbClr val="CC3300"/>
                </a:solidFill>
                <a:cs typeface="Tahoma" pitchFamily="34" charset="0"/>
              </a:rPr>
              <a:t>الحل:</a:t>
            </a:r>
            <a:br>
              <a:rPr lang="ar-SA" sz="2400" dirty="0" smtClean="0">
                <a:solidFill>
                  <a:srgbClr val="CC3300"/>
                </a:solidFill>
                <a:cs typeface="Tahoma" pitchFamily="34" charset="0"/>
              </a:rPr>
            </a:br>
            <a:r>
              <a:rPr lang="ar-SA" sz="2600" dirty="0" smtClean="0"/>
              <a:t>ك = 2 كغم</a:t>
            </a:r>
            <a:br>
              <a:rPr lang="ar-SA" sz="2600" dirty="0" smtClean="0"/>
            </a:br>
            <a:r>
              <a:rPr lang="ar-SA" sz="2600" dirty="0" smtClean="0"/>
              <a:t>ع = ؟</a:t>
            </a:r>
            <a:br>
              <a:rPr lang="ar-SA" sz="2600" dirty="0" smtClean="0"/>
            </a:br>
            <a:r>
              <a:rPr lang="ar-SA" sz="2600" dirty="0" smtClean="0"/>
              <a:t>نوجد سرعة الجسم لحظة وصوله سطح الأرض:</a:t>
            </a:r>
            <a:br>
              <a:rPr lang="ar-SA" sz="2600" dirty="0" smtClean="0"/>
            </a:br>
            <a:r>
              <a:rPr lang="ar-SA" sz="2600" dirty="0" smtClean="0"/>
              <a:t>ع </a:t>
            </a:r>
            <a:r>
              <a:rPr lang="ar-SA" sz="2600" baseline="30000" dirty="0" smtClean="0"/>
              <a:t>2</a:t>
            </a:r>
            <a:r>
              <a:rPr lang="ar-SA" sz="2600" baseline="-25000" dirty="0" smtClean="0"/>
              <a:t>2</a:t>
            </a:r>
            <a:r>
              <a:rPr lang="ar-SA" sz="2600" dirty="0" smtClean="0"/>
              <a:t> = ع</a:t>
            </a:r>
            <a:r>
              <a:rPr lang="ar-SA" sz="2600" baseline="30000" dirty="0" smtClean="0"/>
              <a:t>2</a:t>
            </a:r>
            <a:r>
              <a:rPr lang="ar-SA" sz="2600" baseline="-25000" dirty="0" smtClean="0"/>
              <a:t>1</a:t>
            </a:r>
            <a:r>
              <a:rPr lang="ar-SA" sz="2600" dirty="0" smtClean="0"/>
              <a:t> + 2 </a:t>
            </a:r>
            <a:r>
              <a:rPr lang="ar-SA" sz="2600" dirty="0" err="1" smtClean="0"/>
              <a:t>ج</a:t>
            </a:r>
            <a:r>
              <a:rPr lang="ar-SA" sz="2600" dirty="0" smtClean="0"/>
              <a:t> ف</a:t>
            </a:r>
            <a:br>
              <a:rPr lang="ar-SA" sz="2600" dirty="0" smtClean="0"/>
            </a:br>
            <a:endParaRPr lang="ar-SA" sz="1000" dirty="0" smtClean="0"/>
          </a:p>
          <a:p>
            <a:pPr marL="0" indent="0" eaLnBrk="1" hangingPunct="1">
              <a:buFontTx/>
              <a:buNone/>
            </a:pPr>
            <a:r>
              <a:rPr lang="ar-SA" sz="2600" dirty="0" smtClean="0"/>
              <a:t>ع</a:t>
            </a:r>
            <a:r>
              <a:rPr lang="ar-SA" sz="2600" baseline="-25000" dirty="0" smtClean="0"/>
              <a:t>2</a:t>
            </a:r>
            <a:r>
              <a:rPr lang="ar-SA" sz="2600" dirty="0" smtClean="0"/>
              <a:t> </a:t>
            </a:r>
            <a:r>
              <a:rPr lang="ar-SA" sz="2600" baseline="30000" dirty="0" smtClean="0"/>
              <a:t>2</a:t>
            </a:r>
            <a:r>
              <a:rPr lang="ar-SA" sz="2600" dirty="0" smtClean="0"/>
              <a:t> = 0 + 2 × 10 × 1,6</a:t>
            </a:r>
            <a:br>
              <a:rPr lang="ar-SA" sz="2600" dirty="0" smtClean="0"/>
            </a:br>
            <a:r>
              <a:rPr lang="ar-SA" sz="2600" dirty="0" smtClean="0"/>
              <a:t>ع</a:t>
            </a:r>
            <a:r>
              <a:rPr lang="ar-SA" sz="2600" baseline="30000" dirty="0" smtClean="0"/>
              <a:t>2</a:t>
            </a:r>
            <a:r>
              <a:rPr lang="ar-SA" sz="2600" baseline="-25000" dirty="0" smtClean="0"/>
              <a:t>2</a:t>
            </a:r>
            <a:r>
              <a:rPr lang="ar-SA" sz="2600" dirty="0" smtClean="0"/>
              <a:t> = 32</a:t>
            </a:r>
            <a:br>
              <a:rPr lang="ar-SA" sz="2600" dirty="0" smtClean="0"/>
            </a:br>
            <a:r>
              <a:rPr lang="ar-SA" sz="2600" dirty="0" smtClean="0"/>
              <a:t>ع</a:t>
            </a:r>
            <a:r>
              <a:rPr lang="ar-SA" sz="2600" baseline="-25000" dirty="0" smtClean="0"/>
              <a:t>2</a:t>
            </a:r>
            <a:r>
              <a:rPr lang="ar-SA" sz="2600" dirty="0" smtClean="0"/>
              <a:t> = 5,66 </a:t>
            </a:r>
            <a:r>
              <a:rPr lang="ar-SA" sz="2600" dirty="0" err="1" smtClean="0"/>
              <a:t>م</a:t>
            </a:r>
            <a:r>
              <a:rPr lang="ar-SA" sz="2600" dirty="0" smtClean="0"/>
              <a:t>/ </a:t>
            </a:r>
            <a:r>
              <a:rPr lang="ar-SA" sz="2600" dirty="0" err="1" smtClean="0"/>
              <a:t>ث</a:t>
            </a:r>
            <a:r>
              <a:rPr lang="ar-SA" dirty="0" smtClean="0"/>
              <a:t/>
            </a:r>
            <a:br>
              <a:rPr lang="ar-SA" dirty="0" smtClean="0"/>
            </a:br>
            <a:r>
              <a:rPr lang="ar-SA" sz="1000" dirty="0" smtClean="0"/>
              <a:t/>
            </a:r>
            <a:br>
              <a:rPr lang="ar-SA" sz="1000" dirty="0" smtClean="0"/>
            </a:br>
            <a:endParaRPr lang="en-US" sz="1000" dirty="0" smtClean="0"/>
          </a:p>
        </p:txBody>
      </p:sp>
      <p:sp>
        <p:nvSpPr>
          <p:cNvPr id="14340" name="Rectangle 4"/>
          <p:cNvSpPr>
            <a:spLocks noChangeArrowheads="1"/>
          </p:cNvSpPr>
          <p:nvPr/>
        </p:nvSpPr>
        <p:spPr bwMode="auto">
          <a:xfrm>
            <a:off x="2500298" y="5572140"/>
            <a:ext cx="2401619" cy="1015663"/>
          </a:xfrm>
          <a:prstGeom prst="rect">
            <a:avLst/>
          </a:prstGeom>
          <a:noFill/>
          <a:ln w="9525">
            <a:noFill/>
            <a:miter lim="800000"/>
            <a:headEnd/>
            <a:tailEnd/>
          </a:ln>
        </p:spPr>
        <p:txBody>
          <a:bodyPr wrap="none">
            <a:spAutoFit/>
          </a:bodyPr>
          <a:lstStyle/>
          <a:p>
            <a:pPr>
              <a:spcBef>
                <a:spcPct val="20000"/>
              </a:spcBef>
              <a:buClr>
                <a:schemeClr val="hlink"/>
              </a:buClr>
              <a:buSzPct val="90000"/>
            </a:pPr>
            <a:r>
              <a:rPr lang="ar-SA" sz="2000" dirty="0" err="1"/>
              <a:t>كـت</a:t>
            </a:r>
            <a:r>
              <a:rPr lang="ar-SA" sz="2000" dirty="0"/>
              <a:t> = </a:t>
            </a:r>
            <a:r>
              <a:rPr lang="ar-SA" sz="2000" dirty="0" err="1"/>
              <a:t>ك</a:t>
            </a:r>
            <a:r>
              <a:rPr lang="ar-SA" sz="2000" dirty="0"/>
              <a:t> × </a:t>
            </a:r>
            <a:r>
              <a:rPr lang="ar-SA" sz="2000" dirty="0" err="1"/>
              <a:t>ع</a:t>
            </a:r>
            <a:r>
              <a:rPr lang="ar-SA" sz="2000" dirty="0"/>
              <a:t/>
            </a:r>
            <a:br>
              <a:rPr lang="ar-SA" sz="2000" dirty="0"/>
            </a:br>
            <a:r>
              <a:rPr lang="ar-SA" sz="2000" dirty="0" err="1"/>
              <a:t>كـت</a:t>
            </a:r>
            <a:r>
              <a:rPr lang="ar-SA" sz="2000" dirty="0"/>
              <a:t> = 2 × </a:t>
            </a:r>
            <a:r>
              <a:rPr lang="ar-SA" sz="2000" dirty="0" smtClean="0"/>
              <a:t>5,66</a:t>
            </a:r>
            <a:r>
              <a:rPr lang="ar-SA" sz="2000" dirty="0"/>
              <a:t/>
            </a:r>
            <a:br>
              <a:rPr lang="ar-SA" sz="2000" dirty="0"/>
            </a:br>
            <a:r>
              <a:rPr lang="ar-SA" sz="2000" dirty="0" err="1"/>
              <a:t>كـت</a:t>
            </a:r>
            <a:r>
              <a:rPr lang="ar-SA" sz="2000" dirty="0"/>
              <a:t> = </a:t>
            </a:r>
            <a:r>
              <a:rPr lang="ar-SA" sz="2000" dirty="0" smtClean="0"/>
              <a:t>11,32 </a:t>
            </a:r>
            <a:r>
              <a:rPr lang="ar-SA" sz="2000" dirty="0"/>
              <a:t>كغم. م/ </a:t>
            </a:r>
            <a:r>
              <a:rPr lang="ar-SA" sz="2000" dirty="0" err="1"/>
              <a:t>ث</a:t>
            </a:r>
            <a:r>
              <a:rPr lang="ar-SA" sz="2000" dirty="0"/>
              <a:t> </a:t>
            </a:r>
            <a:endParaRPr lang="en-US" sz="2000" dirty="0"/>
          </a:p>
        </p:txBody>
      </p:sp>
      <p:grpSp>
        <p:nvGrpSpPr>
          <p:cNvPr id="2" name="Group 12"/>
          <p:cNvGrpSpPr>
            <a:grpSpLocks/>
          </p:cNvGrpSpPr>
          <p:nvPr/>
        </p:nvGrpSpPr>
        <p:grpSpPr bwMode="auto">
          <a:xfrm>
            <a:off x="195489" y="3067899"/>
            <a:ext cx="6794500" cy="3268663"/>
            <a:chOff x="200" y="1584"/>
            <a:chExt cx="4280" cy="2059"/>
          </a:xfrm>
        </p:grpSpPr>
        <p:sp>
          <p:nvSpPr>
            <p:cNvPr id="14346" name="Freeform 5"/>
            <p:cNvSpPr>
              <a:spLocks/>
            </p:cNvSpPr>
            <p:nvPr/>
          </p:nvSpPr>
          <p:spPr bwMode="auto">
            <a:xfrm rot="10198717" flipV="1">
              <a:off x="3186" y="3401"/>
              <a:ext cx="1294" cy="242"/>
            </a:xfrm>
            <a:custGeom>
              <a:avLst/>
              <a:gdLst>
                <a:gd name="T0" fmla="*/ 838 w 1999"/>
                <a:gd name="T1" fmla="*/ 37 h 373"/>
                <a:gd name="T2" fmla="*/ 402 w 1999"/>
                <a:gd name="T3" fmla="*/ 155 h 373"/>
                <a:gd name="T4" fmla="*/ 60 w 1999"/>
                <a:gd name="T5" fmla="*/ 23 h 373"/>
                <a:gd name="T6" fmla="*/ 43 w 1999"/>
                <a:gd name="T7" fmla="*/ 14 h 373"/>
                <a:gd name="T8" fmla="*/ 0 60000 65536"/>
                <a:gd name="T9" fmla="*/ 0 60000 65536"/>
                <a:gd name="T10" fmla="*/ 0 60000 65536"/>
                <a:gd name="T11" fmla="*/ 0 60000 65536"/>
                <a:gd name="T12" fmla="*/ 0 w 1999"/>
                <a:gd name="T13" fmla="*/ 0 h 373"/>
                <a:gd name="T14" fmla="*/ 1999 w 1999"/>
                <a:gd name="T15" fmla="*/ 373 h 373"/>
              </a:gdLst>
              <a:ahLst/>
              <a:cxnLst>
                <a:cxn ang="T8">
                  <a:pos x="T0" y="T1"/>
                </a:cxn>
                <a:cxn ang="T9">
                  <a:pos x="T2" y="T3"/>
                </a:cxn>
                <a:cxn ang="T10">
                  <a:pos x="T4" y="T5"/>
                </a:cxn>
                <a:cxn ang="T11">
                  <a:pos x="T6" y="T7"/>
                </a:cxn>
              </a:cxnLst>
              <a:rect l="T12" t="T13" r="T14" b="T15"/>
              <a:pathLst>
                <a:path w="1999" h="373">
                  <a:moveTo>
                    <a:pt x="1999" y="88"/>
                  </a:moveTo>
                  <a:cubicBezTo>
                    <a:pt x="1633" y="230"/>
                    <a:pt x="1268" y="373"/>
                    <a:pt x="959" y="368"/>
                  </a:cubicBezTo>
                  <a:cubicBezTo>
                    <a:pt x="650" y="363"/>
                    <a:pt x="286" y="112"/>
                    <a:pt x="143" y="56"/>
                  </a:cubicBezTo>
                  <a:cubicBezTo>
                    <a:pt x="0" y="0"/>
                    <a:pt x="51" y="16"/>
                    <a:pt x="103" y="32"/>
                  </a:cubicBezTo>
                </a:path>
              </a:pathLst>
            </a:custGeom>
            <a:noFill/>
            <a:ln w="9525">
              <a:solidFill>
                <a:schemeClr val="tx1"/>
              </a:solidFill>
              <a:round/>
              <a:headEnd type="triangle" w="med" len="med"/>
              <a:tailEnd/>
            </a:ln>
          </p:spPr>
          <p:txBody>
            <a:bodyPr/>
            <a:lstStyle/>
            <a:p>
              <a:endParaRPr lang="en-US"/>
            </a:p>
          </p:txBody>
        </p:sp>
        <p:grpSp>
          <p:nvGrpSpPr>
            <p:cNvPr id="3" name="Group 11"/>
            <p:cNvGrpSpPr>
              <a:grpSpLocks/>
            </p:cNvGrpSpPr>
            <p:nvPr/>
          </p:nvGrpSpPr>
          <p:grpSpPr bwMode="auto">
            <a:xfrm>
              <a:off x="200" y="1584"/>
              <a:ext cx="2104" cy="1488"/>
              <a:chOff x="200" y="1584"/>
              <a:chExt cx="2104" cy="1488"/>
            </a:xfrm>
          </p:grpSpPr>
          <p:sp>
            <p:nvSpPr>
              <p:cNvPr id="14348" name="Rectangle 6" descr="Light upward diagonal"/>
              <p:cNvSpPr>
                <a:spLocks noChangeArrowheads="1"/>
              </p:cNvSpPr>
              <p:nvPr/>
            </p:nvSpPr>
            <p:spPr bwMode="auto">
              <a:xfrm>
                <a:off x="216" y="1624"/>
                <a:ext cx="912" cy="1448"/>
              </a:xfrm>
              <a:prstGeom prst="rect">
                <a:avLst/>
              </a:prstGeom>
              <a:pattFill prst="ltUpDiag">
                <a:fgClr>
                  <a:schemeClr val="accent1"/>
                </a:fgClr>
                <a:bgClr>
                  <a:schemeClr val="bg1"/>
                </a:bgClr>
              </a:pattFill>
              <a:ln w="9525">
                <a:solidFill>
                  <a:schemeClr val="hlink"/>
                </a:solidFill>
                <a:miter lim="800000"/>
                <a:headEnd/>
                <a:tailEnd/>
              </a:ln>
            </p:spPr>
            <p:txBody>
              <a:bodyPr wrap="none" anchor="ctr"/>
              <a:lstStyle/>
              <a:p>
                <a:endParaRPr lang="en-US"/>
              </a:p>
            </p:txBody>
          </p:sp>
          <p:sp>
            <p:nvSpPr>
              <p:cNvPr id="14349" name="Rectangle 7"/>
              <p:cNvSpPr>
                <a:spLocks noChangeArrowheads="1"/>
              </p:cNvSpPr>
              <p:nvPr/>
            </p:nvSpPr>
            <p:spPr bwMode="auto">
              <a:xfrm>
                <a:off x="200" y="2968"/>
                <a:ext cx="2104" cy="104"/>
              </a:xfrm>
              <a:prstGeom prst="rect">
                <a:avLst/>
              </a:prstGeom>
              <a:solidFill>
                <a:srgbClr val="000066"/>
              </a:solidFill>
              <a:ln w="9525">
                <a:noFill/>
                <a:miter lim="800000"/>
                <a:headEnd/>
                <a:tailEnd/>
              </a:ln>
            </p:spPr>
            <p:txBody>
              <a:bodyPr wrap="none" anchor="ctr"/>
              <a:lstStyle/>
              <a:p>
                <a:endParaRPr lang="en-US"/>
              </a:p>
            </p:txBody>
          </p:sp>
          <p:sp>
            <p:nvSpPr>
              <p:cNvPr id="14350" name="Oval 8"/>
              <p:cNvSpPr>
                <a:spLocks noChangeArrowheads="1"/>
              </p:cNvSpPr>
              <p:nvPr/>
            </p:nvSpPr>
            <p:spPr bwMode="auto">
              <a:xfrm>
                <a:off x="1192" y="1584"/>
                <a:ext cx="200" cy="200"/>
              </a:xfrm>
              <a:prstGeom prst="ellipse">
                <a:avLst/>
              </a:prstGeom>
              <a:solidFill>
                <a:srgbClr val="CC3300"/>
              </a:solidFill>
              <a:ln w="9525">
                <a:noFill/>
                <a:round/>
                <a:headEnd/>
                <a:tailEnd/>
              </a:ln>
            </p:spPr>
            <p:txBody>
              <a:bodyPr wrap="none" anchor="ctr"/>
              <a:lstStyle/>
              <a:p>
                <a:endParaRPr lang="en-US"/>
              </a:p>
            </p:txBody>
          </p:sp>
          <p:sp>
            <p:nvSpPr>
              <p:cNvPr id="14351" name="Line 9"/>
              <p:cNvSpPr>
                <a:spLocks noChangeShapeType="1"/>
              </p:cNvSpPr>
              <p:nvPr/>
            </p:nvSpPr>
            <p:spPr bwMode="auto">
              <a:xfrm>
                <a:off x="1520" y="1664"/>
                <a:ext cx="0" cy="1304"/>
              </a:xfrm>
              <a:prstGeom prst="line">
                <a:avLst/>
              </a:prstGeom>
              <a:noFill/>
              <a:ln w="38100">
                <a:solidFill>
                  <a:schemeClr val="tx1"/>
                </a:solidFill>
                <a:round/>
                <a:headEnd type="triangle" w="med" len="med"/>
                <a:tailEnd type="triangle" w="med" len="med"/>
              </a:ln>
            </p:spPr>
            <p:txBody>
              <a:bodyPr/>
              <a:lstStyle/>
              <a:p>
                <a:endParaRPr lang="ar-SA"/>
              </a:p>
            </p:txBody>
          </p:sp>
          <p:sp>
            <p:nvSpPr>
              <p:cNvPr id="14352" name="Text Box 10"/>
              <p:cNvSpPr txBox="1">
                <a:spLocks noChangeArrowheads="1"/>
              </p:cNvSpPr>
              <p:nvPr/>
            </p:nvSpPr>
            <p:spPr bwMode="auto">
              <a:xfrm>
                <a:off x="1392" y="2200"/>
                <a:ext cx="512" cy="231"/>
              </a:xfrm>
              <a:prstGeom prst="rect">
                <a:avLst/>
              </a:prstGeom>
              <a:solidFill>
                <a:schemeClr val="bg1"/>
              </a:solidFill>
              <a:ln w="9525">
                <a:noFill/>
                <a:miter lim="800000"/>
                <a:headEnd/>
                <a:tailEnd/>
              </a:ln>
            </p:spPr>
            <p:txBody>
              <a:bodyPr>
                <a:spAutoFit/>
              </a:bodyPr>
              <a:lstStyle/>
              <a:p>
                <a:pPr>
                  <a:spcBef>
                    <a:spcPct val="50000"/>
                  </a:spcBef>
                </a:pPr>
                <a:r>
                  <a:rPr lang="ar-SA"/>
                  <a:t>160سم</a:t>
                </a:r>
                <a:endParaRPr lang="en-US"/>
              </a:p>
            </p:txBody>
          </p:sp>
        </p:gr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259632" y="476672"/>
            <a:ext cx="6512511" cy="1143000"/>
          </a:xfrm>
        </p:spPr>
        <p:txBody>
          <a:bodyPr/>
          <a:lstStyle/>
          <a:p>
            <a:pPr algn="ctr"/>
            <a:r>
              <a:rPr lang="ar-SA" dirty="0" smtClean="0">
                <a:solidFill>
                  <a:srgbClr val="CC3300"/>
                </a:solidFill>
                <a:cs typeface="Tahoma" pitchFamily="34" charset="0"/>
              </a:rPr>
              <a:t>مثال(3)</a:t>
            </a:r>
            <a:endParaRPr lang="en-US" dirty="0" smtClean="0"/>
          </a:p>
        </p:txBody>
      </p:sp>
      <p:sp>
        <p:nvSpPr>
          <p:cNvPr id="15363" name="Rectangle 3" descr="Rectangle: Click to edit Master text styles&#10;Second level&#10;Third level&#10;Fourth level&#10;Fifth level"/>
          <p:cNvSpPr>
            <a:spLocks noGrp="1" noChangeArrowheads="1"/>
          </p:cNvSpPr>
          <p:nvPr>
            <p:ph sz="quarter" idx="13"/>
          </p:nvPr>
        </p:nvSpPr>
        <p:spPr>
          <a:xfrm>
            <a:off x="755576" y="2204864"/>
            <a:ext cx="7128792" cy="3474720"/>
          </a:xfrm>
        </p:spPr>
        <p:txBody>
          <a:bodyPr>
            <a:normAutofit/>
          </a:bodyPr>
          <a:lstStyle/>
          <a:p>
            <a:pPr marL="0" indent="0" eaLnBrk="1" hangingPunct="1">
              <a:buFontTx/>
              <a:buNone/>
            </a:pPr>
            <a:r>
              <a:rPr lang="ar-SA" sz="2400" dirty="0" smtClean="0"/>
              <a:t>إذا كانت كمية تحرك جسم كتلته 14 كم في لحظة ما هي 84 كغم. </a:t>
            </a:r>
            <a:r>
              <a:rPr lang="ar-SA" sz="2400" dirty="0" err="1" smtClean="0"/>
              <a:t>م</a:t>
            </a:r>
            <a:r>
              <a:rPr lang="ar-SA" sz="2400" dirty="0" smtClean="0"/>
              <a:t>/ </a:t>
            </a:r>
            <a:r>
              <a:rPr lang="ar-SA" sz="2400" dirty="0" err="1" smtClean="0"/>
              <a:t>ث</a:t>
            </a:r>
            <a:r>
              <a:rPr lang="ar-SA" sz="2400" dirty="0" smtClean="0"/>
              <a:t>. فما سرعة الجسم عند تلك اللحظة؟</a:t>
            </a:r>
            <a:br>
              <a:rPr lang="ar-SA" sz="2400" dirty="0" smtClean="0"/>
            </a:br>
            <a:endParaRPr lang="ar-SA" sz="2400" dirty="0" smtClean="0"/>
          </a:p>
          <a:p>
            <a:pPr marL="0" indent="0" eaLnBrk="1" hangingPunct="1">
              <a:buFontTx/>
              <a:buNone/>
            </a:pPr>
            <a:r>
              <a:rPr lang="ar-SA" sz="2400" dirty="0" smtClean="0">
                <a:solidFill>
                  <a:srgbClr val="CC3300"/>
                </a:solidFill>
                <a:cs typeface="Tahoma" pitchFamily="34" charset="0"/>
              </a:rPr>
              <a:t>الحل:</a:t>
            </a:r>
          </a:p>
          <a:p>
            <a:pPr marL="0" indent="0" eaLnBrk="1" hangingPunct="1">
              <a:buFontTx/>
              <a:buNone/>
            </a:pPr>
            <a:r>
              <a:rPr lang="ar-SA" sz="2400" dirty="0" err="1" smtClean="0"/>
              <a:t>كـت</a:t>
            </a:r>
            <a:r>
              <a:rPr lang="ar-SA" sz="2400" dirty="0" smtClean="0"/>
              <a:t> = </a:t>
            </a:r>
            <a:r>
              <a:rPr lang="ar-SA" sz="2400" dirty="0" err="1" smtClean="0"/>
              <a:t>ك</a:t>
            </a:r>
            <a:r>
              <a:rPr lang="ar-SA" sz="2400" dirty="0" smtClean="0"/>
              <a:t> × </a:t>
            </a:r>
            <a:r>
              <a:rPr lang="ar-SA" sz="2400" dirty="0" err="1" smtClean="0"/>
              <a:t>ع</a:t>
            </a:r>
            <a:r>
              <a:rPr lang="ar-SA" sz="2400" dirty="0" smtClean="0"/>
              <a:t/>
            </a:r>
            <a:br>
              <a:rPr lang="ar-SA" sz="2400" dirty="0" smtClean="0"/>
            </a:br>
            <a:r>
              <a:rPr lang="ar-SA" sz="2400" dirty="0" smtClean="0"/>
              <a:t>84 = 14 × </a:t>
            </a:r>
            <a:r>
              <a:rPr lang="ar-SA" sz="2400" dirty="0" err="1" smtClean="0"/>
              <a:t>ع</a:t>
            </a:r>
            <a:r>
              <a:rPr lang="ar-SA" sz="2400" dirty="0" smtClean="0"/>
              <a:t/>
            </a:r>
            <a:br>
              <a:rPr lang="ar-SA" sz="2400" dirty="0" smtClean="0"/>
            </a:br>
            <a:r>
              <a:rPr lang="ar-SA" sz="2400" dirty="0" err="1" smtClean="0"/>
              <a:t>ع</a:t>
            </a:r>
            <a:r>
              <a:rPr lang="ar-SA" sz="2400" dirty="0" smtClean="0"/>
              <a:t> = 6 </a:t>
            </a:r>
            <a:r>
              <a:rPr lang="ar-SA" sz="2400" dirty="0" err="1" smtClean="0"/>
              <a:t>م</a:t>
            </a:r>
            <a:r>
              <a:rPr lang="ar-SA" sz="2400" dirty="0" smtClean="0"/>
              <a:t>/ </a:t>
            </a:r>
            <a:r>
              <a:rPr lang="ar-SA" sz="2400" dirty="0" err="1" smtClean="0"/>
              <a:t>ث</a:t>
            </a:r>
            <a:r>
              <a:rPr lang="ar-SA" sz="2400" dirty="0" smtClean="0"/>
              <a:t> </a:t>
            </a:r>
            <a:endParaRPr lang="en-US"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403648" y="188640"/>
            <a:ext cx="6512511" cy="1143000"/>
          </a:xfrm>
        </p:spPr>
        <p:txBody>
          <a:bodyPr>
            <a:normAutofit/>
          </a:bodyPr>
          <a:lstStyle/>
          <a:p>
            <a:pPr marL="0" indent="0" algn="ctr">
              <a:buNone/>
            </a:pPr>
            <a:r>
              <a:rPr lang="ar-SA" dirty="0" smtClean="0">
                <a:solidFill>
                  <a:srgbClr val="CC3300"/>
                </a:solidFill>
                <a:cs typeface="Tahoma" pitchFamily="34" charset="0"/>
              </a:rPr>
              <a:t>مثال(4)</a:t>
            </a:r>
            <a:endParaRPr lang="en-US" dirty="0" smtClean="0">
              <a:solidFill>
                <a:srgbClr val="CC3300"/>
              </a:solidFill>
              <a:cs typeface="Tahoma" pitchFamily="34" charset="0"/>
            </a:endParaRPr>
          </a:p>
        </p:txBody>
      </p:sp>
      <p:pic>
        <p:nvPicPr>
          <p:cNvPr id="16388" name="Picture 4" descr="2006-09-03_16-27-41-844"/>
          <p:cNvPicPr>
            <a:picLocks noChangeAspect="1" noChangeArrowheads="1"/>
          </p:cNvPicPr>
          <p:nvPr/>
        </p:nvPicPr>
        <p:blipFill>
          <a:blip r:embed="rId2"/>
          <a:srcRect t="17003"/>
          <a:stretch>
            <a:fillRect/>
          </a:stretch>
        </p:blipFill>
        <p:spPr bwMode="auto">
          <a:xfrm>
            <a:off x="784735" y="1844824"/>
            <a:ext cx="8193088" cy="1433526"/>
          </a:xfrm>
          <a:prstGeom prst="rect">
            <a:avLst/>
          </a:prstGeom>
          <a:noFill/>
          <a:ln w="9525">
            <a:noFill/>
            <a:miter lim="800000"/>
            <a:headEnd/>
            <a:tailEnd/>
          </a:ln>
        </p:spPr>
      </p:pic>
      <p:pic>
        <p:nvPicPr>
          <p:cNvPr id="16389" name="Picture 6" descr="2006-09-03_16-28-20-399"/>
          <p:cNvPicPr>
            <a:picLocks noChangeAspect="1" noChangeArrowheads="1"/>
          </p:cNvPicPr>
          <p:nvPr/>
        </p:nvPicPr>
        <p:blipFill>
          <a:blip r:embed="rId3"/>
          <a:srcRect l="1371" b="6394"/>
          <a:stretch>
            <a:fillRect/>
          </a:stretch>
        </p:blipFill>
        <p:spPr bwMode="auto">
          <a:xfrm>
            <a:off x="784735" y="3861048"/>
            <a:ext cx="8107391" cy="13478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descr="Rectangle: Click to edit Master text styles&#10;Second level&#10;Third level&#10;Fourth level&#10;Fifth level"/>
          <p:cNvSpPr>
            <a:spLocks noGrp="1" noChangeArrowheads="1"/>
          </p:cNvSpPr>
          <p:nvPr>
            <p:ph sz="quarter" idx="13"/>
          </p:nvPr>
        </p:nvSpPr>
        <p:spPr>
          <a:xfrm>
            <a:off x="381000" y="1060450"/>
            <a:ext cx="8229600" cy="1530350"/>
          </a:xfrm>
        </p:spPr>
        <p:txBody>
          <a:bodyPr>
            <a:normAutofit lnSpcReduction="10000"/>
          </a:bodyPr>
          <a:lstStyle/>
          <a:p>
            <a:pPr marL="0" indent="0" algn="justLow" eaLnBrk="1" hangingPunct="1">
              <a:lnSpc>
                <a:spcPct val="105000"/>
              </a:lnSpc>
              <a:buFontTx/>
              <a:buNone/>
            </a:pPr>
            <a:r>
              <a:rPr lang="ar-SA" sz="1800" dirty="0" smtClean="0">
                <a:cs typeface="Tahoma" pitchFamily="34" charset="0"/>
              </a:rPr>
              <a:t>إذا أثرت قوة ما على جسم متحرك بسرعة ع</a:t>
            </a:r>
            <a:r>
              <a:rPr lang="ar-SA" sz="1800" baseline="-25000" dirty="0" smtClean="0">
                <a:cs typeface="Tahoma" pitchFamily="34" charset="0"/>
              </a:rPr>
              <a:t>1</a:t>
            </a:r>
            <a:r>
              <a:rPr lang="ar-SA" sz="1800" dirty="0" smtClean="0">
                <a:cs typeface="Tahoma" pitchFamily="34" charset="0"/>
              </a:rPr>
              <a:t> لفترة زمنية محددة مقدارها </a:t>
            </a:r>
            <a:r>
              <a:rPr lang="el-GR" sz="1800" dirty="0" smtClean="0">
                <a:cs typeface="Tahoma" pitchFamily="34" charset="0"/>
              </a:rPr>
              <a:t>Δ</a:t>
            </a:r>
            <a:r>
              <a:rPr lang="ar-SA" sz="1800" dirty="0" smtClean="0">
                <a:cs typeface="Tahoma" pitchFamily="34" charset="0"/>
              </a:rPr>
              <a:t>ز فإن السرعة تتغير إلى ع</a:t>
            </a:r>
            <a:r>
              <a:rPr lang="ar-SA" sz="1800" baseline="-25000" dirty="0" smtClean="0">
                <a:cs typeface="Tahoma" pitchFamily="34" charset="0"/>
              </a:rPr>
              <a:t>2</a:t>
            </a:r>
            <a:r>
              <a:rPr lang="ar-SA" sz="1800" dirty="0" smtClean="0">
                <a:cs typeface="Tahoma" pitchFamily="34" charset="0"/>
              </a:rPr>
              <a:t> ويكون مقدار التغير في السرعة هو حاصل طرح ع</a:t>
            </a:r>
            <a:r>
              <a:rPr lang="ar-SA" sz="1800" baseline="-25000" dirty="0" smtClean="0">
                <a:cs typeface="Tahoma" pitchFamily="34" charset="0"/>
              </a:rPr>
              <a:t>2 </a:t>
            </a:r>
            <a:r>
              <a:rPr lang="ar-SA" sz="1800" dirty="0" smtClean="0">
                <a:cs typeface="Tahoma" pitchFamily="34" charset="0"/>
              </a:rPr>
              <a:t>-ع</a:t>
            </a:r>
            <a:r>
              <a:rPr lang="ar-SA" sz="1800" baseline="-25000" dirty="0" smtClean="0">
                <a:cs typeface="Tahoma" pitchFamily="34" charset="0"/>
              </a:rPr>
              <a:t>1</a:t>
            </a:r>
            <a:r>
              <a:rPr lang="ar-SA" sz="1800" dirty="0" smtClean="0">
                <a:cs typeface="Tahoma" pitchFamily="34" charset="0"/>
              </a:rPr>
              <a:t> والذي يرمز له بالرمز </a:t>
            </a:r>
            <a:r>
              <a:rPr lang="el-GR" sz="1800" dirty="0" smtClean="0">
                <a:cs typeface="Tahoma" pitchFamily="34" charset="0"/>
              </a:rPr>
              <a:t>Δ</a:t>
            </a:r>
            <a:r>
              <a:rPr lang="ar-SA" sz="1800" dirty="0" smtClean="0">
                <a:cs typeface="Tahoma" pitchFamily="34" charset="0"/>
              </a:rPr>
              <a:t>ع، وهذا يعني أن كمية التحرك أيضا سوف تتغير بالمقدار </a:t>
            </a:r>
            <a:r>
              <a:rPr lang="el-GR" sz="1800" dirty="0" smtClean="0">
                <a:cs typeface="Tahoma" pitchFamily="34" charset="0"/>
              </a:rPr>
              <a:t>Δ</a:t>
            </a:r>
            <a:r>
              <a:rPr lang="ar-SA" sz="1800" dirty="0" err="1" smtClean="0">
                <a:cs typeface="Tahoma" pitchFamily="34" charset="0"/>
              </a:rPr>
              <a:t>كت</a:t>
            </a:r>
            <a:r>
              <a:rPr lang="ar-SA" sz="1800" dirty="0" smtClean="0">
                <a:cs typeface="Tahoma" pitchFamily="34" charset="0"/>
              </a:rPr>
              <a:t> والذي يساوي (كت</a:t>
            </a:r>
            <a:r>
              <a:rPr lang="ar-SA" sz="1800" baseline="-25000" dirty="0" smtClean="0">
                <a:cs typeface="Tahoma" pitchFamily="34" charset="0"/>
              </a:rPr>
              <a:t>2</a:t>
            </a:r>
            <a:r>
              <a:rPr lang="ar-SA" sz="1800" dirty="0" smtClean="0">
                <a:cs typeface="Tahoma" pitchFamily="34" charset="0"/>
              </a:rPr>
              <a:t>-كت</a:t>
            </a:r>
            <a:r>
              <a:rPr lang="ar-SA" sz="1800" baseline="-25000" dirty="0" smtClean="0">
                <a:cs typeface="Tahoma" pitchFamily="34" charset="0"/>
              </a:rPr>
              <a:t>1</a:t>
            </a:r>
            <a:r>
              <a:rPr lang="ar-SA" sz="1800" dirty="0" smtClean="0">
                <a:cs typeface="Tahoma" pitchFamily="34" charset="0"/>
              </a:rPr>
              <a:t>).  ومن المعادلة رقم (1) يمكن أن نستنتج قانون لحساب التغير في كمية التحرك عند ثبوت الكتلة حيث:</a:t>
            </a:r>
            <a:endParaRPr lang="en-US" sz="1800" dirty="0" smtClean="0">
              <a:cs typeface="Tahoma" pitchFamily="34" charset="0"/>
            </a:endParaRPr>
          </a:p>
        </p:txBody>
      </p:sp>
      <p:sp>
        <p:nvSpPr>
          <p:cNvPr id="17412" name="Freeform 13"/>
          <p:cNvSpPr>
            <a:spLocks/>
          </p:cNvSpPr>
          <p:nvPr/>
        </p:nvSpPr>
        <p:spPr bwMode="auto">
          <a:xfrm>
            <a:off x="7112000" y="3810000"/>
            <a:ext cx="341313" cy="1333500"/>
          </a:xfrm>
          <a:custGeom>
            <a:avLst/>
            <a:gdLst>
              <a:gd name="T0" fmla="*/ 100806394 w 215"/>
              <a:gd name="T1" fmla="*/ 0 h 840"/>
              <a:gd name="T2" fmla="*/ 524193318 w 215"/>
              <a:gd name="T3" fmla="*/ 443547570 h 840"/>
              <a:gd name="T4" fmla="*/ 0 w 215"/>
              <a:gd name="T5" fmla="*/ 2116931428 h 840"/>
              <a:gd name="T6" fmla="*/ 0 60000 65536"/>
              <a:gd name="T7" fmla="*/ 0 60000 65536"/>
              <a:gd name="T8" fmla="*/ 0 60000 65536"/>
              <a:gd name="T9" fmla="*/ 0 w 215"/>
              <a:gd name="T10" fmla="*/ 0 h 840"/>
              <a:gd name="T11" fmla="*/ 215 w 215"/>
              <a:gd name="T12" fmla="*/ 840 h 840"/>
            </a:gdLst>
            <a:ahLst/>
            <a:cxnLst>
              <a:cxn ang="T6">
                <a:pos x="T0" y="T1"/>
              </a:cxn>
              <a:cxn ang="T7">
                <a:pos x="T2" y="T3"/>
              </a:cxn>
              <a:cxn ang="T8">
                <a:pos x="T4" y="T5"/>
              </a:cxn>
            </a:cxnLst>
            <a:rect l="T9" t="T10" r="T11" b="T12"/>
            <a:pathLst>
              <a:path w="215" h="840">
                <a:moveTo>
                  <a:pt x="40" y="0"/>
                </a:moveTo>
                <a:cubicBezTo>
                  <a:pt x="127" y="18"/>
                  <a:pt x="215" y="36"/>
                  <a:pt x="208" y="176"/>
                </a:cubicBezTo>
                <a:cubicBezTo>
                  <a:pt x="201" y="316"/>
                  <a:pt x="35" y="724"/>
                  <a:pt x="0" y="840"/>
                </a:cubicBezTo>
              </a:path>
            </a:pathLst>
          </a:custGeom>
          <a:noFill/>
          <a:ln w="9525">
            <a:solidFill>
              <a:schemeClr val="tx1"/>
            </a:solidFill>
            <a:prstDash val="sysDot"/>
            <a:round/>
            <a:headEnd/>
            <a:tailEnd type="triangle" w="med" len="med"/>
          </a:ln>
        </p:spPr>
        <p:txBody>
          <a:bodyPr/>
          <a:lstStyle/>
          <a:p>
            <a:endParaRPr lang="en-US"/>
          </a:p>
        </p:txBody>
      </p:sp>
      <p:grpSp>
        <p:nvGrpSpPr>
          <p:cNvPr id="2" name="Group 17"/>
          <p:cNvGrpSpPr>
            <a:grpSpLocks/>
          </p:cNvGrpSpPr>
          <p:nvPr/>
        </p:nvGrpSpPr>
        <p:grpSpPr bwMode="auto">
          <a:xfrm>
            <a:off x="1214414" y="2569362"/>
            <a:ext cx="6705600" cy="3609975"/>
            <a:chOff x="992" y="1703"/>
            <a:chExt cx="4032" cy="2274"/>
          </a:xfrm>
        </p:grpSpPr>
        <p:pic>
          <p:nvPicPr>
            <p:cNvPr id="17418" name="Picture 9" descr="2006-09-03_16-35-40-392"/>
            <p:cNvPicPr>
              <a:picLocks noChangeAspect="1" noChangeArrowheads="1"/>
            </p:cNvPicPr>
            <p:nvPr/>
          </p:nvPicPr>
          <p:blipFill>
            <a:blip r:embed="rId2">
              <a:lum bright="-6000" contrast="18000"/>
            </a:blip>
            <a:srcRect/>
            <a:stretch>
              <a:fillRect/>
            </a:stretch>
          </p:blipFill>
          <p:spPr bwMode="auto">
            <a:xfrm>
              <a:off x="992" y="1703"/>
              <a:ext cx="4032" cy="2274"/>
            </a:xfrm>
            <a:prstGeom prst="rect">
              <a:avLst/>
            </a:prstGeom>
            <a:noFill/>
            <a:ln w="9525">
              <a:noFill/>
              <a:miter lim="800000"/>
              <a:headEnd/>
              <a:tailEnd/>
            </a:ln>
          </p:spPr>
        </p:pic>
        <p:sp>
          <p:nvSpPr>
            <p:cNvPr id="17419" name="Oval 11"/>
            <p:cNvSpPr>
              <a:spLocks noChangeArrowheads="1"/>
            </p:cNvSpPr>
            <p:nvPr/>
          </p:nvSpPr>
          <p:spPr bwMode="auto">
            <a:xfrm rot="-966566">
              <a:off x="3632" y="2177"/>
              <a:ext cx="287" cy="500"/>
            </a:xfrm>
            <a:prstGeom prst="ellipse">
              <a:avLst/>
            </a:prstGeom>
            <a:noFill/>
            <a:ln w="19050">
              <a:solidFill>
                <a:srgbClr val="CC3300"/>
              </a:solidFill>
              <a:prstDash val="sysDot"/>
              <a:round/>
              <a:headEnd/>
              <a:tailEnd/>
            </a:ln>
          </p:spPr>
          <p:txBody>
            <a:bodyPr wrap="none" anchor="ctr"/>
            <a:lstStyle/>
            <a:p>
              <a:endParaRPr lang="en-US"/>
            </a:p>
          </p:txBody>
        </p:sp>
        <p:sp>
          <p:nvSpPr>
            <p:cNvPr id="17420" name="Rectangle 12"/>
            <p:cNvSpPr>
              <a:spLocks noChangeArrowheads="1"/>
            </p:cNvSpPr>
            <p:nvPr/>
          </p:nvSpPr>
          <p:spPr bwMode="auto">
            <a:xfrm>
              <a:off x="3944" y="2672"/>
              <a:ext cx="544" cy="376"/>
            </a:xfrm>
            <a:prstGeom prst="rect">
              <a:avLst/>
            </a:prstGeom>
            <a:noFill/>
            <a:ln w="19050" cap="rnd">
              <a:solidFill>
                <a:srgbClr val="CC3300"/>
              </a:solidFill>
              <a:prstDash val="sysDot"/>
              <a:miter lim="800000"/>
              <a:headEnd/>
              <a:tailEnd/>
            </a:ln>
          </p:spPr>
          <p:txBody>
            <a:bodyPr wrap="none" anchor="ctr"/>
            <a:lstStyle/>
            <a:p>
              <a:endParaRPr lang="en-US"/>
            </a:p>
          </p:txBody>
        </p:sp>
        <p:sp>
          <p:nvSpPr>
            <p:cNvPr id="17421" name="Oval 14"/>
            <p:cNvSpPr>
              <a:spLocks noChangeArrowheads="1"/>
            </p:cNvSpPr>
            <p:nvPr/>
          </p:nvSpPr>
          <p:spPr bwMode="auto">
            <a:xfrm>
              <a:off x="3768" y="3216"/>
              <a:ext cx="304" cy="312"/>
            </a:xfrm>
            <a:prstGeom prst="ellipse">
              <a:avLst/>
            </a:prstGeom>
            <a:noFill/>
            <a:ln w="19050">
              <a:solidFill>
                <a:srgbClr val="009900"/>
              </a:solidFill>
              <a:round/>
              <a:headEnd/>
              <a:tailEnd/>
            </a:ln>
          </p:spPr>
          <p:txBody>
            <a:bodyPr wrap="none" anchor="ctr"/>
            <a:lstStyle/>
            <a:p>
              <a:endParaRPr lang="en-US"/>
            </a:p>
          </p:txBody>
        </p:sp>
        <p:sp>
          <p:nvSpPr>
            <p:cNvPr id="17422" name="Freeform 15"/>
            <p:cNvSpPr>
              <a:spLocks/>
            </p:cNvSpPr>
            <p:nvPr/>
          </p:nvSpPr>
          <p:spPr bwMode="auto">
            <a:xfrm>
              <a:off x="2019" y="2811"/>
              <a:ext cx="1757" cy="453"/>
            </a:xfrm>
            <a:custGeom>
              <a:avLst/>
              <a:gdLst>
                <a:gd name="T0" fmla="*/ 1757 w 1757"/>
                <a:gd name="T1" fmla="*/ 453 h 453"/>
                <a:gd name="T2" fmla="*/ 1293 w 1757"/>
                <a:gd name="T3" fmla="*/ 69 h 453"/>
                <a:gd name="T4" fmla="*/ 197 w 1757"/>
                <a:gd name="T5" fmla="*/ 37 h 453"/>
                <a:gd name="T6" fmla="*/ 109 w 1757"/>
                <a:gd name="T7" fmla="*/ 37 h 453"/>
                <a:gd name="T8" fmla="*/ 0 60000 65536"/>
                <a:gd name="T9" fmla="*/ 0 60000 65536"/>
                <a:gd name="T10" fmla="*/ 0 60000 65536"/>
                <a:gd name="T11" fmla="*/ 0 60000 65536"/>
                <a:gd name="T12" fmla="*/ 0 w 1757"/>
                <a:gd name="T13" fmla="*/ 0 h 453"/>
                <a:gd name="T14" fmla="*/ 1757 w 1757"/>
                <a:gd name="T15" fmla="*/ 453 h 453"/>
              </a:gdLst>
              <a:ahLst/>
              <a:cxnLst>
                <a:cxn ang="T8">
                  <a:pos x="T0" y="T1"/>
                </a:cxn>
                <a:cxn ang="T9">
                  <a:pos x="T2" y="T3"/>
                </a:cxn>
                <a:cxn ang="T10">
                  <a:pos x="T4" y="T5"/>
                </a:cxn>
                <a:cxn ang="T11">
                  <a:pos x="T6" y="T7"/>
                </a:cxn>
              </a:cxnLst>
              <a:rect l="T12" t="T13" r="T14" b="T15"/>
              <a:pathLst>
                <a:path w="1757" h="453">
                  <a:moveTo>
                    <a:pt x="1757" y="453"/>
                  </a:moveTo>
                  <a:cubicBezTo>
                    <a:pt x="1655" y="295"/>
                    <a:pt x="1553" y="138"/>
                    <a:pt x="1293" y="69"/>
                  </a:cubicBezTo>
                  <a:cubicBezTo>
                    <a:pt x="1033" y="0"/>
                    <a:pt x="394" y="42"/>
                    <a:pt x="197" y="37"/>
                  </a:cubicBezTo>
                  <a:cubicBezTo>
                    <a:pt x="0" y="32"/>
                    <a:pt x="54" y="34"/>
                    <a:pt x="109" y="37"/>
                  </a:cubicBezTo>
                </a:path>
              </a:pathLst>
            </a:custGeom>
            <a:noFill/>
            <a:ln w="12700">
              <a:solidFill>
                <a:schemeClr val="tx1"/>
              </a:solidFill>
              <a:prstDash val="sysDot"/>
              <a:round/>
              <a:headEnd type="triangle" w="med" len="med"/>
              <a:tailEnd/>
            </a:ln>
          </p:spPr>
          <p:txBody>
            <a:bodyPr/>
            <a:lstStyle/>
            <a:p>
              <a:endParaRPr lang="en-US"/>
            </a:p>
          </p:txBody>
        </p:sp>
        <p:sp>
          <p:nvSpPr>
            <p:cNvPr id="17423" name="Text Box 16"/>
            <p:cNvSpPr txBox="1">
              <a:spLocks noChangeArrowheads="1"/>
            </p:cNvSpPr>
            <p:nvPr/>
          </p:nvSpPr>
          <p:spPr bwMode="auto">
            <a:xfrm>
              <a:off x="1032" y="2592"/>
              <a:ext cx="1024" cy="583"/>
            </a:xfrm>
            <a:prstGeom prst="rect">
              <a:avLst/>
            </a:prstGeom>
            <a:solidFill>
              <a:srgbClr val="FFFFCC"/>
            </a:solidFill>
            <a:ln w="9525">
              <a:solidFill>
                <a:schemeClr val="tx2"/>
              </a:solidFill>
              <a:miter lim="800000"/>
              <a:headEnd/>
              <a:tailEnd/>
            </a:ln>
          </p:spPr>
          <p:txBody>
            <a:bodyPr>
              <a:spAutoFit/>
            </a:bodyPr>
            <a:lstStyle/>
            <a:p>
              <a:pPr algn="justLow">
                <a:spcBef>
                  <a:spcPct val="50000"/>
                </a:spcBef>
              </a:pPr>
              <a:r>
                <a:rPr lang="ar-SA" dirty="0">
                  <a:solidFill>
                    <a:schemeClr val="tx2"/>
                  </a:solidFill>
                </a:rPr>
                <a:t>من قانون نيوتن الثاني فإن الكتلة في التسارع هي القوة.</a:t>
              </a:r>
              <a:endParaRPr lang="en-US" dirty="0">
                <a:solidFill>
                  <a:schemeClr val="tx2"/>
                </a:solidFill>
              </a:endParaRPr>
            </a:p>
          </p:txBody>
        </p:sp>
      </p:grpSp>
      <p:sp>
        <p:nvSpPr>
          <p:cNvPr id="16" name="مستطيل 15"/>
          <p:cNvSpPr/>
          <p:nvPr/>
        </p:nvSpPr>
        <p:spPr>
          <a:xfrm>
            <a:off x="2054324" y="210901"/>
            <a:ext cx="5035353"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Tahoma" pitchFamily="34" charset="0"/>
              </a:rPr>
              <a:t>التغير في كمية التحرك</a:t>
            </a:r>
            <a:endPar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descr="Rectangle: Click to edit Master text styles&#10;Second level&#10;Third level&#10;Fourth level&#10;Fifth level"/>
          <p:cNvSpPr>
            <a:spLocks noGrp="1" noChangeArrowheads="1"/>
          </p:cNvSpPr>
          <p:nvPr>
            <p:ph sz="quarter" idx="13"/>
          </p:nvPr>
        </p:nvSpPr>
        <p:spPr>
          <a:xfrm>
            <a:off x="1009443" y="1807361"/>
            <a:ext cx="7125112" cy="4501959"/>
          </a:xfrm>
        </p:spPr>
        <p:txBody>
          <a:bodyPr>
            <a:normAutofit fontScale="92500" lnSpcReduction="10000"/>
          </a:bodyPr>
          <a:lstStyle/>
          <a:p>
            <a:pPr marL="0" indent="0" algn="justLow" eaLnBrk="1" hangingPunct="1">
              <a:buFontTx/>
              <a:buNone/>
            </a:pPr>
            <a:r>
              <a:rPr lang="ar-SA" dirty="0" smtClean="0">
                <a:cs typeface="Tahoma" pitchFamily="34" charset="0"/>
              </a:rPr>
              <a:t>من المعادلة (2) نستنتج </a:t>
            </a:r>
            <a:r>
              <a:rPr lang="ar-SA" dirty="0" smtClean="0">
                <a:solidFill>
                  <a:srgbClr val="009900"/>
                </a:solidFill>
                <a:cs typeface="Tahoma" pitchFamily="34" charset="0"/>
              </a:rPr>
              <a:t>أن القوة تساوي معدل التغير في كمية التحرك</a:t>
            </a:r>
            <a:r>
              <a:rPr lang="ar-SA" dirty="0" smtClean="0">
                <a:cs typeface="Tahoma" pitchFamily="34" charset="0"/>
              </a:rPr>
              <a:t> بالنسبة للزمن، وهذا هو صيغة أخرى لقانون نيوتن الثاني</a:t>
            </a:r>
          </a:p>
          <a:p>
            <a:pPr marL="0" indent="0" algn="justLow" eaLnBrk="1" hangingPunct="1">
              <a:buFontTx/>
              <a:buNone/>
            </a:pPr>
            <a:endParaRPr lang="ar-SA" dirty="0" smtClean="0">
              <a:cs typeface="Tahoma" pitchFamily="34" charset="0"/>
            </a:endParaRPr>
          </a:p>
          <a:p>
            <a:pPr marL="0" indent="0" algn="justLow" eaLnBrk="1" hangingPunct="1">
              <a:buFontTx/>
              <a:buNone/>
            </a:pPr>
            <a:endParaRPr lang="ar-SA" dirty="0" smtClean="0">
              <a:cs typeface="Tahoma" pitchFamily="34" charset="0"/>
            </a:endParaRPr>
          </a:p>
          <a:p>
            <a:pPr marL="0" indent="0" algn="justLow" eaLnBrk="1" hangingPunct="1">
              <a:buFontTx/>
              <a:buNone/>
            </a:pPr>
            <a:endParaRPr lang="ar-SA" dirty="0" smtClean="0">
              <a:cs typeface="Tahoma" pitchFamily="34" charset="0"/>
            </a:endParaRPr>
          </a:p>
          <a:p>
            <a:pPr marL="0" indent="0" algn="justLow" eaLnBrk="1" hangingPunct="1">
              <a:buFontTx/>
              <a:buNone/>
            </a:pPr>
            <a:r>
              <a:rPr lang="ar-SA" dirty="0" smtClean="0">
                <a:cs typeface="Tahoma" pitchFamily="34" charset="0"/>
              </a:rPr>
              <a:t>وحدة التغير في كمية التحرك بالنسبة للزمن هي</a:t>
            </a:r>
          </a:p>
          <a:p>
            <a:pPr marL="0" indent="0" algn="justLow" eaLnBrk="1" hangingPunct="1">
              <a:buFontTx/>
              <a:buNone/>
            </a:pPr>
            <a:r>
              <a:rPr lang="ar-SA" dirty="0" smtClean="0">
                <a:cs typeface="Tahoma" pitchFamily="34" charset="0"/>
              </a:rPr>
              <a:t> </a:t>
            </a:r>
          </a:p>
          <a:p>
            <a:pPr marL="0" indent="0" algn="justLow" eaLnBrk="1" hangingPunct="1">
              <a:buFontTx/>
              <a:buNone/>
            </a:pPr>
            <a:endParaRPr lang="ar-SA" dirty="0" smtClean="0">
              <a:cs typeface="Tahoma" pitchFamily="34" charset="0"/>
            </a:endParaRPr>
          </a:p>
          <a:p>
            <a:pPr marL="0" indent="0" algn="justLow" eaLnBrk="1" hangingPunct="1">
              <a:buFontTx/>
              <a:buNone/>
            </a:pPr>
            <a:r>
              <a:rPr lang="ar-SA" dirty="0" smtClean="0">
                <a:cs typeface="Tahoma" pitchFamily="34" charset="0"/>
              </a:rPr>
              <a:t>     وهي تمثل وحدة: </a:t>
            </a:r>
            <a:r>
              <a:rPr lang="ar-SA" b="1" dirty="0" smtClean="0">
                <a:solidFill>
                  <a:schemeClr val="bg1">
                    <a:lumMod val="95000"/>
                    <a:lumOff val="5000"/>
                  </a:schemeClr>
                </a:solidFill>
                <a:cs typeface="Tahoma" pitchFamily="34" charset="0"/>
              </a:rPr>
              <a:t>نيوتن</a:t>
            </a:r>
            <a:endParaRPr lang="ar-SA" dirty="0" smtClean="0">
              <a:solidFill>
                <a:srgbClr val="CC3300"/>
              </a:solidFill>
              <a:cs typeface="Tahoma" pitchFamily="34" charset="0"/>
            </a:endParaRPr>
          </a:p>
          <a:p>
            <a:pPr marL="0" indent="0" algn="justLow" eaLnBrk="1" hangingPunct="1">
              <a:buFontTx/>
              <a:buNone/>
            </a:pPr>
            <a:r>
              <a:rPr lang="ar-SA" dirty="0" smtClean="0">
                <a:solidFill>
                  <a:srgbClr val="660066"/>
                </a:solidFill>
                <a:cs typeface="Tahoma" pitchFamily="34" charset="0"/>
              </a:rPr>
              <a:t>ملاحظة:</a:t>
            </a:r>
            <a:r>
              <a:rPr lang="ar-SA" dirty="0" smtClean="0">
                <a:cs typeface="Tahoma" pitchFamily="34" charset="0"/>
              </a:rPr>
              <a:t> حيث أن التغير في كمية التحرك يساوي التغير في السرعة فهنا يجب أن نراعي إشارة السرعة إذا كانت السرعة الابتدائية والسرعة النهائية في نفس الاتجاه أو في متعاكستان في الاتجاه.</a:t>
            </a:r>
            <a:endParaRPr lang="en-US" dirty="0" smtClean="0">
              <a:cs typeface="Tahoma" pitchFamily="34" charset="0"/>
            </a:endParaRPr>
          </a:p>
        </p:txBody>
      </p:sp>
      <p:pic>
        <p:nvPicPr>
          <p:cNvPr id="18436" name="Picture 5" descr="2006-09-03_16-43-52-720"/>
          <p:cNvPicPr>
            <a:picLocks noChangeAspect="1" noChangeArrowheads="1"/>
          </p:cNvPicPr>
          <p:nvPr/>
        </p:nvPicPr>
        <p:blipFill>
          <a:blip r:embed="rId2"/>
          <a:srcRect/>
          <a:stretch>
            <a:fillRect/>
          </a:stretch>
        </p:blipFill>
        <p:spPr bwMode="auto">
          <a:xfrm>
            <a:off x="4509945" y="2636912"/>
            <a:ext cx="1403350" cy="815975"/>
          </a:xfrm>
          <a:prstGeom prst="rect">
            <a:avLst/>
          </a:prstGeom>
          <a:noFill/>
          <a:ln w="9525">
            <a:noFill/>
            <a:miter lim="800000"/>
            <a:headEnd/>
            <a:tailEnd/>
          </a:ln>
        </p:spPr>
      </p:pic>
      <p:pic>
        <p:nvPicPr>
          <p:cNvPr id="18437" name="Picture 9" descr="2006-09-03_17-09-13-106"/>
          <p:cNvPicPr>
            <a:picLocks noChangeAspect="1" noChangeArrowheads="1"/>
          </p:cNvPicPr>
          <p:nvPr/>
        </p:nvPicPr>
        <p:blipFill>
          <a:blip r:embed="rId3"/>
          <a:srcRect/>
          <a:stretch>
            <a:fillRect/>
          </a:stretch>
        </p:blipFill>
        <p:spPr bwMode="auto">
          <a:xfrm>
            <a:off x="4294365" y="4185468"/>
            <a:ext cx="1627187" cy="504825"/>
          </a:xfrm>
          <a:prstGeom prst="rect">
            <a:avLst/>
          </a:prstGeom>
          <a:noFill/>
          <a:ln w="9525">
            <a:noFill/>
            <a:miter lim="800000"/>
            <a:headEnd/>
            <a:tailEnd/>
          </a:ln>
        </p:spPr>
      </p:pic>
      <p:sp>
        <p:nvSpPr>
          <p:cNvPr id="13" name="مستطيل 12"/>
          <p:cNvSpPr/>
          <p:nvPr/>
        </p:nvSpPr>
        <p:spPr>
          <a:xfrm>
            <a:off x="2054324" y="210901"/>
            <a:ext cx="5035353"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Tahoma" pitchFamily="34" charset="0"/>
              </a:rPr>
              <a:t>التغير في كمية التحرك</a:t>
            </a:r>
            <a:endPar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a:xfrm>
            <a:off x="1331640" y="260648"/>
            <a:ext cx="6512511" cy="1143000"/>
          </a:xfrm>
        </p:spPr>
        <p:txBody>
          <a:bodyPr/>
          <a:lstStyle/>
          <a:p>
            <a:pPr marL="0" indent="0" algn="ctr">
              <a:buNone/>
            </a:pPr>
            <a:r>
              <a:rPr lang="ar-SA" dirty="0" smtClean="0">
                <a:solidFill>
                  <a:srgbClr val="CC3300"/>
                </a:solidFill>
                <a:cs typeface="Tahoma" pitchFamily="34" charset="0"/>
              </a:rPr>
              <a:t>مثال(5)</a:t>
            </a:r>
            <a:endParaRPr lang="ar-SA" dirty="0"/>
          </a:p>
        </p:txBody>
      </p:sp>
      <p:sp>
        <p:nvSpPr>
          <p:cNvPr id="19459" name="Rectangle 3" descr="Rectangle: Click to edit Master text styles&#10;Second level&#10;Third level&#10;Fourth level&#10;Fifth level"/>
          <p:cNvSpPr>
            <a:spLocks noGrp="1" noChangeArrowheads="1"/>
          </p:cNvSpPr>
          <p:nvPr>
            <p:ph sz="quarter" idx="13"/>
          </p:nvPr>
        </p:nvSpPr>
        <p:spPr>
          <a:xfrm>
            <a:off x="827584" y="1844824"/>
            <a:ext cx="7344816" cy="4320480"/>
          </a:xfrm>
        </p:spPr>
        <p:txBody>
          <a:bodyPr>
            <a:normAutofit/>
          </a:bodyPr>
          <a:lstStyle/>
          <a:p>
            <a:pPr marL="0" indent="0" algn="just" eaLnBrk="1" hangingPunct="1">
              <a:lnSpc>
                <a:spcPts val="2300"/>
              </a:lnSpc>
              <a:buFontTx/>
              <a:buNone/>
            </a:pPr>
            <a:r>
              <a:rPr lang="ar-SA" dirty="0" smtClean="0"/>
              <a:t/>
            </a:r>
            <a:br>
              <a:rPr lang="ar-SA" dirty="0" smtClean="0"/>
            </a:br>
            <a:r>
              <a:rPr lang="ar-SA" dirty="0" smtClean="0"/>
              <a:t>جسم كتلته 180غم يتحرك في خط مستقيم، فإذا تغيرت سرعته من 9م/ث إلى 63 كم/ ساعة في نفس الاتجاه. احسب التغير في كمية حركته.</a:t>
            </a:r>
          </a:p>
          <a:p>
            <a:pPr marL="0" indent="0" algn="just" eaLnBrk="1" hangingPunct="1">
              <a:lnSpc>
                <a:spcPts val="2000"/>
              </a:lnSpc>
              <a:buFontTx/>
              <a:buNone/>
            </a:pPr>
            <a:endParaRPr lang="ar-SA" dirty="0" smtClean="0"/>
          </a:p>
          <a:p>
            <a:pPr marL="0" indent="0" eaLnBrk="1" hangingPunct="1">
              <a:lnSpc>
                <a:spcPts val="2000"/>
              </a:lnSpc>
              <a:buFontTx/>
              <a:buNone/>
            </a:pPr>
            <a:r>
              <a:rPr lang="ar-SA" dirty="0" smtClean="0">
                <a:solidFill>
                  <a:srgbClr val="CC3300"/>
                </a:solidFill>
                <a:cs typeface="Tahoma" pitchFamily="34" charset="0"/>
              </a:rPr>
              <a:t>الحل</a:t>
            </a:r>
            <a:r>
              <a:rPr lang="ar-SA" dirty="0" smtClean="0"/>
              <a:t/>
            </a:r>
            <a:br>
              <a:rPr lang="ar-SA" dirty="0" smtClean="0"/>
            </a:br>
            <a:r>
              <a:rPr lang="ar-SA" dirty="0" smtClean="0"/>
              <a:t>ك = 0.18 كغم</a:t>
            </a:r>
            <a:br>
              <a:rPr lang="ar-SA" dirty="0" smtClean="0"/>
            </a:br>
            <a:r>
              <a:rPr lang="ar-SA" dirty="0" smtClean="0"/>
              <a:t>ع</a:t>
            </a:r>
            <a:r>
              <a:rPr lang="ar-SA" baseline="-25000" dirty="0" smtClean="0"/>
              <a:t>1</a:t>
            </a:r>
            <a:r>
              <a:rPr lang="ar-SA" dirty="0" smtClean="0"/>
              <a:t> = 9 </a:t>
            </a:r>
            <a:r>
              <a:rPr lang="ar-SA" dirty="0" err="1" smtClean="0"/>
              <a:t>م</a:t>
            </a:r>
            <a:r>
              <a:rPr lang="ar-SA" dirty="0" smtClean="0"/>
              <a:t>/ث</a:t>
            </a:r>
            <a:br>
              <a:rPr lang="ar-SA" dirty="0" smtClean="0"/>
            </a:br>
            <a:r>
              <a:rPr lang="ar-SA" dirty="0" smtClean="0"/>
              <a:t>ع</a:t>
            </a:r>
            <a:r>
              <a:rPr lang="ar-SA" baseline="-25000" dirty="0" smtClean="0"/>
              <a:t>2</a:t>
            </a:r>
            <a:r>
              <a:rPr lang="ar-SA" dirty="0" smtClean="0"/>
              <a:t> = 17.5 </a:t>
            </a:r>
            <a:r>
              <a:rPr lang="ar-SA" dirty="0" err="1" smtClean="0"/>
              <a:t>م</a:t>
            </a:r>
            <a:r>
              <a:rPr lang="ar-SA" dirty="0" smtClean="0"/>
              <a:t>/ث </a:t>
            </a:r>
            <a:r>
              <a:rPr lang="ar-SA" dirty="0" smtClean="0">
                <a:solidFill>
                  <a:srgbClr val="660066"/>
                </a:solidFill>
              </a:rPr>
              <a:t>( حوّلنا من كم إلى متر ، ساعة إلى ثانية )</a:t>
            </a:r>
            <a:r>
              <a:rPr lang="ar-SA" dirty="0" smtClean="0"/>
              <a:t/>
            </a:r>
            <a:br>
              <a:rPr lang="ar-SA" dirty="0" smtClean="0"/>
            </a:br>
            <a:r>
              <a:rPr lang="ar-SA" dirty="0" smtClean="0"/>
              <a:t/>
            </a:r>
            <a:br>
              <a:rPr lang="ar-SA" dirty="0" smtClean="0"/>
            </a:br>
            <a:r>
              <a:rPr lang="el-GR" dirty="0" smtClean="0">
                <a:cs typeface="Tahoma" pitchFamily="34" charset="0"/>
              </a:rPr>
              <a:t>Δ</a:t>
            </a:r>
            <a:r>
              <a:rPr lang="en-US" dirty="0" smtClean="0">
                <a:cs typeface="Tahoma" pitchFamily="34" charset="0"/>
              </a:rPr>
              <a:t> </a:t>
            </a:r>
            <a:r>
              <a:rPr lang="ar-SA" dirty="0" smtClean="0"/>
              <a:t> </a:t>
            </a:r>
            <a:r>
              <a:rPr lang="ar-SA" dirty="0" err="1" smtClean="0"/>
              <a:t>كـت</a:t>
            </a:r>
            <a:r>
              <a:rPr lang="ar-SA" dirty="0" smtClean="0"/>
              <a:t> = </a:t>
            </a:r>
            <a:r>
              <a:rPr lang="ar-SA" dirty="0" err="1" smtClean="0"/>
              <a:t>ك</a:t>
            </a:r>
            <a:r>
              <a:rPr lang="ar-SA" dirty="0" smtClean="0"/>
              <a:t> ( ع</a:t>
            </a:r>
            <a:r>
              <a:rPr lang="ar-SA" baseline="-25000" dirty="0" smtClean="0"/>
              <a:t>2</a:t>
            </a:r>
            <a:r>
              <a:rPr lang="ar-SA" dirty="0" smtClean="0"/>
              <a:t> – ع</a:t>
            </a:r>
            <a:r>
              <a:rPr lang="ar-SA" baseline="-25000" dirty="0" smtClean="0"/>
              <a:t>1</a:t>
            </a:r>
            <a:r>
              <a:rPr lang="ar-SA" dirty="0" smtClean="0"/>
              <a:t> )</a:t>
            </a:r>
            <a:br>
              <a:rPr lang="ar-SA" dirty="0" smtClean="0"/>
            </a:br>
            <a:r>
              <a:rPr lang="ar-SA" dirty="0" smtClean="0"/>
              <a:t> </a:t>
            </a:r>
            <a:r>
              <a:rPr lang="el-GR" dirty="0" smtClean="0">
                <a:cs typeface="Tahoma" pitchFamily="34" charset="0"/>
              </a:rPr>
              <a:t>Δ</a:t>
            </a:r>
            <a:r>
              <a:rPr lang="ar-SA" dirty="0" smtClean="0"/>
              <a:t> </a:t>
            </a:r>
            <a:r>
              <a:rPr lang="ar-SA" dirty="0" err="1" smtClean="0"/>
              <a:t>كـت</a:t>
            </a:r>
            <a:r>
              <a:rPr lang="ar-SA" dirty="0" smtClean="0"/>
              <a:t> = 0,18 (17,5 - 9)</a:t>
            </a:r>
            <a:br>
              <a:rPr lang="ar-SA" dirty="0" smtClean="0"/>
            </a:br>
            <a:r>
              <a:rPr lang="ar-SA" dirty="0" smtClean="0"/>
              <a:t> </a:t>
            </a:r>
            <a:r>
              <a:rPr lang="el-GR" dirty="0" smtClean="0">
                <a:cs typeface="Tahoma" pitchFamily="34" charset="0"/>
              </a:rPr>
              <a:t>Δ</a:t>
            </a:r>
            <a:r>
              <a:rPr lang="ar-SA" dirty="0" smtClean="0"/>
              <a:t> </a:t>
            </a:r>
            <a:r>
              <a:rPr lang="ar-SA" dirty="0" err="1" smtClean="0"/>
              <a:t>كـت</a:t>
            </a:r>
            <a:r>
              <a:rPr lang="ar-SA" dirty="0" smtClean="0"/>
              <a:t> = 1,53 كغم . م/ث </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796908"/>
          </a:xfrm>
        </p:spPr>
        <p:txBody>
          <a:bodyPr/>
          <a:lstStyle/>
          <a:p>
            <a:pPr marL="0" indent="0" algn="ctr">
              <a:buNone/>
            </a:pPr>
            <a:r>
              <a:rPr lang="ar-SA" dirty="0" smtClean="0">
                <a:solidFill>
                  <a:srgbClr val="CC3300"/>
                </a:solidFill>
                <a:cs typeface="Tahoma" pitchFamily="34" charset="0"/>
              </a:rPr>
              <a:t>مثال(6) </a:t>
            </a:r>
            <a:endParaRPr lang="en-US" dirty="0" smtClean="0"/>
          </a:p>
        </p:txBody>
      </p:sp>
      <p:sp>
        <p:nvSpPr>
          <p:cNvPr id="20483" name="Rectangle 3" descr="Rectangle: Click to edit Master text styles&#10;Second level&#10;Third level&#10;Fourth level&#10;Fifth level"/>
          <p:cNvSpPr>
            <a:spLocks noGrp="1" noChangeArrowheads="1"/>
          </p:cNvSpPr>
          <p:nvPr>
            <p:ph sz="quarter" idx="13"/>
          </p:nvPr>
        </p:nvSpPr>
        <p:spPr>
          <a:xfrm>
            <a:off x="381000" y="1200150"/>
            <a:ext cx="8229600" cy="1123950"/>
          </a:xfrm>
        </p:spPr>
        <p:txBody>
          <a:bodyPr>
            <a:normAutofit fontScale="85000" lnSpcReduction="20000"/>
          </a:bodyPr>
          <a:lstStyle/>
          <a:p>
            <a:pPr marL="0" indent="0" algn="just" eaLnBrk="1" hangingPunct="1">
              <a:buFontTx/>
              <a:buNone/>
            </a:pPr>
            <a:r>
              <a:rPr lang="ar-SA" sz="2400" dirty="0" smtClean="0">
                <a:solidFill>
                  <a:srgbClr val="CC3300"/>
                </a:solidFill>
                <a:cs typeface="Tahoma" pitchFamily="34" charset="0"/>
              </a:rPr>
              <a:t/>
            </a:r>
            <a:br>
              <a:rPr lang="ar-SA" sz="2400" dirty="0" smtClean="0">
                <a:solidFill>
                  <a:srgbClr val="CC3300"/>
                </a:solidFill>
                <a:cs typeface="Tahoma" pitchFamily="34" charset="0"/>
              </a:rPr>
            </a:br>
            <a:r>
              <a:rPr lang="ar-SA" dirty="0" smtClean="0"/>
              <a:t>قذفت كرة كتلتها 0.125 كغم رأسيا إلى أعلى بسرعة قدرها 8 </a:t>
            </a:r>
            <a:r>
              <a:rPr lang="ar-SA" dirty="0" err="1" smtClean="0"/>
              <a:t>م</a:t>
            </a:r>
            <a:r>
              <a:rPr lang="ar-SA" dirty="0" smtClean="0"/>
              <a:t>/ </a:t>
            </a:r>
            <a:r>
              <a:rPr lang="ar-SA" dirty="0" err="1" smtClean="0"/>
              <a:t>ث</a:t>
            </a:r>
            <a:r>
              <a:rPr lang="ar-SA" dirty="0" smtClean="0"/>
              <a:t>، احسب التغير في كمية حركتها عندما تصبح على ارتفاع 2 متر عن نقطة القذف وهي صاعدة للأعلى.</a:t>
            </a:r>
          </a:p>
          <a:p>
            <a:pPr marL="0" indent="0" eaLnBrk="1" hangingPunct="1">
              <a:buFontTx/>
              <a:buNone/>
            </a:pPr>
            <a:endParaRPr lang="ar-SA" sz="700" dirty="0" smtClean="0"/>
          </a:p>
        </p:txBody>
      </p:sp>
      <p:sp>
        <p:nvSpPr>
          <p:cNvPr id="20484" name="Text Box 6"/>
          <p:cNvSpPr txBox="1">
            <a:spLocks noChangeArrowheads="1"/>
          </p:cNvSpPr>
          <p:nvPr/>
        </p:nvSpPr>
        <p:spPr bwMode="auto">
          <a:xfrm>
            <a:off x="4368800" y="2374900"/>
            <a:ext cx="4178300" cy="3559175"/>
          </a:xfrm>
          <a:prstGeom prst="rect">
            <a:avLst/>
          </a:prstGeom>
          <a:noFill/>
          <a:ln w="9525">
            <a:noFill/>
            <a:miter lim="800000"/>
            <a:headEnd/>
            <a:tailEnd/>
          </a:ln>
        </p:spPr>
        <p:txBody>
          <a:bodyPr>
            <a:spAutoFit/>
          </a:bodyPr>
          <a:lstStyle/>
          <a:p>
            <a:pPr>
              <a:lnSpc>
                <a:spcPct val="110000"/>
              </a:lnSpc>
            </a:pPr>
            <a:r>
              <a:rPr lang="ar-SA" sz="2000" dirty="0">
                <a:solidFill>
                  <a:srgbClr val="CC3300"/>
                </a:solidFill>
                <a:cs typeface="Tahoma" pitchFamily="34" charset="0"/>
              </a:rPr>
              <a:t>الحل</a:t>
            </a:r>
          </a:p>
          <a:p>
            <a:pPr>
              <a:lnSpc>
                <a:spcPct val="110000"/>
              </a:lnSpc>
            </a:pPr>
            <a:r>
              <a:rPr lang="ar-SA" sz="2000" dirty="0"/>
              <a:t>ك = 0.125 كغم</a:t>
            </a:r>
            <a:br>
              <a:rPr lang="ar-SA" sz="2000" dirty="0"/>
            </a:br>
            <a:r>
              <a:rPr lang="ar-SA" sz="2000" dirty="0"/>
              <a:t>ع</a:t>
            </a:r>
            <a:r>
              <a:rPr lang="ar-SA" sz="2000" baseline="-25000" dirty="0"/>
              <a:t>1</a:t>
            </a:r>
            <a:r>
              <a:rPr lang="ar-SA" sz="2000" dirty="0"/>
              <a:t> = 8 </a:t>
            </a:r>
            <a:r>
              <a:rPr lang="ar-SA" sz="2000" dirty="0" err="1"/>
              <a:t>م</a:t>
            </a:r>
            <a:r>
              <a:rPr lang="ar-SA" sz="2000" dirty="0"/>
              <a:t>/ث</a:t>
            </a:r>
            <a:br>
              <a:rPr lang="ar-SA" sz="2000" dirty="0"/>
            </a:br>
            <a:r>
              <a:rPr lang="ar-SA" sz="2000" dirty="0"/>
              <a:t>ع</a:t>
            </a:r>
            <a:r>
              <a:rPr lang="ar-SA" sz="2000" baseline="-25000" dirty="0"/>
              <a:t>2</a:t>
            </a:r>
            <a:r>
              <a:rPr lang="ar-SA" sz="2000" dirty="0"/>
              <a:t> = ؟ </a:t>
            </a:r>
            <a:br>
              <a:rPr lang="ar-SA" sz="2000" dirty="0"/>
            </a:br>
            <a:r>
              <a:rPr lang="ar-SA" sz="700" dirty="0"/>
              <a:t/>
            </a:r>
            <a:br>
              <a:rPr lang="ar-SA" sz="700" dirty="0"/>
            </a:br>
            <a:r>
              <a:rPr lang="ar-SA" sz="2000" dirty="0">
                <a:solidFill>
                  <a:srgbClr val="660066"/>
                </a:solidFill>
              </a:rPr>
              <a:t>نوجد سرعة الكرة عندما تكون على ارتفاع 2 متر عن نقطة القذف:</a:t>
            </a:r>
            <a:br>
              <a:rPr lang="ar-SA" sz="2000" dirty="0">
                <a:solidFill>
                  <a:srgbClr val="660066"/>
                </a:solidFill>
              </a:rPr>
            </a:br>
            <a:r>
              <a:rPr lang="ar-SA" sz="2000" dirty="0"/>
              <a:t>ع </a:t>
            </a:r>
            <a:r>
              <a:rPr lang="ar-SA" sz="2000" baseline="30000" dirty="0"/>
              <a:t>2</a:t>
            </a:r>
            <a:r>
              <a:rPr lang="ar-SA" sz="2000" baseline="-25000" dirty="0"/>
              <a:t>2</a:t>
            </a:r>
            <a:r>
              <a:rPr lang="ar-SA" sz="2000" dirty="0"/>
              <a:t> = ع</a:t>
            </a:r>
            <a:r>
              <a:rPr lang="ar-SA" sz="2000" baseline="30000" dirty="0"/>
              <a:t>2</a:t>
            </a:r>
            <a:r>
              <a:rPr lang="ar-SA" sz="2000" baseline="-25000" dirty="0"/>
              <a:t>1</a:t>
            </a:r>
            <a:r>
              <a:rPr lang="ar-SA" sz="2000" dirty="0"/>
              <a:t> + 2 </a:t>
            </a:r>
            <a:r>
              <a:rPr lang="ar-SA" sz="2000" dirty="0" err="1"/>
              <a:t>ج</a:t>
            </a:r>
            <a:r>
              <a:rPr lang="ar-SA" sz="2000" dirty="0"/>
              <a:t> ف</a:t>
            </a:r>
            <a:br>
              <a:rPr lang="ar-SA" sz="2000" dirty="0"/>
            </a:br>
            <a:r>
              <a:rPr lang="ar-SA" sz="2000" dirty="0"/>
              <a:t>ع </a:t>
            </a:r>
            <a:r>
              <a:rPr lang="ar-SA" sz="2000" baseline="30000" dirty="0"/>
              <a:t>2</a:t>
            </a:r>
            <a:r>
              <a:rPr lang="ar-SA" sz="2000" baseline="-25000" dirty="0"/>
              <a:t>2</a:t>
            </a:r>
            <a:r>
              <a:rPr lang="ar-SA" sz="2000" dirty="0"/>
              <a:t> = 64 + 2 × ( - 10 ) × 2</a:t>
            </a:r>
            <a:br>
              <a:rPr lang="ar-SA" sz="2000" dirty="0"/>
            </a:br>
            <a:r>
              <a:rPr lang="ar-SA" sz="2000" dirty="0"/>
              <a:t>ع </a:t>
            </a:r>
            <a:r>
              <a:rPr lang="ar-SA" sz="2000" baseline="30000" dirty="0"/>
              <a:t>2</a:t>
            </a:r>
            <a:r>
              <a:rPr lang="ar-SA" sz="2000" baseline="-25000" dirty="0"/>
              <a:t>2</a:t>
            </a:r>
            <a:r>
              <a:rPr lang="ar-SA" sz="2000" dirty="0"/>
              <a:t> = 24 </a:t>
            </a:r>
            <a:br>
              <a:rPr lang="ar-SA" sz="2000" dirty="0"/>
            </a:br>
            <a:r>
              <a:rPr lang="ar-SA" sz="2000" dirty="0"/>
              <a:t>ع</a:t>
            </a:r>
            <a:r>
              <a:rPr lang="ar-SA" sz="2000" baseline="-25000" dirty="0"/>
              <a:t>2</a:t>
            </a:r>
            <a:r>
              <a:rPr lang="ar-SA" sz="2000" dirty="0"/>
              <a:t> = 4.89 </a:t>
            </a:r>
            <a:r>
              <a:rPr lang="ar-SA" sz="2000" dirty="0" err="1"/>
              <a:t>م</a:t>
            </a:r>
            <a:r>
              <a:rPr lang="ar-SA" sz="2000" dirty="0"/>
              <a:t>/ </a:t>
            </a:r>
            <a:r>
              <a:rPr lang="ar-SA" sz="2000" dirty="0" err="1"/>
              <a:t>ث</a:t>
            </a:r>
            <a:endParaRPr lang="en-US" sz="2000" dirty="0"/>
          </a:p>
        </p:txBody>
      </p:sp>
      <p:sp>
        <p:nvSpPr>
          <p:cNvPr id="20485" name="Text Box 7"/>
          <p:cNvSpPr txBox="1">
            <a:spLocks noChangeArrowheads="1"/>
          </p:cNvSpPr>
          <p:nvPr/>
        </p:nvSpPr>
        <p:spPr bwMode="auto">
          <a:xfrm>
            <a:off x="520700" y="4140200"/>
            <a:ext cx="3390900" cy="1766888"/>
          </a:xfrm>
          <a:prstGeom prst="rect">
            <a:avLst/>
          </a:prstGeom>
          <a:noFill/>
          <a:ln w="9525">
            <a:noFill/>
            <a:miter lim="800000"/>
            <a:headEnd/>
            <a:tailEnd/>
          </a:ln>
        </p:spPr>
        <p:txBody>
          <a:bodyPr>
            <a:spAutoFit/>
          </a:bodyPr>
          <a:lstStyle/>
          <a:p>
            <a:pPr>
              <a:lnSpc>
                <a:spcPct val="110000"/>
              </a:lnSpc>
            </a:pPr>
            <a:r>
              <a:rPr lang="ar-SA" sz="2000" dirty="0"/>
              <a:t> </a:t>
            </a:r>
            <a:r>
              <a:rPr lang="el-GR" sz="2000" dirty="0"/>
              <a:t>Δ</a:t>
            </a:r>
            <a:r>
              <a:rPr lang="ar-SA" sz="2000" dirty="0"/>
              <a:t> </a:t>
            </a:r>
            <a:r>
              <a:rPr lang="ar-SA" sz="2000" dirty="0" err="1"/>
              <a:t>كـت</a:t>
            </a:r>
            <a:r>
              <a:rPr lang="ar-SA" sz="2000" dirty="0"/>
              <a:t> = ك ( ع</a:t>
            </a:r>
            <a:r>
              <a:rPr lang="ar-SA" sz="2000" baseline="-25000" dirty="0"/>
              <a:t>2</a:t>
            </a:r>
            <a:r>
              <a:rPr lang="ar-SA" sz="2000" dirty="0"/>
              <a:t> – ع</a:t>
            </a:r>
            <a:r>
              <a:rPr lang="ar-SA" sz="2000" baseline="-25000" dirty="0"/>
              <a:t>1</a:t>
            </a:r>
            <a:r>
              <a:rPr lang="ar-SA" sz="2000" dirty="0"/>
              <a:t> )</a:t>
            </a:r>
            <a:br>
              <a:rPr lang="ar-SA" sz="2000" dirty="0"/>
            </a:br>
            <a:r>
              <a:rPr lang="ar-SA" sz="2000" dirty="0"/>
              <a:t> </a:t>
            </a:r>
            <a:r>
              <a:rPr lang="el-GR" sz="2000" dirty="0"/>
              <a:t>Δ</a:t>
            </a:r>
            <a:r>
              <a:rPr lang="ar-SA" sz="2000" dirty="0"/>
              <a:t> </a:t>
            </a:r>
            <a:r>
              <a:rPr lang="ar-SA" sz="2000" dirty="0" err="1"/>
              <a:t>كـت</a:t>
            </a:r>
            <a:r>
              <a:rPr lang="ar-SA" sz="2000" dirty="0"/>
              <a:t> = 0.125 ( 4.89 - 8 )</a:t>
            </a:r>
            <a:br>
              <a:rPr lang="ar-SA" sz="2000" dirty="0"/>
            </a:br>
            <a:r>
              <a:rPr lang="ar-SA" sz="2000" dirty="0"/>
              <a:t> </a:t>
            </a:r>
            <a:r>
              <a:rPr lang="el-GR" sz="2000" dirty="0"/>
              <a:t>Δ</a:t>
            </a:r>
            <a:r>
              <a:rPr lang="ar-SA" sz="2000" dirty="0"/>
              <a:t> </a:t>
            </a:r>
            <a:r>
              <a:rPr lang="ar-SA" sz="2000" dirty="0" err="1"/>
              <a:t>كـت</a:t>
            </a:r>
            <a:r>
              <a:rPr lang="ar-SA" sz="2000" dirty="0"/>
              <a:t> = - 0.389 كغم . م/ ث</a:t>
            </a:r>
            <a:br>
              <a:rPr lang="ar-SA" sz="2000" dirty="0"/>
            </a:br>
            <a:endParaRPr lang="ar-SA" sz="2000" dirty="0"/>
          </a:p>
          <a:p>
            <a:pPr>
              <a:lnSpc>
                <a:spcPct val="110000"/>
              </a:lnSpc>
            </a:pPr>
            <a:r>
              <a:rPr lang="ar-SA" sz="2000" b="1" dirty="0">
                <a:solidFill>
                  <a:srgbClr val="009900"/>
                </a:solidFill>
              </a:rPr>
              <a:t>ما معنى الاشارة السالبة ؟ </a:t>
            </a:r>
            <a:endParaRPr lang="en-US" sz="2000" dirty="0"/>
          </a:p>
        </p:txBody>
      </p:sp>
      <p:cxnSp>
        <p:nvCxnSpPr>
          <p:cNvPr id="3" name="Elbow Connector 2"/>
          <p:cNvCxnSpPr/>
          <p:nvPr/>
        </p:nvCxnSpPr>
        <p:spPr>
          <a:xfrm rot="10800000">
            <a:off x="3911600" y="4365106"/>
            <a:ext cx="2546350" cy="1440159"/>
          </a:xfrm>
          <a:prstGeom prst="bentConnector3">
            <a:avLst>
              <a:gd name="adj1" fmla="val 81686"/>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331640" y="0"/>
            <a:ext cx="6512511" cy="1143000"/>
          </a:xfrm>
        </p:spPr>
        <p:txBody>
          <a:bodyPr/>
          <a:lstStyle/>
          <a:p>
            <a:pPr marL="0" indent="0" algn="ctr">
              <a:buNone/>
            </a:pPr>
            <a:r>
              <a:rPr lang="ar-SA" dirty="0" smtClean="0">
                <a:solidFill>
                  <a:srgbClr val="CC3300"/>
                </a:solidFill>
                <a:cs typeface="Tahoma" pitchFamily="34" charset="0"/>
              </a:rPr>
              <a:t>مثال(7)</a:t>
            </a:r>
          </a:p>
        </p:txBody>
      </p:sp>
      <p:sp>
        <p:nvSpPr>
          <p:cNvPr id="21507" name="Rectangle 3" descr="Rectangle: Click to edit Master text styles&#10;Second level&#10;Third level&#10;Fourth level&#10;Fifth level"/>
          <p:cNvSpPr>
            <a:spLocks noGrp="1" noChangeArrowheads="1"/>
          </p:cNvSpPr>
          <p:nvPr>
            <p:ph sz="quarter" idx="13"/>
          </p:nvPr>
        </p:nvSpPr>
        <p:spPr>
          <a:xfrm>
            <a:off x="611560" y="786130"/>
            <a:ext cx="8064896" cy="3474720"/>
          </a:xfrm>
        </p:spPr>
        <p:txBody>
          <a:bodyPr>
            <a:noAutofit/>
          </a:bodyPr>
          <a:lstStyle/>
          <a:p>
            <a:pPr marL="0" indent="0" algn="justLow" eaLnBrk="1" hangingPunct="1">
              <a:buFontTx/>
              <a:buNone/>
            </a:pPr>
            <a:r>
              <a:rPr lang="ar-SA" dirty="0" smtClean="0"/>
              <a:t>عربة سكة حديد كتلتها 2000 كغم تتحرك بسرعة 2,5م/ث. اصطدمت بحاجز في نهاية الخط فارتدت إلى الخلف بسرعة 1,5م/ث. أوجد ما يلي:</a:t>
            </a:r>
          </a:p>
          <a:p>
            <a:pPr marL="0" indent="0" algn="justLow" eaLnBrk="1" hangingPunct="1">
              <a:buFontTx/>
              <a:buNone/>
            </a:pPr>
            <a:endParaRPr lang="ar-SA" sz="700" dirty="0" smtClean="0"/>
          </a:p>
          <a:p>
            <a:pPr marL="0" indent="0" eaLnBrk="1" hangingPunct="1">
              <a:buFontTx/>
              <a:buNone/>
            </a:pPr>
            <a:r>
              <a:rPr lang="ar-SA" dirty="0" smtClean="0">
                <a:solidFill>
                  <a:srgbClr val="009900"/>
                </a:solidFill>
              </a:rPr>
              <a:t>أ-  التغير في كمية حركتها نتيجة لهذا التصادم.</a:t>
            </a:r>
            <a:br>
              <a:rPr lang="ar-SA" dirty="0" smtClean="0">
                <a:solidFill>
                  <a:srgbClr val="009900"/>
                </a:solidFill>
              </a:rPr>
            </a:br>
            <a:r>
              <a:rPr lang="ar-SA" dirty="0" smtClean="0">
                <a:solidFill>
                  <a:srgbClr val="009900"/>
                </a:solidFill>
              </a:rPr>
              <a:t>ب- معدل التغير في كمية تحرك العربة إذا حدث هذا التغير في زمن قدره 0.5 ثانية.</a:t>
            </a:r>
            <a:br>
              <a:rPr lang="ar-SA" dirty="0" smtClean="0">
                <a:solidFill>
                  <a:srgbClr val="009900"/>
                </a:solidFill>
              </a:rPr>
            </a:br>
            <a:endParaRPr lang="ar-SA" sz="700" dirty="0" smtClean="0">
              <a:solidFill>
                <a:srgbClr val="009900"/>
              </a:solidFill>
            </a:endParaRPr>
          </a:p>
          <a:p>
            <a:pPr marL="0" indent="0" eaLnBrk="1" hangingPunct="1">
              <a:buFontTx/>
              <a:buNone/>
            </a:pPr>
            <a:r>
              <a:rPr lang="ar-SA" dirty="0" smtClean="0">
                <a:solidFill>
                  <a:srgbClr val="CC3300"/>
                </a:solidFill>
                <a:cs typeface="Tahoma" pitchFamily="34" charset="0"/>
              </a:rPr>
              <a:t>الحل</a:t>
            </a:r>
            <a:r>
              <a:rPr lang="ar-SA" sz="2400" dirty="0" smtClean="0">
                <a:solidFill>
                  <a:srgbClr val="CC3300"/>
                </a:solidFill>
                <a:cs typeface="Tahoma" pitchFamily="34" charset="0"/>
              </a:rPr>
              <a:t/>
            </a:r>
            <a:br>
              <a:rPr lang="ar-SA" sz="2400" dirty="0" smtClean="0">
                <a:solidFill>
                  <a:srgbClr val="CC3300"/>
                </a:solidFill>
                <a:cs typeface="Tahoma" pitchFamily="34" charset="0"/>
              </a:rPr>
            </a:br>
            <a:r>
              <a:rPr lang="ar-SA" dirty="0" smtClean="0"/>
              <a:t>ك = 2000 كغم   </a:t>
            </a:r>
            <a:br>
              <a:rPr lang="ar-SA" dirty="0" smtClean="0"/>
            </a:br>
            <a:r>
              <a:rPr lang="ar-SA" dirty="0" smtClean="0"/>
              <a:t>ع</a:t>
            </a:r>
            <a:r>
              <a:rPr lang="ar-SA" baseline="-25000" dirty="0" smtClean="0"/>
              <a:t>1</a:t>
            </a:r>
            <a:r>
              <a:rPr lang="ar-SA" dirty="0" smtClean="0"/>
              <a:t> = + 2.5 </a:t>
            </a:r>
            <a:r>
              <a:rPr lang="ar-SA" dirty="0" err="1" smtClean="0"/>
              <a:t>م</a:t>
            </a:r>
            <a:r>
              <a:rPr lang="ar-SA" dirty="0" smtClean="0"/>
              <a:t>/ث </a:t>
            </a:r>
            <a:r>
              <a:rPr lang="ar-SA" dirty="0" smtClean="0">
                <a:solidFill>
                  <a:srgbClr val="660066"/>
                </a:solidFill>
              </a:rPr>
              <a:t/>
            </a:r>
            <a:br>
              <a:rPr lang="ar-SA" dirty="0" smtClean="0">
                <a:solidFill>
                  <a:srgbClr val="660066"/>
                </a:solidFill>
              </a:rPr>
            </a:br>
            <a:r>
              <a:rPr lang="ar-SA" dirty="0" smtClean="0"/>
              <a:t>ع</a:t>
            </a:r>
            <a:r>
              <a:rPr lang="ar-SA" baseline="-25000" dirty="0" smtClean="0"/>
              <a:t>2</a:t>
            </a:r>
            <a:r>
              <a:rPr lang="ar-SA" dirty="0" smtClean="0"/>
              <a:t> = - 1.5 </a:t>
            </a:r>
            <a:r>
              <a:rPr lang="ar-SA" dirty="0" err="1" smtClean="0"/>
              <a:t>م</a:t>
            </a:r>
            <a:r>
              <a:rPr lang="ar-SA" dirty="0" smtClean="0"/>
              <a:t>/ث </a:t>
            </a:r>
            <a:br>
              <a:rPr lang="ar-SA" dirty="0" smtClean="0"/>
            </a:br>
            <a:r>
              <a:rPr lang="ar-SA" sz="1200" dirty="0" smtClean="0"/>
              <a:t/>
            </a:r>
            <a:br>
              <a:rPr lang="ar-SA" sz="1200" dirty="0" smtClean="0"/>
            </a:br>
            <a:r>
              <a:rPr lang="ar-SA" b="1" dirty="0" err="1" smtClean="0">
                <a:solidFill>
                  <a:srgbClr val="009900"/>
                </a:solidFill>
              </a:rPr>
              <a:t>أ</a:t>
            </a:r>
            <a:r>
              <a:rPr lang="ar-SA" b="1" dirty="0" smtClean="0">
                <a:solidFill>
                  <a:srgbClr val="009900"/>
                </a:solidFill>
              </a:rPr>
              <a:t> - التغير في كمية التحرك:</a:t>
            </a:r>
            <a:r>
              <a:rPr lang="ar-SA" dirty="0" smtClean="0"/>
              <a:t/>
            </a:r>
            <a:br>
              <a:rPr lang="ar-SA" dirty="0" smtClean="0"/>
            </a:br>
            <a:r>
              <a:rPr lang="ar-SA" dirty="0" smtClean="0"/>
              <a:t> </a:t>
            </a:r>
            <a:r>
              <a:rPr lang="el-GR" dirty="0" smtClean="0">
                <a:cs typeface="Tahoma" pitchFamily="34" charset="0"/>
              </a:rPr>
              <a:t>Δ</a:t>
            </a:r>
            <a:r>
              <a:rPr lang="ar-SA" dirty="0" smtClean="0"/>
              <a:t> </a:t>
            </a:r>
            <a:r>
              <a:rPr lang="ar-SA" dirty="0" err="1" smtClean="0"/>
              <a:t>كـت</a:t>
            </a:r>
            <a:r>
              <a:rPr lang="ar-SA" dirty="0" smtClean="0"/>
              <a:t> = </a:t>
            </a:r>
            <a:r>
              <a:rPr lang="ar-SA" dirty="0" err="1" smtClean="0"/>
              <a:t>ك</a:t>
            </a:r>
            <a:r>
              <a:rPr lang="ar-SA" dirty="0" smtClean="0"/>
              <a:t> ( ع</a:t>
            </a:r>
            <a:r>
              <a:rPr lang="ar-SA" baseline="-25000" dirty="0" smtClean="0"/>
              <a:t>2</a:t>
            </a:r>
            <a:r>
              <a:rPr lang="ar-SA" dirty="0" smtClean="0"/>
              <a:t> – ع</a:t>
            </a:r>
            <a:r>
              <a:rPr lang="ar-SA" baseline="-25000" dirty="0" smtClean="0"/>
              <a:t>1</a:t>
            </a:r>
            <a:r>
              <a:rPr lang="ar-SA" dirty="0" smtClean="0"/>
              <a:t> )</a:t>
            </a:r>
            <a:br>
              <a:rPr lang="ar-SA" dirty="0" smtClean="0"/>
            </a:br>
            <a:r>
              <a:rPr lang="ar-SA" dirty="0" smtClean="0"/>
              <a:t> </a:t>
            </a:r>
            <a:r>
              <a:rPr lang="el-GR" dirty="0" smtClean="0">
                <a:cs typeface="Tahoma" pitchFamily="34" charset="0"/>
              </a:rPr>
              <a:t>Δ</a:t>
            </a:r>
            <a:r>
              <a:rPr lang="ar-SA" dirty="0" smtClean="0"/>
              <a:t> </a:t>
            </a:r>
            <a:r>
              <a:rPr lang="ar-SA" dirty="0" err="1" smtClean="0"/>
              <a:t>كـت</a:t>
            </a:r>
            <a:r>
              <a:rPr lang="ar-SA" dirty="0" smtClean="0"/>
              <a:t> = 2000 (- 1.5 - 2.5 ))</a:t>
            </a:r>
            <a:br>
              <a:rPr lang="ar-SA" dirty="0" smtClean="0"/>
            </a:br>
            <a:r>
              <a:rPr lang="ar-SA" dirty="0" smtClean="0"/>
              <a:t> </a:t>
            </a:r>
            <a:r>
              <a:rPr lang="el-GR" dirty="0" smtClean="0">
                <a:cs typeface="Tahoma" pitchFamily="34" charset="0"/>
              </a:rPr>
              <a:t>Δ</a:t>
            </a:r>
            <a:r>
              <a:rPr lang="ar-SA" dirty="0" smtClean="0"/>
              <a:t> </a:t>
            </a:r>
            <a:r>
              <a:rPr lang="ar-SA" dirty="0" err="1" smtClean="0"/>
              <a:t>كـت</a:t>
            </a:r>
            <a:r>
              <a:rPr lang="ar-SA" dirty="0" smtClean="0"/>
              <a:t> = - 8000 كغم . م/ </a:t>
            </a:r>
            <a:r>
              <a:rPr lang="ar-SA" dirty="0" err="1" smtClean="0"/>
              <a:t>ث</a:t>
            </a:r>
            <a:endParaRPr lang="en-US" dirty="0" smtClean="0"/>
          </a:p>
        </p:txBody>
      </p:sp>
      <p:sp>
        <p:nvSpPr>
          <p:cNvPr id="21508" name="Text Box 4"/>
          <p:cNvSpPr txBox="1">
            <a:spLocks noChangeArrowheads="1"/>
          </p:cNvSpPr>
          <p:nvPr/>
        </p:nvSpPr>
        <p:spPr bwMode="auto">
          <a:xfrm>
            <a:off x="3019425" y="4260850"/>
            <a:ext cx="184150" cy="366713"/>
          </a:xfrm>
          <a:prstGeom prst="rect">
            <a:avLst/>
          </a:prstGeom>
          <a:noFill/>
          <a:ln w="9525">
            <a:noFill/>
            <a:miter lim="800000"/>
            <a:headEnd/>
            <a:tailEnd/>
          </a:ln>
        </p:spPr>
        <p:txBody>
          <a:bodyPr wrap="none">
            <a:spAutoFit/>
          </a:bodyPr>
          <a:lstStyle/>
          <a:p>
            <a:endParaRPr lang="en-US"/>
          </a:p>
        </p:txBody>
      </p:sp>
      <p:sp>
        <p:nvSpPr>
          <p:cNvPr id="21509" name="Rectangle 5"/>
          <p:cNvSpPr>
            <a:spLocks noChangeArrowheads="1"/>
          </p:cNvSpPr>
          <p:nvPr/>
        </p:nvSpPr>
        <p:spPr bwMode="auto">
          <a:xfrm>
            <a:off x="1616075" y="4797152"/>
            <a:ext cx="2990850" cy="1006475"/>
          </a:xfrm>
          <a:prstGeom prst="rect">
            <a:avLst/>
          </a:prstGeom>
          <a:noFill/>
          <a:ln w="9525">
            <a:noFill/>
            <a:miter lim="800000"/>
            <a:headEnd/>
            <a:tailEnd/>
          </a:ln>
        </p:spPr>
        <p:txBody>
          <a:bodyPr wrap="none">
            <a:spAutoFit/>
          </a:bodyPr>
          <a:lstStyle/>
          <a:p>
            <a:pPr>
              <a:spcBef>
                <a:spcPct val="20000"/>
              </a:spcBef>
              <a:buClr>
                <a:schemeClr val="hlink"/>
              </a:buClr>
              <a:buSzPct val="90000"/>
            </a:pPr>
            <a:r>
              <a:rPr lang="ar-SA" sz="2000" b="1" dirty="0">
                <a:solidFill>
                  <a:srgbClr val="009900"/>
                </a:solidFill>
              </a:rPr>
              <a:t>ب - معدل التغير في كمية التحرك:</a:t>
            </a:r>
            <a:r>
              <a:rPr lang="ar-SA" sz="2000" dirty="0"/>
              <a:t/>
            </a:r>
            <a:br>
              <a:rPr lang="ar-SA" sz="2000" dirty="0"/>
            </a:br>
            <a:r>
              <a:rPr lang="ar-SA" sz="2000" dirty="0"/>
              <a:t> </a:t>
            </a:r>
            <a:r>
              <a:rPr lang="el-GR" sz="2000" dirty="0"/>
              <a:t>Δ</a:t>
            </a:r>
            <a:r>
              <a:rPr lang="ar-SA" sz="2000" dirty="0"/>
              <a:t> </a:t>
            </a:r>
            <a:r>
              <a:rPr lang="ar-SA" sz="2000" dirty="0" err="1"/>
              <a:t>كـت</a:t>
            </a:r>
            <a:r>
              <a:rPr lang="ar-SA" sz="2000" dirty="0"/>
              <a:t> / الزمن = 8000 / 0.5</a:t>
            </a:r>
            <a:br>
              <a:rPr lang="ar-SA" sz="2000" dirty="0"/>
            </a:br>
            <a:r>
              <a:rPr lang="ar-SA" sz="2000" dirty="0"/>
              <a:t> </a:t>
            </a:r>
            <a:r>
              <a:rPr lang="el-GR" sz="2000" dirty="0"/>
              <a:t>Δ</a:t>
            </a:r>
            <a:r>
              <a:rPr lang="ar-SA" sz="2000" dirty="0"/>
              <a:t> </a:t>
            </a:r>
            <a:r>
              <a:rPr lang="ar-SA" sz="2000" dirty="0" err="1"/>
              <a:t>كـت</a:t>
            </a:r>
            <a:r>
              <a:rPr lang="ar-SA" sz="2000" dirty="0"/>
              <a:t> / الزمن= 16000 نيوتن. </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547664" y="260648"/>
            <a:ext cx="6512511" cy="1143000"/>
          </a:xfrm>
        </p:spPr>
        <p:txBody>
          <a:bodyPr/>
          <a:lstStyle/>
          <a:p>
            <a:pPr marL="0" indent="0" algn="ctr" eaLnBrk="1" hangingPunct="1">
              <a:buNone/>
            </a:pPr>
            <a:r>
              <a:rPr lang="ar-SA" dirty="0" smtClean="0">
                <a:solidFill>
                  <a:schemeClr val="bg2">
                    <a:lumMod val="50000"/>
                  </a:schemeClr>
                </a:solidFill>
              </a:rPr>
              <a:t>مسائل وتمارين</a:t>
            </a:r>
            <a:endParaRPr lang="en-US" dirty="0" smtClean="0">
              <a:solidFill>
                <a:schemeClr val="bg2">
                  <a:lumMod val="50000"/>
                </a:schemeClr>
              </a:solidFill>
            </a:endParaRPr>
          </a:p>
        </p:txBody>
      </p:sp>
      <p:sp>
        <p:nvSpPr>
          <p:cNvPr id="22531" name="Rectangle 3" descr="Rectangle: Click to edit Master text styles&#10;Second level&#10;Third level&#10;Fourth level&#10;Fifth level"/>
          <p:cNvSpPr>
            <a:spLocks noGrp="1" noChangeArrowheads="1"/>
          </p:cNvSpPr>
          <p:nvPr>
            <p:ph sz="quarter" idx="13"/>
          </p:nvPr>
        </p:nvSpPr>
        <p:spPr>
          <a:xfrm>
            <a:off x="370680" y="2976017"/>
            <a:ext cx="8229600" cy="2940050"/>
          </a:xfrm>
        </p:spPr>
        <p:txBody>
          <a:bodyPr>
            <a:normAutofit/>
          </a:bodyPr>
          <a:lstStyle/>
          <a:p>
            <a:pPr marL="0" indent="0" eaLnBrk="1" hangingPunct="1">
              <a:buFontTx/>
              <a:buNone/>
            </a:pPr>
            <a:r>
              <a:rPr lang="ar-SA" sz="2400" dirty="0" smtClean="0"/>
              <a:t>الحل:</a:t>
            </a:r>
          </a:p>
          <a:p>
            <a:pPr marL="0" indent="0">
              <a:buNone/>
            </a:pPr>
            <a:r>
              <a:rPr lang="ar-SA" sz="2400" dirty="0" smtClean="0"/>
              <a:t>ك =1200كغم, ع</a:t>
            </a:r>
            <a:r>
              <a:rPr lang="ar-SA" sz="2400" baseline="-25000" dirty="0" smtClean="0"/>
              <a:t>1</a:t>
            </a:r>
            <a:r>
              <a:rPr lang="ar-SA" sz="2400" dirty="0" smtClean="0"/>
              <a:t> = 20 </a:t>
            </a:r>
            <a:r>
              <a:rPr lang="ar-SA" sz="2400" dirty="0" err="1" smtClean="0"/>
              <a:t>م</a:t>
            </a:r>
            <a:r>
              <a:rPr lang="ar-SA" sz="2400" dirty="0" smtClean="0"/>
              <a:t>/ث, ع</a:t>
            </a:r>
            <a:r>
              <a:rPr lang="ar-SA" sz="2400" baseline="-25000" dirty="0" smtClean="0"/>
              <a:t>2</a:t>
            </a:r>
            <a:r>
              <a:rPr lang="ar-SA" sz="2400" dirty="0" smtClean="0"/>
              <a:t> =8 </a:t>
            </a:r>
            <a:r>
              <a:rPr lang="ar-SA" sz="2400" dirty="0" err="1" smtClean="0"/>
              <a:t>م</a:t>
            </a:r>
            <a:r>
              <a:rPr lang="ar-SA" sz="2400" dirty="0" smtClean="0"/>
              <a:t>/ث</a:t>
            </a:r>
          </a:p>
          <a:p>
            <a:pPr marL="0" indent="0">
              <a:buNone/>
            </a:pPr>
            <a:r>
              <a:rPr lang="ar-SA" sz="2400" dirty="0" smtClean="0">
                <a:solidFill>
                  <a:srgbClr val="00B050"/>
                </a:solidFill>
              </a:rPr>
              <a:t>ق =؟؟</a:t>
            </a:r>
          </a:p>
          <a:p>
            <a:pPr marL="0" indent="0">
              <a:buNone/>
            </a:pPr>
            <a:r>
              <a:rPr lang="ar-SA" sz="2400" dirty="0" smtClean="0"/>
              <a:t>ق = </a:t>
            </a:r>
            <a:r>
              <a:rPr lang="el-GR" sz="2400" dirty="0" smtClean="0">
                <a:cs typeface="Tahoma" pitchFamily="34" charset="0"/>
              </a:rPr>
              <a:t>Δ</a:t>
            </a:r>
            <a:r>
              <a:rPr lang="ar-SA" sz="2400" dirty="0" err="1" smtClean="0">
                <a:cs typeface="Tahoma" pitchFamily="34" charset="0"/>
              </a:rPr>
              <a:t>كت</a:t>
            </a:r>
            <a:r>
              <a:rPr lang="ar-SA" sz="2400" dirty="0" smtClean="0">
                <a:cs typeface="Tahoma" pitchFamily="34" charset="0"/>
              </a:rPr>
              <a:t>/</a:t>
            </a:r>
            <a:r>
              <a:rPr lang="el-GR" sz="2400" dirty="0" smtClean="0">
                <a:cs typeface="Tahoma" pitchFamily="34" charset="0"/>
              </a:rPr>
              <a:t> Δ</a:t>
            </a:r>
            <a:r>
              <a:rPr lang="ar-SA" sz="2400" dirty="0" smtClean="0">
                <a:cs typeface="Tahoma" pitchFamily="34" charset="0"/>
              </a:rPr>
              <a:t>ز =ك(</a:t>
            </a:r>
            <a:r>
              <a:rPr lang="ar-SA" sz="2400" dirty="0" smtClean="0"/>
              <a:t>ع</a:t>
            </a:r>
            <a:r>
              <a:rPr lang="ar-SA" sz="2400" baseline="-25000" dirty="0" smtClean="0"/>
              <a:t>2</a:t>
            </a:r>
            <a:r>
              <a:rPr lang="ar-SA" sz="2400" dirty="0" smtClean="0"/>
              <a:t> - ع</a:t>
            </a:r>
            <a:r>
              <a:rPr lang="ar-SA" sz="2400" baseline="-25000" dirty="0" smtClean="0"/>
              <a:t>1</a:t>
            </a:r>
            <a:r>
              <a:rPr lang="ar-SA" sz="2400" dirty="0" smtClean="0"/>
              <a:t> )/</a:t>
            </a:r>
            <a:r>
              <a:rPr lang="el-GR" sz="2400" dirty="0" smtClean="0">
                <a:cs typeface="Tahoma" pitchFamily="34" charset="0"/>
              </a:rPr>
              <a:t> Δ</a:t>
            </a:r>
            <a:r>
              <a:rPr lang="ar-SA" sz="2400" dirty="0" smtClean="0">
                <a:cs typeface="Tahoma" pitchFamily="34" charset="0"/>
              </a:rPr>
              <a:t>ز =1200(8 -20)/36 </a:t>
            </a:r>
          </a:p>
          <a:p>
            <a:pPr marL="0" indent="0">
              <a:buNone/>
            </a:pPr>
            <a:r>
              <a:rPr lang="ar-SA" sz="2400" dirty="0" smtClean="0">
                <a:solidFill>
                  <a:srgbClr val="00B050"/>
                </a:solidFill>
                <a:cs typeface="Tahoma" pitchFamily="34" charset="0"/>
              </a:rPr>
              <a:t>ق = -400 نيوتن.</a:t>
            </a:r>
            <a:endParaRPr lang="ar-SA" sz="2400" dirty="0" smtClean="0">
              <a:solidFill>
                <a:srgbClr val="00B050"/>
              </a:solidFill>
            </a:endParaRPr>
          </a:p>
        </p:txBody>
      </p:sp>
      <p:pic>
        <p:nvPicPr>
          <p:cNvPr id="22532" name="Picture 5" descr="2006-09-03_16-57-15-594"/>
          <p:cNvPicPr>
            <a:picLocks noChangeAspect="1" noChangeArrowheads="1"/>
          </p:cNvPicPr>
          <p:nvPr/>
        </p:nvPicPr>
        <p:blipFill>
          <a:blip r:embed="rId2">
            <a:lum bright="-6000" contrast="24000"/>
          </a:blip>
          <a:srcRect/>
          <a:stretch>
            <a:fillRect/>
          </a:stretch>
        </p:blipFill>
        <p:spPr bwMode="auto">
          <a:xfrm>
            <a:off x="306387" y="1556792"/>
            <a:ext cx="8358187" cy="1419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1371600" y="1907664"/>
            <a:ext cx="6400800" cy="3474720"/>
          </a:xfrm>
        </p:spPr>
        <p:txBody>
          <a:bodyPr>
            <a:normAutofit fontScale="85000" lnSpcReduction="20000"/>
          </a:bodyPr>
          <a:lstStyle/>
          <a:p>
            <a:r>
              <a:rPr lang="ar-SA" dirty="0" smtClean="0"/>
              <a:t>يمكن تغيير كمية تحرك جسم بتعيير كتلته أو سرعته أو كليهما.</a:t>
            </a:r>
          </a:p>
          <a:p>
            <a:r>
              <a:rPr lang="ar-SA" dirty="0" smtClean="0"/>
              <a:t>إذا أثرت قوة في جسم كتلته ثابتة فإنها تغير سرعته أي يتسارع, </a:t>
            </a:r>
            <a:r>
              <a:rPr lang="ar-SA" dirty="0" err="1" smtClean="0"/>
              <a:t>و</a:t>
            </a:r>
            <a:r>
              <a:rPr lang="ar-SA" dirty="0" smtClean="0"/>
              <a:t> كلما زادت أو القوة فترة تأثيرها يزداد التغير في كمية التحرك, يعبر عن ذلك بالدفع.</a:t>
            </a:r>
          </a:p>
          <a:p>
            <a:r>
              <a:rPr lang="ar-SA" dirty="0" smtClean="0"/>
              <a:t>الدفع = القوة المؤثرة × زمن تأثيرها</a:t>
            </a:r>
          </a:p>
          <a:p>
            <a:pPr>
              <a:buNone/>
            </a:pPr>
            <a:r>
              <a:rPr lang="ar-SA" dirty="0" smtClean="0"/>
              <a:t>      </a:t>
            </a:r>
          </a:p>
          <a:p>
            <a:pPr>
              <a:buNone/>
            </a:pPr>
            <a:r>
              <a:rPr lang="ar-SA" dirty="0" smtClean="0"/>
              <a:t>   </a:t>
            </a:r>
          </a:p>
          <a:p>
            <a:r>
              <a:rPr lang="ar-SA" dirty="0" smtClean="0"/>
              <a:t>إذا كان هناك عدة قوى:</a:t>
            </a:r>
          </a:p>
          <a:p>
            <a:pPr>
              <a:buNone/>
            </a:pPr>
            <a:r>
              <a:rPr lang="ar-SA" dirty="0" smtClean="0"/>
              <a:t>             الدفع =  محصلة القوى المؤثرة × زمن تأثيرها</a:t>
            </a:r>
          </a:p>
          <a:p>
            <a:pPr>
              <a:buNone/>
            </a:pPr>
            <a:r>
              <a:rPr lang="ar-SA" dirty="0" smtClean="0"/>
              <a:t>                        أو </a:t>
            </a:r>
          </a:p>
          <a:p>
            <a:pPr>
              <a:buNone/>
            </a:pPr>
            <a:endParaRPr lang="ar-SA" sz="2500" baseline="-25000" dirty="0" smtClean="0"/>
          </a:p>
        </p:txBody>
      </p:sp>
      <p:sp>
        <p:nvSpPr>
          <p:cNvPr id="4" name="مستطيل 3"/>
          <p:cNvSpPr/>
          <p:nvPr/>
        </p:nvSpPr>
        <p:spPr>
          <a:xfrm>
            <a:off x="3936249" y="357166"/>
            <a:ext cx="127150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الدفع</a:t>
            </a:r>
            <a:endParaRPr lang="ar-S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2772" name="Picture 4"/>
          <p:cNvPicPr>
            <a:picLocks noChangeAspect="1" noChangeArrowheads="1"/>
          </p:cNvPicPr>
          <p:nvPr/>
        </p:nvPicPr>
        <p:blipFill>
          <a:blip r:embed="rId2"/>
          <a:srcRect/>
          <a:stretch>
            <a:fillRect/>
          </a:stretch>
        </p:blipFill>
        <p:spPr bwMode="auto">
          <a:xfrm>
            <a:off x="1995487" y="3645024"/>
            <a:ext cx="5153025" cy="638175"/>
          </a:xfrm>
          <a:prstGeom prst="rect">
            <a:avLst/>
          </a:prstGeom>
          <a:noFill/>
          <a:ln w="9525">
            <a:noFill/>
            <a:miter lim="800000"/>
            <a:headEnd/>
            <a:tailEnd/>
          </a:ln>
          <a:effectLst/>
        </p:spPr>
      </p:pic>
      <p:pic>
        <p:nvPicPr>
          <p:cNvPr id="32774" name="Picture 6"/>
          <p:cNvPicPr>
            <a:picLocks noChangeAspect="1" noChangeArrowheads="1"/>
          </p:cNvPicPr>
          <p:nvPr/>
        </p:nvPicPr>
        <p:blipFill>
          <a:blip r:embed="rId3"/>
          <a:srcRect/>
          <a:stretch>
            <a:fillRect/>
          </a:stretch>
        </p:blipFill>
        <p:spPr bwMode="auto">
          <a:xfrm>
            <a:off x="3810070" y="5077437"/>
            <a:ext cx="1590675" cy="476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3" descr="Rectangle: Click to edit Master text styles&#10;Second level&#10;Third level&#10;Fourth level&#10;Fifth level"/>
          <p:cNvSpPr>
            <a:spLocks noGrp="1" noChangeArrowheads="1"/>
          </p:cNvSpPr>
          <p:nvPr>
            <p:ph sz="quarter" idx="13"/>
          </p:nvPr>
        </p:nvSpPr>
        <p:spPr>
          <a:xfrm>
            <a:off x="381000" y="1200150"/>
            <a:ext cx="8229600" cy="3157544"/>
          </a:xfrm>
        </p:spPr>
        <p:txBody>
          <a:bodyPr>
            <a:normAutofit fontScale="40000" lnSpcReduction="20000"/>
          </a:bodyPr>
          <a:lstStyle/>
          <a:p>
            <a:pPr marL="0" indent="0" algn="justLow" eaLnBrk="1" hangingPunct="1">
              <a:lnSpc>
                <a:spcPct val="170000"/>
              </a:lnSpc>
              <a:buBlip>
                <a:blip r:embed="rId2"/>
              </a:buBlip>
            </a:pPr>
            <a:r>
              <a:rPr lang="ar-SA" dirty="0" smtClean="0">
                <a:cs typeface="Tahoma" pitchFamily="34" charset="0"/>
              </a:rPr>
              <a:t> </a:t>
            </a:r>
            <a:r>
              <a:rPr lang="ar-SA" sz="4200" dirty="0">
                <a:solidFill>
                  <a:srgbClr val="009900"/>
                </a:solidFill>
                <a:cs typeface="Tahoma" pitchFamily="34" charset="0"/>
              </a:rPr>
              <a:t>قانون نيوتن الأول: </a:t>
            </a:r>
            <a:r>
              <a:rPr lang="ar-SA" sz="4200" dirty="0">
                <a:cs typeface="Tahoma" pitchFamily="34" charset="0"/>
              </a:rPr>
              <a:t>الجسم الساكن يبقى ساكناً والجسم المتحرك يبقى متحركاً ما لم تؤثر قوة خارجية تغير من حالته. وهذا يعني أن الأجسام بطبيعتها تمانع تغيير حالتها، ويطلق على هذه الخاصية بخاصية القصور الذاتي للأجسام أي عجز الجسم من أن يغير من حالته الحركية بنفسه دون تأثير قوة خارجية. لذلك سمي قانون نيوتن الأول بقانون القصور الذاتي. ويكون القصور الذاتي كبيرا كلما كانت كتلة الجسم كبيرة وتسمى الكتلة أيضا بناءً على ذلك بكتلة القصور. مما يعني إن تغيير الحالة الحركية للجسم سيكون أصعب كلما كانت كتلة القصور له اكبر.</a:t>
            </a:r>
            <a:endParaRPr lang="en-US" sz="4200" dirty="0">
              <a:cs typeface="Tahoma" pitchFamily="34" charset="0"/>
            </a:endParaRPr>
          </a:p>
        </p:txBody>
      </p:sp>
      <p:sp>
        <p:nvSpPr>
          <p:cNvPr id="8196" name="Text Box 4"/>
          <p:cNvSpPr txBox="1">
            <a:spLocks noChangeArrowheads="1"/>
          </p:cNvSpPr>
          <p:nvPr/>
        </p:nvSpPr>
        <p:spPr bwMode="auto">
          <a:xfrm>
            <a:off x="3100388" y="4489450"/>
            <a:ext cx="5424487" cy="1220788"/>
          </a:xfrm>
          <a:prstGeom prst="rect">
            <a:avLst/>
          </a:prstGeom>
          <a:solidFill>
            <a:srgbClr val="FFFFCC"/>
          </a:solidFill>
          <a:ln w="9525">
            <a:noFill/>
            <a:miter lim="800000"/>
            <a:headEnd/>
            <a:tailEnd/>
          </a:ln>
        </p:spPr>
        <p:txBody>
          <a:bodyPr>
            <a:spAutoFit/>
          </a:bodyPr>
          <a:lstStyle/>
          <a:p>
            <a:pPr algn="justLow"/>
            <a:r>
              <a:rPr lang="ar-SA" sz="2000" dirty="0">
                <a:solidFill>
                  <a:srgbClr val="00B050"/>
                </a:solidFill>
                <a:cs typeface="Tahoma" pitchFamily="34" charset="0"/>
              </a:rPr>
              <a:t>ما هي كتلة القصور؟</a:t>
            </a:r>
          </a:p>
          <a:p>
            <a:pPr algn="justLow"/>
            <a:r>
              <a:rPr lang="ar-SA" dirty="0">
                <a:solidFill>
                  <a:srgbClr val="92D050"/>
                </a:solidFill>
                <a:cs typeface="Tahoma" pitchFamily="34" charset="0"/>
              </a:rPr>
              <a:t>كتلة القصور هي الممانعة التي يبديها الجسم ضد القوة الخارجية التي تعمل على تغير حالته الحركية.</a:t>
            </a:r>
          </a:p>
          <a:p>
            <a:pPr algn="justLow"/>
            <a:endParaRPr lang="en-US" dirty="0">
              <a:solidFill>
                <a:srgbClr val="92D050"/>
              </a:solidFill>
              <a:cs typeface="Tahoma" pitchFamily="34" charset="0"/>
            </a:endParaRPr>
          </a:p>
        </p:txBody>
      </p:sp>
      <p:pic>
        <p:nvPicPr>
          <p:cNvPr id="8197" name="Picture 6"/>
          <p:cNvPicPr>
            <a:picLocks noChangeAspect="1" noChangeArrowheads="1"/>
          </p:cNvPicPr>
          <p:nvPr/>
        </p:nvPicPr>
        <p:blipFill>
          <a:blip r:embed="rId3">
            <a:lum contrast="6000"/>
          </a:blip>
          <a:srcRect/>
          <a:stretch>
            <a:fillRect/>
          </a:stretch>
        </p:blipFill>
        <p:spPr bwMode="auto">
          <a:xfrm>
            <a:off x="440408" y="3820319"/>
            <a:ext cx="2474912" cy="2559049"/>
          </a:xfrm>
          <a:prstGeom prst="rect">
            <a:avLst/>
          </a:prstGeom>
          <a:noFill/>
          <a:ln w="9525">
            <a:noFill/>
            <a:miter lim="800000"/>
            <a:headEnd/>
            <a:tailEnd/>
          </a:ln>
        </p:spPr>
      </p:pic>
      <p:sp>
        <p:nvSpPr>
          <p:cNvPr id="10" name="مستطيل 9"/>
          <p:cNvSpPr/>
          <p:nvPr/>
        </p:nvSpPr>
        <p:spPr>
          <a:xfrm>
            <a:off x="1471633" y="214290"/>
            <a:ext cx="6200735"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قانون نيوتن الأول: قانون القصور الذاتي</a:t>
            </a:r>
            <a:endPar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1990165" y="1793838"/>
            <a:ext cx="6400800" cy="3474720"/>
          </a:xfrm>
        </p:spPr>
        <p:txBody>
          <a:bodyPr>
            <a:normAutofit/>
          </a:bodyPr>
          <a:lstStyle/>
          <a:p>
            <a:pPr>
              <a:buNone/>
            </a:pPr>
            <a:r>
              <a:rPr lang="ar-SA" sz="2400" dirty="0" smtClean="0">
                <a:solidFill>
                  <a:srgbClr val="00B050"/>
                </a:solidFill>
              </a:rPr>
              <a:t>     </a:t>
            </a:r>
            <a:r>
              <a:rPr lang="ar-SA" sz="2800" b="1" dirty="0" smtClean="0">
                <a:solidFill>
                  <a:srgbClr val="00B050"/>
                </a:solidFill>
              </a:rPr>
              <a:t>فكر: </a:t>
            </a:r>
          </a:p>
          <a:p>
            <a:pPr>
              <a:buNone/>
            </a:pPr>
            <a:r>
              <a:rPr lang="ar-SA" sz="2400" dirty="0" smtClean="0"/>
              <a:t>-</a:t>
            </a:r>
            <a:r>
              <a:rPr lang="ar-SA" sz="2400" dirty="0" smtClean="0">
                <a:solidFill>
                  <a:srgbClr val="00B050"/>
                </a:solidFill>
              </a:rPr>
              <a:t> </a:t>
            </a:r>
            <a:r>
              <a:rPr lang="ar-SA" sz="2400" dirty="0" smtClean="0"/>
              <a:t>هل الدفع كمية متجهة أم قياسية؟</a:t>
            </a:r>
          </a:p>
          <a:p>
            <a:pPr>
              <a:buNone/>
            </a:pPr>
            <a:r>
              <a:rPr lang="ar-SA" sz="2400" dirty="0" smtClean="0"/>
              <a:t>الدفع </a:t>
            </a:r>
            <a:r>
              <a:rPr lang="ar-SA" sz="2400" dirty="0" smtClean="0">
                <a:solidFill>
                  <a:srgbClr val="C00000"/>
                </a:solidFill>
              </a:rPr>
              <a:t>كمية متجهة </a:t>
            </a:r>
            <a:r>
              <a:rPr lang="ar-SA" sz="2400" dirty="0" smtClean="0"/>
              <a:t>(حاصل ضرب متجه(ق) </a:t>
            </a:r>
          </a:p>
          <a:p>
            <a:pPr>
              <a:buNone/>
            </a:pPr>
            <a:r>
              <a:rPr lang="ar-SA" sz="2400" dirty="0" smtClean="0"/>
              <a:t>في قياسي(ز))</a:t>
            </a:r>
          </a:p>
          <a:p>
            <a:pPr>
              <a:buFontTx/>
              <a:buChar char="-"/>
            </a:pPr>
            <a:r>
              <a:rPr lang="ar-SA" sz="2400" dirty="0" smtClean="0"/>
              <a:t>ما وحدة قياس الدفع؟</a:t>
            </a:r>
          </a:p>
          <a:p>
            <a:pPr>
              <a:buNone/>
            </a:pPr>
            <a:r>
              <a:rPr lang="ar-SA" sz="2400" dirty="0" smtClean="0"/>
              <a:t> </a:t>
            </a:r>
            <a:r>
              <a:rPr lang="ar-SA" sz="2400" dirty="0" smtClean="0">
                <a:solidFill>
                  <a:schemeClr val="accent1">
                    <a:lumMod val="50000"/>
                  </a:schemeClr>
                </a:solidFill>
              </a:rPr>
              <a:t>الدفع = </a:t>
            </a:r>
            <a:r>
              <a:rPr lang="ar-SA" sz="2400" dirty="0" err="1" smtClean="0">
                <a:solidFill>
                  <a:schemeClr val="accent1">
                    <a:lumMod val="50000"/>
                  </a:schemeClr>
                </a:solidFill>
              </a:rPr>
              <a:t>ق</a:t>
            </a:r>
            <a:r>
              <a:rPr lang="ar-SA" sz="2400" dirty="0" smtClean="0">
                <a:solidFill>
                  <a:schemeClr val="accent1">
                    <a:lumMod val="50000"/>
                  </a:schemeClr>
                </a:solidFill>
              </a:rPr>
              <a:t> × </a:t>
            </a:r>
            <a:r>
              <a:rPr lang="ar-SA" sz="2400" dirty="0" err="1" smtClean="0">
                <a:solidFill>
                  <a:schemeClr val="accent1">
                    <a:lumMod val="50000"/>
                  </a:schemeClr>
                </a:solidFill>
              </a:rPr>
              <a:t>ز</a:t>
            </a:r>
            <a:r>
              <a:rPr lang="ar-SA" sz="2400" dirty="0" smtClean="0">
                <a:solidFill>
                  <a:schemeClr val="accent1">
                    <a:lumMod val="50000"/>
                  </a:schemeClr>
                </a:solidFill>
              </a:rPr>
              <a:t> = نيوتن.ث </a:t>
            </a:r>
            <a:endParaRPr lang="ar-SA" sz="2400" dirty="0">
              <a:solidFill>
                <a:schemeClr val="accent1">
                  <a:lumMod val="50000"/>
                </a:schemeClr>
              </a:solidFill>
            </a:endParaRPr>
          </a:p>
        </p:txBody>
      </p:sp>
      <p:pic>
        <p:nvPicPr>
          <p:cNvPr id="33794" name="Picture 2"/>
          <p:cNvPicPr>
            <a:picLocks noChangeAspect="1" noChangeArrowheads="1"/>
          </p:cNvPicPr>
          <p:nvPr/>
        </p:nvPicPr>
        <p:blipFill>
          <a:blip r:embed="rId2"/>
          <a:srcRect/>
          <a:stretch>
            <a:fillRect/>
          </a:stretch>
        </p:blipFill>
        <p:spPr bwMode="auto">
          <a:xfrm>
            <a:off x="571472" y="2071678"/>
            <a:ext cx="2143125" cy="2143125"/>
          </a:xfrm>
          <a:prstGeom prst="rect">
            <a:avLst/>
          </a:prstGeom>
          <a:noFill/>
          <a:ln w="9525">
            <a:noFill/>
            <a:miter lim="800000"/>
            <a:headEnd/>
            <a:tailEnd/>
          </a:ln>
          <a:effectLst/>
        </p:spPr>
      </p:pic>
      <p:sp>
        <p:nvSpPr>
          <p:cNvPr id="5" name="مستطيل 4"/>
          <p:cNvSpPr/>
          <p:nvPr/>
        </p:nvSpPr>
        <p:spPr>
          <a:xfrm>
            <a:off x="3936249" y="357166"/>
            <a:ext cx="1271502"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الدفع</a:t>
            </a:r>
            <a:endParaRPr lang="ar-SA"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1009443" y="1556793"/>
            <a:ext cx="7125112" cy="5184576"/>
          </a:xfrm>
        </p:spPr>
        <p:txBody>
          <a:bodyPr>
            <a:noAutofit/>
          </a:bodyPr>
          <a:lstStyle/>
          <a:p>
            <a:r>
              <a:rPr lang="ar-SA" sz="2000" dirty="0" smtClean="0"/>
              <a:t>قد تكون القوة ثابتة أو متغيرة, وبذلك يمكن تمثيل الدفع بيانيا بالمساحة المحصورة تحت منحنى (القوة- الزمن) كما يلي:</a:t>
            </a:r>
          </a:p>
          <a:p>
            <a:pPr>
              <a:buNone/>
            </a:pPr>
            <a:endParaRPr lang="ar-SA" sz="2000" dirty="0" smtClean="0"/>
          </a:p>
          <a:p>
            <a:pPr>
              <a:buFontTx/>
              <a:buChar char="-"/>
            </a:pPr>
            <a:r>
              <a:rPr lang="ar-SA" sz="2000" dirty="0" smtClean="0"/>
              <a:t>قوة ثابتة</a:t>
            </a:r>
          </a:p>
          <a:p>
            <a:pPr>
              <a:buFontTx/>
              <a:buChar char="-"/>
            </a:pPr>
            <a:r>
              <a:rPr lang="ar-SA" sz="2000" dirty="0" smtClean="0"/>
              <a:t>قوة متغيرة</a:t>
            </a:r>
          </a:p>
          <a:p>
            <a:pPr>
              <a:buNone/>
            </a:pPr>
            <a:endParaRPr lang="ar-SA" sz="2000" dirty="0" smtClean="0"/>
          </a:p>
          <a:p>
            <a:pPr>
              <a:buNone/>
            </a:pPr>
            <a:endParaRPr lang="ar-SA" sz="2000" dirty="0" smtClean="0"/>
          </a:p>
          <a:p>
            <a:endParaRPr lang="ar-SA" sz="2000" dirty="0" smtClean="0"/>
          </a:p>
          <a:p>
            <a:r>
              <a:rPr lang="ar-SA" sz="2000" dirty="0" smtClean="0"/>
              <a:t>حيث متوسط القوة هو القوة </a:t>
            </a:r>
            <a:r>
              <a:rPr lang="ar-SA" sz="2000" dirty="0" smtClean="0">
                <a:solidFill>
                  <a:srgbClr val="00B050"/>
                </a:solidFill>
              </a:rPr>
              <a:t>الثابتة</a:t>
            </a:r>
            <a:r>
              <a:rPr lang="ar-SA" sz="2000" dirty="0" smtClean="0"/>
              <a:t> التي إذا أثرت في الجسم خلال نفس الفترة الزمنية التي تؤثر فيه القوة المتغيرة أكسبته نفس الكمية من الدفع.</a:t>
            </a:r>
          </a:p>
        </p:txBody>
      </p:sp>
      <p:sp>
        <p:nvSpPr>
          <p:cNvPr id="4" name="مستطيل 3"/>
          <p:cNvSpPr/>
          <p:nvPr/>
        </p:nvSpPr>
        <p:spPr>
          <a:xfrm>
            <a:off x="3791178" y="357166"/>
            <a:ext cx="1561645"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الدفع</a:t>
            </a:r>
            <a:endParaRPr lang="ar-SA"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4818" name="Picture 2"/>
          <p:cNvPicPr>
            <a:picLocks noChangeAspect="1" noChangeArrowheads="1"/>
          </p:cNvPicPr>
          <p:nvPr/>
        </p:nvPicPr>
        <p:blipFill>
          <a:blip r:embed="rId2"/>
          <a:srcRect l="50000"/>
          <a:stretch>
            <a:fillRect/>
          </a:stretch>
        </p:blipFill>
        <p:spPr bwMode="auto">
          <a:xfrm>
            <a:off x="3318470" y="2636912"/>
            <a:ext cx="2615986" cy="1864798"/>
          </a:xfrm>
          <a:prstGeom prst="rect">
            <a:avLst/>
          </a:prstGeom>
          <a:noFill/>
          <a:ln w="9525">
            <a:noFill/>
            <a:miter lim="800000"/>
            <a:headEnd/>
            <a:tailEnd/>
          </a:ln>
          <a:effectLst/>
        </p:spPr>
      </p:pic>
      <p:pic>
        <p:nvPicPr>
          <p:cNvPr id="6" name="Picture 2"/>
          <p:cNvPicPr>
            <a:picLocks noChangeAspect="1" noChangeArrowheads="1"/>
          </p:cNvPicPr>
          <p:nvPr/>
        </p:nvPicPr>
        <p:blipFill>
          <a:blip r:embed="rId2"/>
          <a:srcRect r="50000"/>
          <a:stretch>
            <a:fillRect/>
          </a:stretch>
        </p:blipFill>
        <p:spPr bwMode="auto">
          <a:xfrm>
            <a:off x="357122" y="2636912"/>
            <a:ext cx="2615987" cy="186479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1763688" y="1124744"/>
            <a:ext cx="7125112" cy="792088"/>
          </a:xfrm>
        </p:spPr>
        <p:txBody>
          <a:bodyPr>
            <a:normAutofit lnSpcReduction="10000"/>
          </a:bodyPr>
          <a:lstStyle/>
          <a:p>
            <a:pPr>
              <a:buNone/>
            </a:pPr>
            <a:r>
              <a:rPr lang="ar-SA" sz="2400" dirty="0" smtClean="0"/>
              <a:t>يمكننا التوصل للعلاقة بين الدفع </a:t>
            </a:r>
            <a:r>
              <a:rPr lang="ar-SA" sz="2400" dirty="0" err="1" smtClean="0"/>
              <a:t>و</a:t>
            </a:r>
            <a:r>
              <a:rPr lang="ar-SA" sz="2400" dirty="0" smtClean="0"/>
              <a:t> كمية التحرك كما يلي:</a:t>
            </a:r>
            <a:endParaRPr lang="ar-SA" sz="2400" dirty="0"/>
          </a:p>
        </p:txBody>
      </p:sp>
      <p:sp>
        <p:nvSpPr>
          <p:cNvPr id="4" name="مستطيل 3"/>
          <p:cNvSpPr/>
          <p:nvPr/>
        </p:nvSpPr>
        <p:spPr>
          <a:xfrm>
            <a:off x="2463090" y="357166"/>
            <a:ext cx="4217821"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نظرية الدفع </a:t>
            </a:r>
            <a:r>
              <a:rPr lang="ar-SA" sz="36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و</a:t>
            </a:r>
            <a:r>
              <a:rPr lang="ar-SA"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كمية التحرك</a:t>
            </a:r>
            <a:endPar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5842" name="Picture 2"/>
          <p:cNvPicPr>
            <a:picLocks noChangeAspect="1" noChangeArrowheads="1"/>
          </p:cNvPicPr>
          <p:nvPr/>
        </p:nvPicPr>
        <p:blipFill>
          <a:blip r:embed="rId2"/>
          <a:srcRect/>
          <a:stretch>
            <a:fillRect/>
          </a:stretch>
        </p:blipFill>
        <p:spPr bwMode="auto">
          <a:xfrm>
            <a:off x="2214546" y="2071678"/>
            <a:ext cx="5600700" cy="4410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260648"/>
            <a:ext cx="6512511" cy="1143000"/>
          </a:xfrm>
        </p:spPr>
        <p:txBody>
          <a:bodyPr>
            <a:normAutofit/>
          </a:bodyPr>
          <a:lstStyle/>
          <a:p>
            <a:pPr marL="0" indent="0" algn="ctr">
              <a:buNone/>
            </a:pPr>
            <a:r>
              <a:rPr lang="ar-SA"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سؤال</a:t>
            </a:r>
            <a:endParaRPr lang="ar-SA" dirty="0"/>
          </a:p>
        </p:txBody>
      </p:sp>
      <p:pic>
        <p:nvPicPr>
          <p:cNvPr id="36866" name="Picture 2"/>
          <p:cNvPicPr>
            <a:picLocks noGrp="1" noChangeAspect="1" noChangeArrowheads="1"/>
          </p:cNvPicPr>
          <p:nvPr>
            <p:ph sz="quarter" idx="13"/>
          </p:nvPr>
        </p:nvPicPr>
        <p:blipFill>
          <a:blip r:embed="rId2"/>
          <a:srcRect/>
          <a:stretch>
            <a:fillRect/>
          </a:stretch>
        </p:blipFill>
        <p:spPr bwMode="auto">
          <a:xfrm>
            <a:off x="2857488" y="1785926"/>
            <a:ext cx="5657143" cy="1342857"/>
          </a:xfrm>
          <a:prstGeom prst="rect">
            <a:avLst/>
          </a:prstGeom>
          <a:noFill/>
          <a:ln w="9525">
            <a:noFill/>
            <a:miter lim="800000"/>
            <a:headEnd/>
            <a:tailEnd/>
          </a:ln>
          <a:effectLst/>
        </p:spPr>
      </p:pic>
      <p:pic>
        <p:nvPicPr>
          <p:cNvPr id="36867" name="Picture 3"/>
          <p:cNvPicPr>
            <a:picLocks noChangeAspect="1" noChangeArrowheads="1"/>
          </p:cNvPicPr>
          <p:nvPr/>
        </p:nvPicPr>
        <p:blipFill>
          <a:blip r:embed="rId3"/>
          <a:srcRect/>
          <a:stretch>
            <a:fillRect/>
          </a:stretch>
        </p:blipFill>
        <p:spPr bwMode="auto">
          <a:xfrm>
            <a:off x="4643438" y="3357562"/>
            <a:ext cx="2370443" cy="714380"/>
          </a:xfrm>
          <a:prstGeom prst="rect">
            <a:avLst/>
          </a:prstGeom>
          <a:noFill/>
          <a:ln w="9525">
            <a:noFill/>
            <a:miter lim="800000"/>
            <a:headEnd/>
            <a:tailEnd/>
          </a:ln>
          <a:effectLst/>
        </p:spPr>
      </p:pic>
      <p:sp>
        <p:nvSpPr>
          <p:cNvPr id="8" name="مربع نص 7"/>
          <p:cNvSpPr txBox="1"/>
          <p:nvPr/>
        </p:nvSpPr>
        <p:spPr>
          <a:xfrm>
            <a:off x="3870609" y="4221088"/>
            <a:ext cx="3143272" cy="1569660"/>
          </a:xfrm>
          <a:prstGeom prst="rect">
            <a:avLst/>
          </a:prstGeom>
          <a:noFill/>
        </p:spPr>
        <p:txBody>
          <a:bodyPr wrap="square" rtlCol="1">
            <a:spAutoFit/>
          </a:bodyPr>
          <a:lstStyle/>
          <a:p>
            <a:r>
              <a:rPr lang="ar-SA" sz="2400" dirty="0" smtClean="0">
                <a:solidFill>
                  <a:schemeClr val="accent6">
                    <a:lumMod val="50000"/>
                  </a:schemeClr>
                </a:solidFill>
              </a:rPr>
              <a:t>ق ×</a:t>
            </a:r>
            <a:r>
              <a:rPr lang="el-GR" sz="2400" dirty="0" smtClean="0">
                <a:solidFill>
                  <a:schemeClr val="accent6">
                    <a:lumMod val="50000"/>
                  </a:schemeClr>
                </a:solidFill>
                <a:cs typeface="Tahoma" pitchFamily="34" charset="0"/>
              </a:rPr>
              <a:t>Δ </a:t>
            </a:r>
            <a:r>
              <a:rPr lang="ar-SA" sz="2400" dirty="0" smtClean="0">
                <a:solidFill>
                  <a:schemeClr val="accent6">
                    <a:lumMod val="50000"/>
                  </a:schemeClr>
                </a:solidFill>
              </a:rPr>
              <a:t>ز = </a:t>
            </a:r>
            <a:r>
              <a:rPr lang="ar-SA" sz="2400" dirty="0" err="1" smtClean="0">
                <a:solidFill>
                  <a:schemeClr val="accent6">
                    <a:lumMod val="50000"/>
                  </a:schemeClr>
                </a:solidFill>
              </a:rPr>
              <a:t>ك</a:t>
            </a:r>
            <a:r>
              <a:rPr lang="ar-SA" sz="2400" dirty="0" smtClean="0">
                <a:solidFill>
                  <a:schemeClr val="accent6">
                    <a:lumMod val="50000"/>
                  </a:schemeClr>
                </a:solidFill>
              </a:rPr>
              <a:t>(ع</a:t>
            </a:r>
            <a:r>
              <a:rPr lang="ar-SA" sz="2400" baseline="-25000" dirty="0" smtClean="0">
                <a:solidFill>
                  <a:schemeClr val="accent6">
                    <a:lumMod val="50000"/>
                  </a:schemeClr>
                </a:solidFill>
              </a:rPr>
              <a:t>2</a:t>
            </a:r>
            <a:r>
              <a:rPr lang="ar-SA" sz="2400" dirty="0" smtClean="0">
                <a:solidFill>
                  <a:schemeClr val="accent6">
                    <a:lumMod val="50000"/>
                  </a:schemeClr>
                </a:solidFill>
              </a:rPr>
              <a:t> – ع</a:t>
            </a:r>
            <a:r>
              <a:rPr lang="ar-SA" sz="2400" baseline="-25000" dirty="0" smtClean="0">
                <a:solidFill>
                  <a:schemeClr val="accent6">
                    <a:lumMod val="50000"/>
                  </a:schemeClr>
                </a:solidFill>
              </a:rPr>
              <a:t>1</a:t>
            </a:r>
            <a:r>
              <a:rPr lang="ar-SA" sz="2400" dirty="0" smtClean="0">
                <a:solidFill>
                  <a:schemeClr val="accent6">
                    <a:lumMod val="50000"/>
                  </a:schemeClr>
                </a:solidFill>
              </a:rPr>
              <a:t>)</a:t>
            </a:r>
          </a:p>
          <a:p>
            <a:r>
              <a:rPr lang="ar-SA" sz="2400" dirty="0" smtClean="0">
                <a:solidFill>
                  <a:schemeClr val="accent6">
                    <a:lumMod val="50000"/>
                  </a:schemeClr>
                </a:solidFill>
              </a:rPr>
              <a:t>نيوتن . ث = كغم(م /ث)</a:t>
            </a:r>
          </a:p>
          <a:p>
            <a:r>
              <a:rPr lang="ar-SA" sz="2400" dirty="0" smtClean="0">
                <a:solidFill>
                  <a:schemeClr val="accent6">
                    <a:lumMod val="50000"/>
                  </a:schemeClr>
                </a:solidFill>
              </a:rPr>
              <a:t>(كغم.م/ث</a:t>
            </a:r>
            <a:r>
              <a:rPr lang="ar-SA" sz="2000" baseline="30000" dirty="0" smtClean="0">
                <a:solidFill>
                  <a:schemeClr val="accent6">
                    <a:lumMod val="50000"/>
                  </a:schemeClr>
                </a:solidFill>
              </a:rPr>
              <a:t>2</a:t>
            </a:r>
            <a:r>
              <a:rPr lang="ar-SA" sz="2400" dirty="0" smtClean="0">
                <a:solidFill>
                  <a:schemeClr val="accent6">
                    <a:lumMod val="50000"/>
                  </a:schemeClr>
                </a:solidFill>
              </a:rPr>
              <a:t>).ث = كغم.م/ث</a:t>
            </a:r>
          </a:p>
          <a:p>
            <a:r>
              <a:rPr lang="ar-SA" sz="2400" dirty="0" smtClean="0">
                <a:solidFill>
                  <a:schemeClr val="accent6">
                    <a:lumMod val="50000"/>
                  </a:schemeClr>
                </a:solidFill>
              </a:rPr>
              <a:t>كغم.م/ث = كغم.م/ث</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25470"/>
          </a:xfrm>
        </p:spPr>
        <p:txBody>
          <a:bodyPr>
            <a:normAutofit fontScale="90000"/>
          </a:bodyPr>
          <a:lstStyle/>
          <a:p>
            <a:pPr marL="0" indent="0" algn="ctr">
              <a:buNone/>
            </a:pPr>
            <a:r>
              <a:rPr lang="ar-SA" dirty="0" smtClean="0">
                <a:solidFill>
                  <a:srgbClr val="CC3300"/>
                </a:solidFill>
                <a:cs typeface="Tahoma" pitchFamily="34" charset="0"/>
              </a:rPr>
              <a:t>مثال (8)</a:t>
            </a:r>
          </a:p>
        </p:txBody>
      </p:sp>
      <p:pic>
        <p:nvPicPr>
          <p:cNvPr id="37890" name="Picture 2"/>
          <p:cNvPicPr>
            <a:picLocks noGrp="1" noChangeAspect="1" noChangeArrowheads="1"/>
          </p:cNvPicPr>
          <p:nvPr>
            <p:ph sz="quarter" idx="13"/>
          </p:nvPr>
        </p:nvPicPr>
        <p:blipFill>
          <a:blip r:embed="rId2"/>
          <a:srcRect/>
          <a:stretch>
            <a:fillRect/>
          </a:stretch>
        </p:blipFill>
        <p:spPr bwMode="auto">
          <a:xfrm>
            <a:off x="500034" y="1000108"/>
            <a:ext cx="8229600" cy="1447274"/>
          </a:xfrm>
          <a:prstGeom prst="rect">
            <a:avLst/>
          </a:prstGeom>
          <a:noFill/>
          <a:ln w="9525">
            <a:noFill/>
            <a:miter lim="800000"/>
            <a:headEnd/>
            <a:tailEnd/>
          </a:ln>
          <a:effectLst/>
        </p:spPr>
      </p:pic>
      <p:pic>
        <p:nvPicPr>
          <p:cNvPr id="37891" name="Picture 3"/>
          <p:cNvPicPr>
            <a:picLocks noChangeAspect="1" noChangeArrowheads="1"/>
          </p:cNvPicPr>
          <p:nvPr/>
        </p:nvPicPr>
        <p:blipFill>
          <a:blip r:embed="rId3"/>
          <a:srcRect/>
          <a:stretch>
            <a:fillRect/>
          </a:stretch>
        </p:blipFill>
        <p:spPr bwMode="auto">
          <a:xfrm>
            <a:off x="214282" y="3286124"/>
            <a:ext cx="3440659" cy="2950509"/>
          </a:xfrm>
          <a:prstGeom prst="rect">
            <a:avLst/>
          </a:prstGeom>
          <a:noFill/>
          <a:ln w="9525">
            <a:noFill/>
            <a:miter lim="800000"/>
            <a:headEnd/>
            <a:tailEnd/>
          </a:ln>
          <a:effectLst/>
        </p:spPr>
      </p:pic>
      <p:pic>
        <p:nvPicPr>
          <p:cNvPr id="37892" name="Picture 4"/>
          <p:cNvPicPr>
            <a:picLocks noChangeAspect="1" noChangeArrowheads="1"/>
          </p:cNvPicPr>
          <p:nvPr/>
        </p:nvPicPr>
        <p:blipFill>
          <a:blip r:embed="rId4"/>
          <a:srcRect/>
          <a:stretch>
            <a:fillRect/>
          </a:stretch>
        </p:blipFill>
        <p:spPr bwMode="auto">
          <a:xfrm>
            <a:off x="4214810" y="2571744"/>
            <a:ext cx="4622787" cy="1928827"/>
          </a:xfrm>
          <a:prstGeom prst="rect">
            <a:avLst/>
          </a:prstGeom>
          <a:noFill/>
          <a:ln w="9525">
            <a:noFill/>
            <a:miter lim="800000"/>
            <a:headEnd/>
            <a:tailEnd/>
          </a:ln>
          <a:effectLst/>
        </p:spPr>
      </p:pic>
      <p:pic>
        <p:nvPicPr>
          <p:cNvPr id="37893" name="Picture 5"/>
          <p:cNvPicPr>
            <a:picLocks noChangeAspect="1" noChangeArrowheads="1"/>
          </p:cNvPicPr>
          <p:nvPr/>
        </p:nvPicPr>
        <p:blipFill>
          <a:blip r:embed="rId5"/>
          <a:srcRect t="11433"/>
          <a:stretch>
            <a:fillRect/>
          </a:stretch>
        </p:blipFill>
        <p:spPr bwMode="auto">
          <a:xfrm>
            <a:off x="4643438" y="4500570"/>
            <a:ext cx="3286148" cy="214041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453166"/>
            <a:ext cx="7125113" cy="924475"/>
          </a:xfrm>
        </p:spPr>
        <p:txBody>
          <a:bodyPr>
            <a:normAutofit/>
          </a:bodyPr>
          <a:lstStyle/>
          <a:p>
            <a:pPr marL="0" indent="0" algn="ctr">
              <a:buNone/>
            </a:pPr>
            <a:r>
              <a:rPr lang="ar-SA" sz="4000" dirty="0" smtClean="0">
                <a:solidFill>
                  <a:srgbClr val="CC3300"/>
                </a:solidFill>
                <a:cs typeface="Tahoma" pitchFamily="34" charset="0"/>
              </a:rPr>
              <a:t>مثال(9)</a:t>
            </a:r>
          </a:p>
        </p:txBody>
      </p:sp>
      <p:pic>
        <p:nvPicPr>
          <p:cNvPr id="38914" name="Picture 2"/>
          <p:cNvPicPr>
            <a:picLocks noChangeAspect="1" noChangeArrowheads="1"/>
          </p:cNvPicPr>
          <p:nvPr/>
        </p:nvPicPr>
        <p:blipFill>
          <a:blip r:embed="rId2"/>
          <a:srcRect/>
          <a:stretch>
            <a:fillRect/>
          </a:stretch>
        </p:blipFill>
        <p:spPr bwMode="auto">
          <a:xfrm>
            <a:off x="245949" y="1395405"/>
            <a:ext cx="8475663" cy="962025"/>
          </a:xfrm>
          <a:prstGeom prst="rect">
            <a:avLst/>
          </a:prstGeom>
          <a:noFill/>
          <a:ln w="9525">
            <a:noFill/>
            <a:miter lim="800000"/>
            <a:headEnd/>
            <a:tailEnd/>
          </a:ln>
          <a:effectLst/>
        </p:spPr>
      </p:pic>
      <p:pic>
        <p:nvPicPr>
          <p:cNvPr id="38916" name="Picture 4"/>
          <p:cNvPicPr>
            <a:picLocks noChangeAspect="1" noChangeArrowheads="1"/>
          </p:cNvPicPr>
          <p:nvPr/>
        </p:nvPicPr>
        <p:blipFill>
          <a:blip r:embed="rId3"/>
          <a:srcRect t="14029" r="16132"/>
          <a:stretch>
            <a:fillRect/>
          </a:stretch>
        </p:blipFill>
        <p:spPr bwMode="auto">
          <a:xfrm>
            <a:off x="4071934" y="2857496"/>
            <a:ext cx="4572032" cy="3000396"/>
          </a:xfrm>
          <a:prstGeom prst="rect">
            <a:avLst/>
          </a:prstGeom>
          <a:noFill/>
          <a:ln w="9525">
            <a:noFill/>
            <a:miter lim="800000"/>
            <a:headEnd/>
            <a:tailEnd/>
          </a:ln>
          <a:effectLst/>
        </p:spPr>
      </p:pic>
      <p:pic>
        <p:nvPicPr>
          <p:cNvPr id="38917" name="Picture 5"/>
          <p:cNvPicPr>
            <a:picLocks noChangeAspect="1" noChangeArrowheads="1"/>
          </p:cNvPicPr>
          <p:nvPr/>
        </p:nvPicPr>
        <p:blipFill>
          <a:blip r:embed="rId4"/>
          <a:srcRect t="6179"/>
          <a:stretch>
            <a:fillRect/>
          </a:stretch>
        </p:blipFill>
        <p:spPr bwMode="auto">
          <a:xfrm>
            <a:off x="0" y="3371696"/>
            <a:ext cx="3924306" cy="2486196"/>
          </a:xfrm>
          <a:prstGeom prst="rect">
            <a:avLst/>
          </a:prstGeom>
          <a:noFill/>
          <a:ln w="9525">
            <a:noFill/>
            <a:miter lim="800000"/>
            <a:headEnd/>
            <a:tailEnd/>
          </a:ln>
          <a:effectLst/>
        </p:spPr>
      </p:pic>
      <p:cxnSp>
        <p:nvCxnSpPr>
          <p:cNvPr id="9" name="رابط مستقيم 8"/>
          <p:cNvCxnSpPr/>
          <p:nvPr/>
        </p:nvCxnSpPr>
        <p:spPr>
          <a:xfrm flipH="1">
            <a:off x="3999702" y="2857496"/>
            <a:ext cx="1588" cy="3358380"/>
          </a:xfrm>
          <a:prstGeom prst="line">
            <a:avLst/>
          </a:prstGeom>
        </p:spPr>
        <p:style>
          <a:lnRef idx="1">
            <a:schemeClr val="accent1"/>
          </a:lnRef>
          <a:fillRef idx="0">
            <a:schemeClr val="accent1"/>
          </a:fillRef>
          <a:effectRef idx="0">
            <a:schemeClr val="accent1"/>
          </a:effectRef>
          <a:fontRef idx="minor">
            <a:schemeClr val="tx1"/>
          </a:fontRef>
        </p:style>
      </p:cxnSp>
      <p:sp>
        <p:nvSpPr>
          <p:cNvPr id="10" name="مربع نص 9"/>
          <p:cNvSpPr txBox="1"/>
          <p:nvPr/>
        </p:nvSpPr>
        <p:spPr>
          <a:xfrm>
            <a:off x="7072330" y="2357430"/>
            <a:ext cx="1285884" cy="523220"/>
          </a:xfrm>
          <a:prstGeom prst="rect">
            <a:avLst/>
          </a:prstGeom>
          <a:noFill/>
        </p:spPr>
        <p:txBody>
          <a:bodyPr wrap="square" rtlCol="1">
            <a:spAutoFit/>
          </a:bodyPr>
          <a:lstStyle/>
          <a:p>
            <a:r>
              <a:rPr lang="ar-SA" sz="2800" b="1" dirty="0" smtClean="0">
                <a:solidFill>
                  <a:srgbClr val="00B050"/>
                </a:solidFill>
              </a:rPr>
              <a:t>الحل:</a:t>
            </a:r>
            <a:endParaRPr lang="ar-SA" sz="2800" b="1" dirty="0">
              <a:solidFill>
                <a:srgbClr val="00B05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descr="Rectangle: Click to edit Master text styles&#10;Second level&#10;Third level&#10;Fourth level&#10;Fifth level"/>
          <p:cNvSpPr>
            <a:spLocks noGrp="1" noChangeArrowheads="1"/>
          </p:cNvSpPr>
          <p:nvPr>
            <p:ph sz="quarter" idx="13"/>
          </p:nvPr>
        </p:nvSpPr>
        <p:spPr>
          <a:xfrm>
            <a:off x="1009444" y="1052736"/>
            <a:ext cx="7125112" cy="2285782"/>
          </a:xfrm>
        </p:spPr>
        <p:txBody>
          <a:bodyPr>
            <a:normAutofit/>
          </a:bodyPr>
          <a:lstStyle/>
          <a:p>
            <a:pPr marL="0" indent="0" algn="justLow">
              <a:lnSpc>
                <a:spcPct val="150000"/>
              </a:lnSpc>
              <a:spcBef>
                <a:spcPts val="0"/>
              </a:spcBef>
              <a:buBlip>
                <a:blip r:embed="rId2"/>
              </a:buBlip>
            </a:pPr>
            <a:r>
              <a:rPr lang="ar-SA" sz="1500" b="1" dirty="0" smtClean="0">
                <a:cs typeface="Tahoma" pitchFamily="34" charset="0"/>
              </a:rPr>
              <a:t> و ينص </a:t>
            </a:r>
            <a:r>
              <a:rPr lang="ar-SA" sz="1500" b="1" dirty="0">
                <a:cs typeface="Tahoma" pitchFamily="34" charset="0"/>
              </a:rPr>
              <a:t>قانون نيوتن الثاني على أن التسارع الذي يكتسبه الجسم يتناسب طرديا مع محصلة القوى المؤثرة عليه.</a:t>
            </a:r>
          </a:p>
          <a:p>
            <a:pPr marL="0" indent="0" algn="justLow" eaLnBrk="1" hangingPunct="1">
              <a:lnSpc>
                <a:spcPct val="150000"/>
              </a:lnSpc>
              <a:spcBef>
                <a:spcPts val="0"/>
              </a:spcBef>
              <a:buFontTx/>
              <a:buNone/>
            </a:pPr>
            <a:r>
              <a:rPr lang="ar-SA" sz="1500" b="1" dirty="0">
                <a:cs typeface="Tahoma" pitchFamily="34" charset="0"/>
              </a:rPr>
              <a:t>ويكتب ذلك على النحو </a:t>
            </a:r>
            <a:r>
              <a:rPr lang="ar-SA" sz="1500" b="1" dirty="0" smtClean="0">
                <a:cs typeface="Tahoma" pitchFamily="34" charset="0"/>
              </a:rPr>
              <a:t>التالي:</a:t>
            </a:r>
            <a:endParaRPr lang="en-US" sz="1500" b="1" dirty="0">
              <a:cs typeface="Tahoma" pitchFamily="34" charset="0"/>
            </a:endParaRPr>
          </a:p>
        </p:txBody>
      </p:sp>
      <p:pic>
        <p:nvPicPr>
          <p:cNvPr id="9220" name="Picture 4" descr="Untitled-1"/>
          <p:cNvPicPr>
            <a:picLocks noChangeAspect="1" noChangeArrowheads="1"/>
          </p:cNvPicPr>
          <p:nvPr/>
        </p:nvPicPr>
        <p:blipFill>
          <a:blip r:embed="rId3"/>
          <a:srcRect/>
          <a:stretch>
            <a:fillRect/>
          </a:stretch>
        </p:blipFill>
        <p:spPr bwMode="auto">
          <a:xfrm>
            <a:off x="2500298" y="2928934"/>
            <a:ext cx="4394200" cy="1887537"/>
          </a:xfrm>
          <a:prstGeom prst="rect">
            <a:avLst/>
          </a:prstGeom>
          <a:noFill/>
          <a:ln w="9525">
            <a:noFill/>
            <a:miter lim="800000"/>
            <a:headEnd/>
            <a:tailEnd/>
          </a:ln>
        </p:spPr>
      </p:pic>
      <p:sp>
        <p:nvSpPr>
          <p:cNvPr id="9" name="مستطيل 8"/>
          <p:cNvSpPr/>
          <p:nvPr/>
        </p:nvSpPr>
        <p:spPr>
          <a:xfrm>
            <a:off x="2463090" y="214290"/>
            <a:ext cx="4217821"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ea typeface="+mn-ea"/>
                <a:cs typeface="+mn-cs"/>
              </a:rPr>
              <a:t>قانون نيوتن الثاني للحركة </a:t>
            </a:r>
            <a:endPar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عنصر نائب للمحتوى 14"/>
          <p:cNvSpPr>
            <a:spLocks noGrp="1"/>
          </p:cNvSpPr>
          <p:nvPr>
            <p:ph sz="quarter" idx="13"/>
          </p:nvPr>
        </p:nvSpPr>
        <p:spPr>
          <a:xfrm>
            <a:off x="539552" y="1052736"/>
            <a:ext cx="8229600" cy="1143008"/>
          </a:xfrm>
        </p:spPr>
        <p:txBody>
          <a:bodyPr/>
          <a:lstStyle/>
          <a:p>
            <a:r>
              <a:rPr lang="ar-SA" dirty="0" smtClean="0"/>
              <a:t>لكل فعل رد فعل مساو له في المقدار و معاكس في الاتجاه.</a:t>
            </a:r>
            <a:endParaRPr lang="ar-SA" dirty="0"/>
          </a:p>
        </p:txBody>
      </p:sp>
      <p:sp>
        <p:nvSpPr>
          <p:cNvPr id="11" name="مستطيل 10"/>
          <p:cNvSpPr/>
          <p:nvPr/>
        </p:nvSpPr>
        <p:spPr>
          <a:xfrm>
            <a:off x="3092268" y="142852"/>
            <a:ext cx="2959465"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ea typeface="+mn-ea"/>
                <a:cs typeface="+mn-cs"/>
              </a:rPr>
              <a:t>قانون نيوتن الثالث</a:t>
            </a:r>
            <a:endPar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4338" name="Picture 2" descr="http://www.aladwaa.com/BRImg/PHA10/Br0055aa.gif"/>
          <p:cNvPicPr>
            <a:picLocks noChangeAspect="1" noChangeArrowheads="1"/>
          </p:cNvPicPr>
          <p:nvPr/>
        </p:nvPicPr>
        <p:blipFill>
          <a:blip r:embed="rId2"/>
          <a:srcRect/>
          <a:stretch>
            <a:fillRect/>
          </a:stretch>
        </p:blipFill>
        <p:spPr bwMode="auto">
          <a:xfrm>
            <a:off x="234768" y="4459985"/>
            <a:ext cx="2857500" cy="1533526"/>
          </a:xfrm>
          <a:prstGeom prst="rect">
            <a:avLst/>
          </a:prstGeom>
          <a:noFill/>
        </p:spPr>
      </p:pic>
      <p:pic>
        <p:nvPicPr>
          <p:cNvPr id="14342" name="Picture 6" descr="http://t2.gstatic.com/images?q=tbn:ANd9GcRcDENnGhFJvmTSV8mKnG7p-je8MMR2XlgXDgPc00RhkrqSXQqdlw"/>
          <p:cNvPicPr>
            <a:picLocks noChangeAspect="1" noChangeArrowheads="1"/>
          </p:cNvPicPr>
          <p:nvPr/>
        </p:nvPicPr>
        <p:blipFill>
          <a:blip r:embed="rId3"/>
          <a:srcRect/>
          <a:stretch>
            <a:fillRect/>
          </a:stretch>
        </p:blipFill>
        <p:spPr bwMode="auto">
          <a:xfrm>
            <a:off x="373912" y="1700808"/>
            <a:ext cx="2143125" cy="2143125"/>
          </a:xfrm>
          <a:prstGeom prst="rect">
            <a:avLst/>
          </a:prstGeom>
          <a:noFill/>
        </p:spPr>
      </p:pic>
      <p:grpSp>
        <p:nvGrpSpPr>
          <p:cNvPr id="2" name="Group 1"/>
          <p:cNvGrpSpPr/>
          <p:nvPr/>
        </p:nvGrpSpPr>
        <p:grpSpPr>
          <a:xfrm>
            <a:off x="3347864" y="2627417"/>
            <a:ext cx="5674234" cy="3331360"/>
            <a:chOff x="3347864" y="2627417"/>
            <a:chExt cx="5674234" cy="3331360"/>
          </a:xfrm>
        </p:grpSpPr>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864" y="2627417"/>
              <a:ext cx="5674234" cy="1665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7864" y="4293097"/>
              <a:ext cx="5674234" cy="1665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descr="Rectangle: Click to edit Master text styles&#10;Second level&#10;Third level&#10;Fourth level&#10;Fifth level"/>
          <p:cNvSpPr txBox="1">
            <a:spLocks noChangeArrowheads="1"/>
          </p:cNvSpPr>
          <p:nvPr/>
        </p:nvSpPr>
        <p:spPr>
          <a:xfrm>
            <a:off x="3644900" y="971550"/>
            <a:ext cx="4965700" cy="3600458"/>
          </a:xfrm>
          <a:prstGeom prst="rect">
            <a:avLst/>
          </a:prstGeom>
        </p:spPr>
        <p:txBody>
          <a:bodyPr vert="horz" lIns="91440" tIns="45720" rIns="91440" bIns="45720" rtlCol="1">
            <a:noAutofit/>
          </a:bodyPr>
          <a:lstStyle/>
          <a:p>
            <a:pPr marL="0" marR="0" lvl="0" indent="0" algn="justLow" defTabSz="914400" rtl="1" eaLnBrk="1" fontAlgn="auto" latinLnBrk="0" hangingPunct="1">
              <a:lnSpc>
                <a:spcPct val="90000"/>
              </a:lnSpc>
              <a:spcBef>
                <a:spcPct val="20000"/>
              </a:spcBef>
              <a:spcAft>
                <a:spcPts val="0"/>
              </a:spcAft>
              <a:buClrTx/>
              <a:buSzTx/>
              <a:buFontTx/>
              <a:buNone/>
              <a:tabLst/>
              <a:defRPr/>
            </a:pPr>
            <a:r>
              <a:rPr kumimoji="0" lang="ar-SA" sz="2000" b="0" i="0" u="none" strike="noStrike" kern="1200" cap="none" spc="0" normalizeH="0" baseline="0" noProof="0" dirty="0" smtClean="0">
                <a:ln>
                  <a:noFill/>
                </a:ln>
                <a:solidFill>
                  <a:schemeClr val="tx1"/>
                </a:solidFill>
                <a:effectLst/>
                <a:uLnTx/>
                <a:uFillTx/>
                <a:latin typeface="+mn-lt"/>
                <a:ea typeface="+mn-ea"/>
                <a:cs typeface="Tahoma" pitchFamily="34" charset="0"/>
              </a:rPr>
              <a:t>  انظر إلى الصورة في الشكل وفكر فيما يحدث. ستجد أنك تقول أن الكرة اصطدمت بالقوالب الخشبية ودفعتها بقوة فوقعت الواحدة تلو الأخرى.</a:t>
            </a:r>
          </a:p>
          <a:p>
            <a:pPr marL="0" marR="0" lvl="0" indent="0" algn="justLow" defTabSz="914400" rtl="1" eaLnBrk="1" fontAlgn="auto" latinLnBrk="0" hangingPunct="1">
              <a:lnSpc>
                <a:spcPct val="90000"/>
              </a:lnSpc>
              <a:spcBef>
                <a:spcPct val="20000"/>
              </a:spcBef>
              <a:spcAft>
                <a:spcPts val="0"/>
              </a:spcAft>
              <a:buClrTx/>
              <a:buSzTx/>
              <a:buFontTx/>
              <a:buNone/>
              <a:tabLst/>
              <a:defRPr/>
            </a:pPr>
            <a:r>
              <a:rPr kumimoji="0" lang="ar-SA" sz="2000" b="0" i="0" u="none" strike="noStrike" kern="1200" cap="none" spc="0" normalizeH="0" baseline="0" noProof="0" dirty="0" smtClean="0">
                <a:ln>
                  <a:noFill/>
                </a:ln>
                <a:solidFill>
                  <a:schemeClr val="tx1"/>
                </a:solidFill>
                <a:effectLst/>
                <a:uLnTx/>
                <a:uFillTx/>
                <a:latin typeface="+mn-lt"/>
                <a:ea typeface="+mn-ea"/>
                <a:cs typeface="Tahoma" pitchFamily="34" charset="0"/>
              </a:rPr>
              <a:t>   وفيزيائياً نقول أن القوالب الخشبية اكتسبت سرعة من اصطدامها بالكرة.  وهذه السرعة التي اكتسبتها ناتج من التصادم مع الكرة لفترة زمنية قصيرة جداً.  </a:t>
            </a:r>
            <a:r>
              <a:rPr kumimoji="0" lang="ar-SA" sz="2000" b="0" i="0" u="none" strike="noStrike" kern="1200" cap="none" spc="0" normalizeH="0" baseline="0" noProof="0" dirty="0" smtClean="0">
                <a:ln>
                  <a:noFill/>
                </a:ln>
                <a:solidFill>
                  <a:srgbClr val="C00000"/>
                </a:solidFill>
                <a:effectLst/>
                <a:uLnTx/>
                <a:uFillTx/>
                <a:latin typeface="+mn-lt"/>
                <a:ea typeface="+mn-ea"/>
                <a:cs typeface="Tahoma" pitchFamily="34" charset="0"/>
              </a:rPr>
              <a:t>وبناءً على قانون نيوتن الثالث لكل فعل رد فعل مساوي له في المقدار ومعاكس له في الاتجاه، وعليه فإن نتيجة للتصادم تتأثر الكرة بقوة تساوي نفس مقدار القوة التي اكتسبتها القوالب ولكن في الاتجاه المعاكس.</a:t>
            </a:r>
            <a:endParaRPr kumimoji="0" lang="en-US" sz="2000" b="0" i="0" u="none" strike="noStrike" kern="1200" cap="none" spc="0" normalizeH="0" baseline="0" noProof="0" dirty="0" smtClean="0">
              <a:ln>
                <a:noFill/>
              </a:ln>
              <a:solidFill>
                <a:srgbClr val="C00000"/>
              </a:solidFill>
              <a:effectLst/>
              <a:uLnTx/>
              <a:uFillTx/>
              <a:latin typeface="+mn-lt"/>
              <a:ea typeface="+mn-ea"/>
              <a:cs typeface="Tahoma" pitchFamily="34" charset="0"/>
            </a:endParaRPr>
          </a:p>
        </p:txBody>
      </p:sp>
      <p:pic>
        <p:nvPicPr>
          <p:cNvPr id="5" name="Picture 7" descr="2006-09-03_22-35-36-859"/>
          <p:cNvPicPr>
            <a:picLocks noChangeAspect="1" noChangeArrowheads="1"/>
          </p:cNvPicPr>
          <p:nvPr/>
        </p:nvPicPr>
        <p:blipFill>
          <a:blip r:embed="rId2"/>
          <a:srcRect/>
          <a:stretch>
            <a:fillRect/>
          </a:stretch>
        </p:blipFill>
        <p:spPr bwMode="auto">
          <a:xfrm>
            <a:off x="390525" y="1195388"/>
            <a:ext cx="3086100" cy="2630487"/>
          </a:xfrm>
          <a:prstGeom prst="rect">
            <a:avLst/>
          </a:prstGeom>
          <a:noFill/>
          <a:ln w="9525">
            <a:noFill/>
            <a:miter lim="800000"/>
            <a:headEnd/>
            <a:tailEnd/>
          </a:ln>
        </p:spPr>
      </p:pic>
      <p:sp>
        <p:nvSpPr>
          <p:cNvPr id="6" name="Text Box 8"/>
          <p:cNvSpPr txBox="1">
            <a:spLocks noChangeArrowheads="1"/>
          </p:cNvSpPr>
          <p:nvPr/>
        </p:nvSpPr>
        <p:spPr bwMode="auto">
          <a:xfrm>
            <a:off x="357158" y="4786322"/>
            <a:ext cx="8331200" cy="641350"/>
          </a:xfrm>
          <a:prstGeom prst="rect">
            <a:avLst/>
          </a:prstGeom>
          <a:noFill/>
          <a:ln w="9525">
            <a:noFill/>
            <a:miter lim="800000"/>
            <a:headEnd/>
            <a:tailEnd/>
          </a:ln>
        </p:spPr>
        <p:txBody>
          <a:bodyPr>
            <a:spAutoFit/>
          </a:bodyPr>
          <a:lstStyle/>
          <a:p>
            <a:pPr>
              <a:spcBef>
                <a:spcPct val="50000"/>
              </a:spcBef>
            </a:pPr>
            <a:r>
              <a:rPr lang="ar-SA" dirty="0">
                <a:solidFill>
                  <a:srgbClr val="00B050"/>
                </a:solidFill>
                <a:cs typeface="Tahoma" pitchFamily="34" charset="0"/>
              </a:rPr>
              <a:t>مقدار التغير في السرعة بالنسبة للقوالب </a:t>
            </a:r>
            <a:r>
              <a:rPr lang="ar-SA" dirty="0" smtClean="0">
                <a:solidFill>
                  <a:srgbClr val="00B050"/>
                </a:solidFill>
                <a:cs typeface="Tahoma" pitchFamily="34" charset="0"/>
              </a:rPr>
              <a:t>الخشبية </a:t>
            </a:r>
            <a:r>
              <a:rPr lang="ar-SA" dirty="0">
                <a:solidFill>
                  <a:srgbClr val="00B050"/>
                </a:solidFill>
                <a:cs typeface="Tahoma" pitchFamily="34" charset="0"/>
              </a:rPr>
              <a:t>كبير بالمقارنة مع التغير في سرعة الكرة وذلك لان كتلة الكرة اكبر بكثير من كتلة القوالب الخشبية.</a:t>
            </a:r>
            <a:endParaRPr lang="en-US" dirty="0">
              <a:solidFill>
                <a:srgbClr val="00B050"/>
              </a:solidFill>
              <a:cs typeface="Tahoma" pitchFamily="34" charset="0"/>
            </a:endParaRPr>
          </a:p>
        </p:txBody>
      </p:sp>
      <p:sp>
        <p:nvSpPr>
          <p:cNvPr id="7" name="مستطيل 6"/>
          <p:cNvSpPr/>
          <p:nvPr/>
        </p:nvSpPr>
        <p:spPr>
          <a:xfrm>
            <a:off x="3020935" y="214290"/>
            <a:ext cx="3102131"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كمية التحرك الخطي</a:t>
            </a:r>
            <a:endPar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descr="Rectangle: Click to edit Master text styles&#10;Second level&#10;Third level&#10;Fourth level&#10;Fifth level"/>
          <p:cNvSpPr>
            <a:spLocks noGrp="1" noChangeArrowheads="1"/>
          </p:cNvSpPr>
          <p:nvPr>
            <p:ph sz="quarter" idx="13"/>
          </p:nvPr>
        </p:nvSpPr>
        <p:spPr>
          <a:xfrm>
            <a:off x="2260600" y="1200150"/>
            <a:ext cx="6350000" cy="3549650"/>
          </a:xfrm>
        </p:spPr>
        <p:txBody>
          <a:bodyPr/>
          <a:lstStyle/>
          <a:p>
            <a:pPr marL="0" indent="0" algn="justLow" eaLnBrk="1" hangingPunct="1">
              <a:lnSpc>
                <a:spcPct val="105000"/>
              </a:lnSpc>
              <a:spcBef>
                <a:spcPct val="60000"/>
              </a:spcBef>
              <a:buFontTx/>
              <a:buNone/>
            </a:pPr>
            <a:r>
              <a:rPr lang="ar-SA" sz="1800" dirty="0" smtClean="0">
                <a:cs typeface="Tahoma" pitchFamily="34" charset="0"/>
              </a:rPr>
              <a:t> قانون حفظ الطاقة: الطاقة الابتدائية تساوي الطاقة النهائية.</a:t>
            </a:r>
          </a:p>
          <a:p>
            <a:pPr marL="0" indent="0" algn="justLow" eaLnBrk="1" hangingPunct="1">
              <a:lnSpc>
                <a:spcPct val="105000"/>
              </a:lnSpc>
              <a:spcBef>
                <a:spcPct val="60000"/>
              </a:spcBef>
              <a:buFontTx/>
              <a:buNone/>
            </a:pPr>
            <a:r>
              <a:rPr lang="ar-SA" sz="1800" dirty="0" smtClean="0">
                <a:cs typeface="Tahoma" pitchFamily="34" charset="0"/>
              </a:rPr>
              <a:t>لو أخذنا مثال لشخص يقف على أرض جليدية ويطلق سهم باتجاه الهدف، هنا نقول إن لكل فعل رد فعل مساوي له في المقدار ومعاكس له في الاتجاه ”قانون نيوتن الثالث “ معنى ذلك أن السهم سينطلق للأمام بينما الشخص الواقف على ارض جليدية سيتحرك للخلف. </a:t>
            </a:r>
            <a:r>
              <a:rPr lang="ar-SA" sz="1800" dirty="0" smtClean="0">
                <a:solidFill>
                  <a:srgbClr val="009900"/>
                </a:solidFill>
                <a:cs typeface="Tahoma" pitchFamily="34" charset="0"/>
              </a:rPr>
              <a:t>لو أردنا حساب سرعة الشخص بعد أن أطلق السهم. فلن نستطيع ذلك باستخدام قوانين نيوتن أو الحفاظ على الطاقة لعدم توفر الكثير من المعلومات.</a:t>
            </a:r>
            <a:endParaRPr lang="en-US" sz="1800" dirty="0" smtClean="0">
              <a:solidFill>
                <a:srgbClr val="009900"/>
              </a:solidFill>
              <a:cs typeface="Tahoma" pitchFamily="34" charset="0"/>
            </a:endParaRPr>
          </a:p>
        </p:txBody>
      </p:sp>
      <p:pic>
        <p:nvPicPr>
          <p:cNvPr id="11268" name="Picture 5" descr="2006-09-03_22-58-21-972"/>
          <p:cNvPicPr>
            <a:picLocks noChangeAspect="1" noChangeArrowheads="1"/>
          </p:cNvPicPr>
          <p:nvPr/>
        </p:nvPicPr>
        <p:blipFill>
          <a:blip r:embed="rId2"/>
          <a:srcRect/>
          <a:stretch>
            <a:fillRect/>
          </a:stretch>
        </p:blipFill>
        <p:spPr bwMode="auto">
          <a:xfrm>
            <a:off x="352425" y="1379538"/>
            <a:ext cx="1962150" cy="2752725"/>
          </a:xfrm>
          <a:prstGeom prst="rect">
            <a:avLst/>
          </a:prstGeom>
          <a:noFill/>
          <a:ln w="9525">
            <a:noFill/>
            <a:miter lim="800000"/>
            <a:headEnd/>
            <a:tailEnd/>
          </a:ln>
        </p:spPr>
      </p:pic>
      <p:sp>
        <p:nvSpPr>
          <p:cNvPr id="11269" name="Text Box 6"/>
          <p:cNvSpPr txBox="1">
            <a:spLocks noChangeArrowheads="1"/>
          </p:cNvSpPr>
          <p:nvPr/>
        </p:nvSpPr>
        <p:spPr bwMode="auto">
          <a:xfrm>
            <a:off x="406400" y="5080000"/>
            <a:ext cx="8166100" cy="641350"/>
          </a:xfrm>
          <a:prstGeom prst="rect">
            <a:avLst/>
          </a:prstGeom>
          <a:solidFill>
            <a:srgbClr val="FFFFCC"/>
          </a:solidFill>
          <a:ln w="9525">
            <a:noFill/>
            <a:miter lim="800000"/>
            <a:headEnd/>
            <a:tailEnd/>
          </a:ln>
        </p:spPr>
        <p:txBody>
          <a:bodyPr>
            <a:spAutoFit/>
          </a:bodyPr>
          <a:lstStyle/>
          <a:p>
            <a:pPr>
              <a:spcBef>
                <a:spcPct val="50000"/>
              </a:spcBef>
            </a:pPr>
            <a:r>
              <a:rPr lang="ar-SA" dirty="0">
                <a:solidFill>
                  <a:srgbClr val="660066"/>
                </a:solidFill>
                <a:cs typeface="Tahoma" pitchFamily="34" charset="0"/>
              </a:rPr>
              <a:t>مثل هذه المسائل والتي يمكن </a:t>
            </a:r>
            <a:r>
              <a:rPr lang="ar-SA" dirty="0" smtClean="0">
                <a:solidFill>
                  <a:srgbClr val="660066"/>
                </a:solidFill>
                <a:cs typeface="Tahoma" pitchFamily="34" charset="0"/>
              </a:rPr>
              <a:t>أن </a:t>
            </a:r>
            <a:r>
              <a:rPr lang="ar-SA" dirty="0">
                <a:solidFill>
                  <a:srgbClr val="660066"/>
                </a:solidFill>
                <a:cs typeface="Tahoma" pitchFamily="34" charset="0"/>
              </a:rPr>
              <a:t>تواجهنا في حياتنا العملية يمكن </a:t>
            </a:r>
            <a:r>
              <a:rPr lang="ar-SA" dirty="0" smtClean="0">
                <a:solidFill>
                  <a:srgbClr val="660066"/>
                </a:solidFill>
                <a:cs typeface="Tahoma" pitchFamily="34" charset="0"/>
              </a:rPr>
              <a:t>أن </a:t>
            </a:r>
            <a:r>
              <a:rPr lang="ar-SA" dirty="0">
                <a:solidFill>
                  <a:srgbClr val="660066"/>
                </a:solidFill>
                <a:cs typeface="Tahoma" pitchFamily="34" charset="0"/>
              </a:rPr>
              <a:t>تحل بسهولة بمفهوم كمية التحرك </a:t>
            </a:r>
            <a:r>
              <a:rPr lang="ar-SA" dirty="0" smtClean="0">
                <a:solidFill>
                  <a:srgbClr val="660066"/>
                </a:solidFill>
                <a:cs typeface="Tahoma" pitchFamily="34" charset="0"/>
              </a:rPr>
              <a:t>الخطي.</a:t>
            </a:r>
            <a:endParaRPr lang="en-US" dirty="0">
              <a:solidFill>
                <a:srgbClr val="660066"/>
              </a:solidFill>
              <a:cs typeface="Tahoma" pitchFamily="34" charset="0"/>
            </a:endParaRPr>
          </a:p>
        </p:txBody>
      </p:sp>
      <p:sp>
        <p:nvSpPr>
          <p:cNvPr id="8" name="مستطيل 7"/>
          <p:cNvSpPr/>
          <p:nvPr/>
        </p:nvSpPr>
        <p:spPr>
          <a:xfrm>
            <a:off x="3020935" y="214290"/>
            <a:ext cx="3102131"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كمية التحرك الخطي</a:t>
            </a:r>
            <a:endPar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descr="Rectangle: Click to edit Master text styles&#10;Second level&#10;Third level&#10;Fourth level&#10;Fifth level"/>
          <p:cNvSpPr>
            <a:spLocks noGrp="1" noChangeArrowheads="1"/>
          </p:cNvSpPr>
          <p:nvPr>
            <p:ph sz="quarter" idx="13"/>
          </p:nvPr>
        </p:nvSpPr>
        <p:spPr>
          <a:xfrm>
            <a:off x="611560" y="1484784"/>
            <a:ext cx="7560840" cy="3744416"/>
          </a:xfrm>
        </p:spPr>
        <p:txBody>
          <a:bodyPr>
            <a:normAutofit/>
          </a:bodyPr>
          <a:lstStyle/>
          <a:p>
            <a:pPr marL="0" indent="0" algn="justLow" eaLnBrk="1" hangingPunct="1">
              <a:buFontTx/>
              <a:buNone/>
            </a:pPr>
            <a:r>
              <a:rPr lang="ar-SA" sz="2000" dirty="0" smtClean="0">
                <a:solidFill>
                  <a:srgbClr val="000066"/>
                </a:solidFill>
                <a:cs typeface="Tahoma" pitchFamily="34" charset="0"/>
              </a:rPr>
              <a:t>كمية التحرك الخطي:</a:t>
            </a:r>
            <a:r>
              <a:rPr lang="ar-SA" sz="2000" dirty="0" smtClean="0">
                <a:solidFill>
                  <a:srgbClr val="660066"/>
                </a:solidFill>
                <a:cs typeface="Tahoma" pitchFamily="34" charset="0"/>
              </a:rPr>
              <a:t> هي كمية فيزيائية تسمى أحيانا بالزخم </a:t>
            </a:r>
            <a:r>
              <a:rPr lang="ar-SA" sz="2000" dirty="0" smtClean="0">
                <a:solidFill>
                  <a:schemeClr val="hlink"/>
                </a:solidFill>
                <a:cs typeface="Tahoma" pitchFamily="34" charset="0"/>
              </a:rPr>
              <a:t>وكمية الحركة الخطية تعرف على أنها حاصل ضرب كتلة الجسم في سرعته.</a:t>
            </a:r>
          </a:p>
          <a:p>
            <a:pPr marL="0" indent="0" algn="justLow" eaLnBrk="1" hangingPunct="1">
              <a:buFontTx/>
              <a:buNone/>
            </a:pPr>
            <a:endParaRPr lang="ar-SA" sz="400" dirty="0" smtClean="0">
              <a:solidFill>
                <a:schemeClr val="hlink"/>
              </a:solidFill>
              <a:cs typeface="Tahoma" pitchFamily="34" charset="0"/>
            </a:endParaRPr>
          </a:p>
          <a:p>
            <a:pPr marL="0" indent="0" algn="justLow" eaLnBrk="1" hangingPunct="1">
              <a:buFontTx/>
              <a:buNone/>
            </a:pPr>
            <a:r>
              <a:rPr lang="ar-SA" sz="2000" dirty="0" smtClean="0">
                <a:cs typeface="Tahoma" pitchFamily="34" charset="0"/>
              </a:rPr>
              <a:t>عندما يتحرك جسم ما كتلته </a:t>
            </a:r>
            <a:r>
              <a:rPr lang="ar-SA" sz="2000" dirty="0" err="1" smtClean="0">
                <a:solidFill>
                  <a:srgbClr val="009900"/>
                </a:solidFill>
                <a:cs typeface="Tahoma" pitchFamily="34" charset="0"/>
              </a:rPr>
              <a:t>ك</a:t>
            </a:r>
            <a:r>
              <a:rPr lang="ar-SA" sz="2000" dirty="0" smtClean="0">
                <a:cs typeface="Tahoma" pitchFamily="34" charset="0"/>
              </a:rPr>
              <a:t> بسرعة </a:t>
            </a:r>
            <a:r>
              <a:rPr lang="ar-SA" sz="2000" dirty="0" err="1" smtClean="0">
                <a:solidFill>
                  <a:srgbClr val="009900"/>
                </a:solidFill>
                <a:cs typeface="Tahoma" pitchFamily="34" charset="0"/>
              </a:rPr>
              <a:t>ع</a:t>
            </a:r>
            <a:r>
              <a:rPr lang="ar-SA" sz="2000" dirty="0" smtClean="0">
                <a:cs typeface="Tahoma" pitchFamily="34" charset="0"/>
              </a:rPr>
              <a:t> فإنه يمتلك قوة يمكن أن تؤثر على جسم أخر يحاول إيقافه أو تغيير حركته، وكلما كانت كتلة هذا الجسم كبيرة وسرعته عالية كلما كانت القوة كبيرة، وكانت القوة المطلوبة لإيقافه اكبر فمثلا لو كانت سيارة تتحرك بسرعة 40كم/ساعة فإن القوة المستخدمة لإيقافها تكون أقل مما لو كانت سرعة السيارة 100كم/ساعة.  ونقول أن كمية تحرك السيارة في الحالة الثانية أكبر من كمية التحرك في الحالة الأولى.</a:t>
            </a:r>
          </a:p>
          <a:p>
            <a:pPr marL="0" indent="0" algn="justLow" eaLnBrk="1" hangingPunct="1">
              <a:buFontTx/>
              <a:buNone/>
            </a:pPr>
            <a:endParaRPr lang="ar-SA" sz="700" dirty="0" smtClean="0">
              <a:cs typeface="Tahoma" pitchFamily="34" charset="0"/>
            </a:endParaRPr>
          </a:p>
          <a:p>
            <a:pPr marL="0" indent="0" algn="justLow" eaLnBrk="1" hangingPunct="1">
              <a:buFontTx/>
              <a:buNone/>
            </a:pPr>
            <a:r>
              <a:rPr lang="ar-SA" sz="2000" dirty="0" smtClean="0">
                <a:solidFill>
                  <a:srgbClr val="009900"/>
                </a:solidFill>
                <a:cs typeface="Tahoma" pitchFamily="34" charset="0"/>
              </a:rPr>
              <a:t>ونعبر عن ذلك رياضياً بالمعادلة التالية:</a:t>
            </a:r>
          </a:p>
          <a:p>
            <a:pPr marL="0" indent="0" algn="justLow" eaLnBrk="1" hangingPunct="1">
              <a:buFontTx/>
              <a:buNone/>
            </a:pPr>
            <a:endParaRPr lang="en-US" sz="2000" dirty="0" smtClean="0">
              <a:solidFill>
                <a:srgbClr val="009900"/>
              </a:solidFill>
              <a:cs typeface="Tahoma" pitchFamily="34" charset="0"/>
            </a:endParaRPr>
          </a:p>
        </p:txBody>
      </p:sp>
      <p:pic>
        <p:nvPicPr>
          <p:cNvPr id="12292" name="Picture 5" descr="2006-09-03_16-15-30-572"/>
          <p:cNvPicPr>
            <a:picLocks noChangeAspect="1" noChangeArrowheads="1"/>
          </p:cNvPicPr>
          <p:nvPr/>
        </p:nvPicPr>
        <p:blipFill>
          <a:blip r:embed="rId2"/>
          <a:srcRect/>
          <a:stretch>
            <a:fillRect/>
          </a:stretch>
        </p:blipFill>
        <p:spPr bwMode="auto">
          <a:xfrm>
            <a:off x="2699792" y="5567155"/>
            <a:ext cx="4041775" cy="765175"/>
          </a:xfrm>
          <a:prstGeom prst="rect">
            <a:avLst/>
          </a:prstGeom>
          <a:noFill/>
          <a:ln w="9525">
            <a:noFill/>
            <a:miter lim="800000"/>
            <a:headEnd/>
            <a:tailEnd/>
          </a:ln>
        </p:spPr>
      </p:pic>
      <p:sp>
        <p:nvSpPr>
          <p:cNvPr id="12" name="مستطيل 11"/>
          <p:cNvSpPr/>
          <p:nvPr/>
        </p:nvSpPr>
        <p:spPr>
          <a:xfrm>
            <a:off x="2928926" y="500042"/>
            <a:ext cx="3102131"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كمية التحرك الخطي</a:t>
            </a:r>
            <a:endPar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descr="Rectangle: Click to edit Master text styles&#10;Second level&#10;Third level&#10;Fourth level&#10;Fifth level"/>
          <p:cNvSpPr>
            <a:spLocks noGrp="1" noChangeArrowheads="1"/>
          </p:cNvSpPr>
          <p:nvPr>
            <p:ph sz="quarter" idx="13"/>
          </p:nvPr>
        </p:nvSpPr>
        <p:spPr>
          <a:xfrm>
            <a:off x="827584" y="1484784"/>
            <a:ext cx="7704856" cy="4536504"/>
          </a:xfrm>
        </p:spPr>
        <p:txBody>
          <a:bodyPr>
            <a:normAutofit fontScale="62500" lnSpcReduction="20000"/>
          </a:bodyPr>
          <a:lstStyle/>
          <a:p>
            <a:pPr marL="0" indent="0" algn="justLow" eaLnBrk="1" hangingPunct="1">
              <a:lnSpc>
                <a:spcPct val="170000"/>
              </a:lnSpc>
              <a:buBlip>
                <a:blip r:embed="rId2"/>
              </a:buBlip>
            </a:pPr>
            <a:r>
              <a:rPr lang="ar-SA" sz="2800" dirty="0" smtClean="0">
                <a:cs typeface="Tahoma" pitchFamily="34" charset="0"/>
              </a:rPr>
              <a:t> س: ماذا تتوقع أن تكون كمية التحرك: متجهة أم قياسية؟</a:t>
            </a:r>
          </a:p>
          <a:p>
            <a:pPr marL="0" indent="0" algn="justLow">
              <a:lnSpc>
                <a:spcPct val="170000"/>
              </a:lnSpc>
              <a:buBlip>
                <a:blip r:embed="rId2"/>
              </a:buBlip>
            </a:pPr>
            <a:r>
              <a:rPr lang="ar-SA" sz="2800" dirty="0" smtClean="0">
                <a:cs typeface="Tahoma" pitchFamily="34" charset="0"/>
              </a:rPr>
              <a:t> من المعادلة السابقة نستنتج أن كمية التحرك </a:t>
            </a:r>
            <a:r>
              <a:rPr lang="ar-SA" sz="2800" dirty="0" smtClean="0">
                <a:solidFill>
                  <a:srgbClr val="FF0000"/>
                </a:solidFill>
                <a:cs typeface="Tahoma" pitchFamily="34" charset="0"/>
              </a:rPr>
              <a:t>كمية متجهة </a:t>
            </a:r>
            <a:r>
              <a:rPr lang="ar-SA" sz="2800" dirty="0" smtClean="0">
                <a:cs typeface="Tahoma" pitchFamily="34" charset="0"/>
              </a:rPr>
              <a:t>لان السرعة كمية متجهة ويتم تحديد كمية الحركة بمقدارها واتجاهها والذي هو يكون في نفس اتجاه السرعة، ولذا يجب مراعاة إشارة السرعة عند حساب كمية التحرك. </a:t>
            </a:r>
          </a:p>
          <a:p>
            <a:pPr marL="0" indent="0" algn="justLow">
              <a:lnSpc>
                <a:spcPct val="170000"/>
              </a:lnSpc>
              <a:buBlip>
                <a:blip r:embed="rId2"/>
              </a:buBlip>
            </a:pPr>
            <a:r>
              <a:rPr lang="ar-SA" sz="2800" dirty="0" smtClean="0">
                <a:cs typeface="Tahoma" pitchFamily="34" charset="0"/>
              </a:rPr>
              <a:t> ما وحدة قياس كمية التحرك؟</a:t>
            </a:r>
          </a:p>
          <a:p>
            <a:pPr marL="0" indent="0" eaLnBrk="1" hangingPunct="1">
              <a:lnSpc>
                <a:spcPct val="170000"/>
              </a:lnSpc>
              <a:buFontTx/>
              <a:buNone/>
            </a:pPr>
            <a:endParaRPr lang="ar-SA" sz="1200" dirty="0" smtClean="0">
              <a:cs typeface="Tahoma" pitchFamily="34" charset="0"/>
            </a:endParaRPr>
          </a:p>
          <a:p>
            <a:pPr marL="0" indent="0" eaLnBrk="1" hangingPunct="1">
              <a:lnSpc>
                <a:spcPct val="170000"/>
              </a:lnSpc>
              <a:buNone/>
            </a:pPr>
            <a:r>
              <a:rPr lang="ar-SA" sz="2600" b="1" dirty="0" smtClean="0">
                <a:cs typeface="Tahoma" pitchFamily="34" charset="0"/>
              </a:rPr>
              <a:t>يمكننا إيجادها كما يلي</a:t>
            </a:r>
          </a:p>
          <a:p>
            <a:pPr marL="0" indent="0" eaLnBrk="1" hangingPunct="1">
              <a:lnSpc>
                <a:spcPct val="170000"/>
              </a:lnSpc>
              <a:buFontTx/>
              <a:buChar char="-"/>
            </a:pPr>
            <a:r>
              <a:rPr lang="ar-SA" sz="2600" b="1" dirty="0" smtClean="0">
                <a:cs typeface="Tahoma" pitchFamily="34" charset="0"/>
              </a:rPr>
              <a:t> </a:t>
            </a:r>
            <a:r>
              <a:rPr lang="ar-SA" sz="2600" b="1" dirty="0" err="1" smtClean="0">
                <a:cs typeface="Tahoma" pitchFamily="34" charset="0"/>
              </a:rPr>
              <a:t>كت</a:t>
            </a:r>
            <a:r>
              <a:rPr lang="ar-SA" sz="2600" b="1" dirty="0" smtClean="0">
                <a:cs typeface="Tahoma" pitchFamily="34" charset="0"/>
              </a:rPr>
              <a:t> = ك × ع = </a:t>
            </a:r>
            <a:r>
              <a:rPr lang="ar-SA" sz="4000" b="1" dirty="0" smtClean="0">
                <a:cs typeface="Times New Roman" pitchFamily="18" charset="0"/>
              </a:rPr>
              <a:t>كغم × م/ث =</a:t>
            </a:r>
            <a:r>
              <a:rPr lang="ar-SA" sz="4000" b="1" dirty="0" err="1" smtClean="0">
                <a:cs typeface="Times New Roman" pitchFamily="18" charset="0"/>
              </a:rPr>
              <a:t>كغم.م</a:t>
            </a:r>
            <a:r>
              <a:rPr lang="ar-SA" sz="4000" b="1" dirty="0" smtClean="0">
                <a:cs typeface="Times New Roman" pitchFamily="18" charset="0"/>
              </a:rPr>
              <a:t>/ث</a:t>
            </a:r>
            <a:r>
              <a:rPr lang="ar-SA" sz="4000" b="1" dirty="0" smtClean="0">
                <a:cs typeface="Times New Roman" pitchFamily="18" charset="0"/>
              </a:rPr>
              <a:t>.</a:t>
            </a:r>
            <a:endParaRPr lang="ar-SA" sz="2900" b="1" dirty="0" smtClean="0">
              <a:cs typeface="Times New Roman" pitchFamily="18" charset="0"/>
            </a:endParaRPr>
          </a:p>
        </p:txBody>
      </p:sp>
      <p:sp>
        <p:nvSpPr>
          <p:cNvPr id="10" name="مستطيل 9"/>
          <p:cNvSpPr/>
          <p:nvPr/>
        </p:nvSpPr>
        <p:spPr>
          <a:xfrm>
            <a:off x="3020935" y="214290"/>
            <a:ext cx="3102131"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كمية التحرك الخطي</a:t>
            </a:r>
            <a:endParaRPr lang="ar-SA" sz="3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260648"/>
            <a:ext cx="6512511" cy="1143000"/>
          </a:xfrm>
        </p:spPr>
        <p:txBody>
          <a:bodyPr/>
          <a:lstStyle/>
          <a:p>
            <a:pPr marL="0" indent="0" algn="ctr">
              <a:buNone/>
            </a:pPr>
            <a:r>
              <a:rPr lang="ar-SA" b="1" dirty="0" smtClean="0">
                <a:solidFill>
                  <a:srgbClr val="CC3300"/>
                </a:solidFill>
                <a:cs typeface="Tahoma" pitchFamily="34" charset="0"/>
              </a:rPr>
              <a:t>مثال(1)</a:t>
            </a:r>
            <a:endParaRPr lang="ar-SA" dirty="0"/>
          </a:p>
        </p:txBody>
      </p:sp>
      <p:sp>
        <p:nvSpPr>
          <p:cNvPr id="3" name="عنصر نائب للمحتوى 2"/>
          <p:cNvSpPr>
            <a:spLocks noGrp="1"/>
          </p:cNvSpPr>
          <p:nvPr>
            <p:ph sz="quarter" idx="13"/>
          </p:nvPr>
        </p:nvSpPr>
        <p:spPr>
          <a:xfrm>
            <a:off x="683568" y="1268760"/>
            <a:ext cx="7488832" cy="4968552"/>
          </a:xfrm>
        </p:spPr>
        <p:txBody>
          <a:bodyPr>
            <a:normAutofit fontScale="92500" lnSpcReduction="10000"/>
          </a:bodyPr>
          <a:lstStyle/>
          <a:p>
            <a:pPr marL="0" indent="0">
              <a:buNone/>
            </a:pPr>
            <a:r>
              <a:rPr lang="ar-SA" b="1" dirty="0" smtClean="0">
                <a:solidFill>
                  <a:srgbClr val="CC3300"/>
                </a:solidFill>
                <a:cs typeface="Tahoma" pitchFamily="34" charset="0"/>
              </a:rPr>
              <a:t/>
            </a:r>
            <a:br>
              <a:rPr lang="ar-SA" b="1" dirty="0" smtClean="0">
                <a:solidFill>
                  <a:srgbClr val="CC3300"/>
                </a:solidFill>
                <a:cs typeface="Tahoma" pitchFamily="34" charset="0"/>
              </a:rPr>
            </a:br>
            <a:r>
              <a:rPr lang="ar-SA" dirty="0" smtClean="0">
                <a:cs typeface="Tahoma" pitchFamily="34" charset="0"/>
              </a:rPr>
              <a:t>أوجد مقدار كمية التحرك مقدرة بالوحدة الدولية في الحالات التالية:</a:t>
            </a:r>
            <a:br>
              <a:rPr lang="ar-SA" dirty="0" smtClean="0">
                <a:cs typeface="Tahoma" pitchFamily="34" charset="0"/>
              </a:rPr>
            </a:br>
            <a:endParaRPr lang="ar-SA" dirty="0" smtClean="0">
              <a:cs typeface="Tahoma" pitchFamily="34" charset="0"/>
            </a:endParaRPr>
          </a:p>
          <a:p>
            <a:pPr marL="0" indent="0">
              <a:buNone/>
            </a:pPr>
            <a:r>
              <a:rPr lang="ar-SA" b="1" dirty="0" smtClean="0">
                <a:solidFill>
                  <a:srgbClr val="009900"/>
                </a:solidFill>
                <a:cs typeface="Tahoma" pitchFamily="34" charset="0"/>
              </a:rPr>
              <a:t>أ – </a:t>
            </a:r>
            <a:r>
              <a:rPr lang="ar-SA" b="1" dirty="0" err="1" smtClean="0">
                <a:solidFill>
                  <a:srgbClr val="009900"/>
                </a:solidFill>
                <a:cs typeface="Tahoma" pitchFamily="34" charset="0"/>
              </a:rPr>
              <a:t>ك</a:t>
            </a:r>
            <a:r>
              <a:rPr lang="ar-SA" b="1" dirty="0" smtClean="0">
                <a:solidFill>
                  <a:srgbClr val="009900"/>
                </a:solidFill>
                <a:cs typeface="Tahoma" pitchFamily="34" charset="0"/>
              </a:rPr>
              <a:t> = 28 غم ، </a:t>
            </a:r>
            <a:r>
              <a:rPr lang="ar-SA" b="1" dirty="0" err="1" smtClean="0">
                <a:solidFill>
                  <a:srgbClr val="009900"/>
                </a:solidFill>
                <a:cs typeface="Tahoma" pitchFamily="34" charset="0"/>
              </a:rPr>
              <a:t>ع</a:t>
            </a:r>
            <a:r>
              <a:rPr lang="ar-SA" b="1" dirty="0" smtClean="0">
                <a:solidFill>
                  <a:srgbClr val="009900"/>
                </a:solidFill>
                <a:cs typeface="Tahoma" pitchFamily="34" charset="0"/>
              </a:rPr>
              <a:t> = 100 سم/ث</a:t>
            </a:r>
            <a:r>
              <a:rPr lang="ar-SA" dirty="0" smtClean="0">
                <a:cs typeface="Tahoma" pitchFamily="34" charset="0"/>
              </a:rPr>
              <a:t> </a:t>
            </a:r>
            <a:br>
              <a:rPr lang="ar-SA" dirty="0" smtClean="0">
                <a:cs typeface="Tahoma" pitchFamily="34" charset="0"/>
              </a:rPr>
            </a:br>
            <a:r>
              <a:rPr lang="ar-SA" dirty="0" err="1" smtClean="0">
                <a:cs typeface="Tahoma" pitchFamily="34" charset="0"/>
              </a:rPr>
              <a:t>كـت</a:t>
            </a:r>
            <a:r>
              <a:rPr lang="ar-SA" dirty="0" smtClean="0">
                <a:cs typeface="Tahoma" pitchFamily="34" charset="0"/>
              </a:rPr>
              <a:t> = </a:t>
            </a:r>
            <a:r>
              <a:rPr lang="ar-SA" dirty="0" err="1" smtClean="0">
                <a:cs typeface="Tahoma" pitchFamily="34" charset="0"/>
              </a:rPr>
              <a:t>ك</a:t>
            </a:r>
            <a:r>
              <a:rPr lang="ar-SA" dirty="0" smtClean="0">
                <a:cs typeface="Tahoma" pitchFamily="34" charset="0"/>
              </a:rPr>
              <a:t> × </a:t>
            </a:r>
            <a:r>
              <a:rPr lang="ar-SA" dirty="0" err="1" smtClean="0">
                <a:cs typeface="Tahoma" pitchFamily="34" charset="0"/>
              </a:rPr>
              <a:t>ع</a:t>
            </a:r>
            <a:r>
              <a:rPr lang="ar-SA" dirty="0" smtClean="0">
                <a:cs typeface="Tahoma" pitchFamily="34" charset="0"/>
              </a:rPr>
              <a:t/>
            </a:r>
            <a:br>
              <a:rPr lang="ar-SA" dirty="0" smtClean="0">
                <a:cs typeface="Tahoma" pitchFamily="34" charset="0"/>
              </a:rPr>
            </a:br>
            <a:r>
              <a:rPr lang="ar-SA" dirty="0" err="1" smtClean="0">
                <a:cs typeface="Tahoma" pitchFamily="34" charset="0"/>
              </a:rPr>
              <a:t>كـت</a:t>
            </a:r>
            <a:r>
              <a:rPr lang="ar-SA" dirty="0" smtClean="0">
                <a:cs typeface="Tahoma" pitchFamily="34" charset="0"/>
              </a:rPr>
              <a:t> = 0.028 × 1</a:t>
            </a:r>
            <a:br>
              <a:rPr lang="ar-SA" dirty="0" smtClean="0">
                <a:cs typeface="Tahoma" pitchFamily="34" charset="0"/>
              </a:rPr>
            </a:br>
            <a:r>
              <a:rPr lang="ar-SA" dirty="0" err="1" smtClean="0">
                <a:cs typeface="Tahoma" pitchFamily="34" charset="0"/>
              </a:rPr>
              <a:t>كـت</a:t>
            </a:r>
            <a:r>
              <a:rPr lang="ar-SA" dirty="0" smtClean="0">
                <a:cs typeface="Tahoma" pitchFamily="34" charset="0"/>
              </a:rPr>
              <a:t> = 0.028 كغم . م/ </a:t>
            </a:r>
            <a:r>
              <a:rPr lang="ar-SA" dirty="0" err="1" smtClean="0">
                <a:cs typeface="Tahoma" pitchFamily="34" charset="0"/>
              </a:rPr>
              <a:t>ث</a:t>
            </a:r>
            <a:endParaRPr lang="ar-SA" dirty="0" smtClean="0">
              <a:cs typeface="Tahoma" pitchFamily="34" charset="0"/>
            </a:endParaRPr>
          </a:p>
          <a:p>
            <a:pPr marL="0" indent="0">
              <a:buNone/>
            </a:pPr>
            <a:r>
              <a:rPr lang="ar-SA" b="1" dirty="0" smtClean="0">
                <a:solidFill>
                  <a:srgbClr val="009900"/>
                </a:solidFill>
              </a:rPr>
              <a:t>ب – </a:t>
            </a:r>
            <a:r>
              <a:rPr lang="ar-SA" b="1" dirty="0" err="1" smtClean="0">
                <a:solidFill>
                  <a:srgbClr val="009900"/>
                </a:solidFill>
              </a:rPr>
              <a:t>ك</a:t>
            </a:r>
            <a:r>
              <a:rPr lang="ar-SA" b="1" dirty="0" smtClean="0">
                <a:solidFill>
                  <a:srgbClr val="009900"/>
                </a:solidFill>
              </a:rPr>
              <a:t> = 2 طن ، 60 كم/ ساعة</a:t>
            </a:r>
            <a:r>
              <a:rPr lang="ar-SA" dirty="0" smtClean="0"/>
              <a:t/>
            </a:r>
            <a:br>
              <a:rPr lang="ar-SA" dirty="0" smtClean="0"/>
            </a:br>
            <a:r>
              <a:rPr lang="ar-SA" dirty="0" err="1" smtClean="0"/>
              <a:t>كـت</a:t>
            </a:r>
            <a:r>
              <a:rPr lang="ar-SA" dirty="0" smtClean="0"/>
              <a:t> = </a:t>
            </a:r>
            <a:r>
              <a:rPr lang="ar-SA" dirty="0" err="1" smtClean="0"/>
              <a:t>ك</a:t>
            </a:r>
            <a:r>
              <a:rPr lang="ar-SA" dirty="0" smtClean="0"/>
              <a:t> × </a:t>
            </a:r>
            <a:r>
              <a:rPr lang="ar-SA" dirty="0" err="1" smtClean="0"/>
              <a:t>ع</a:t>
            </a:r>
            <a:r>
              <a:rPr lang="ar-SA" dirty="0" smtClean="0"/>
              <a:t/>
            </a:r>
            <a:br>
              <a:rPr lang="ar-SA" dirty="0" smtClean="0"/>
            </a:br>
            <a:r>
              <a:rPr lang="ar-SA" dirty="0" err="1" smtClean="0"/>
              <a:t>كـت</a:t>
            </a:r>
            <a:r>
              <a:rPr lang="ar-SA" dirty="0" smtClean="0"/>
              <a:t> = 2000 × 16.67</a:t>
            </a:r>
            <a:br>
              <a:rPr lang="ar-SA" dirty="0" smtClean="0"/>
            </a:br>
            <a:r>
              <a:rPr lang="ar-SA" dirty="0" err="1" smtClean="0"/>
              <a:t>كـت</a:t>
            </a:r>
            <a:r>
              <a:rPr lang="ar-SA" dirty="0" smtClean="0"/>
              <a:t> = 33340 كجم . م/ </a:t>
            </a:r>
            <a:r>
              <a:rPr lang="ar-SA" dirty="0" err="1" smtClean="0"/>
              <a:t>ث</a:t>
            </a:r>
            <a:r>
              <a:rPr lang="ar-SA" dirty="0" smtClean="0"/>
              <a:t/>
            </a:r>
            <a:br>
              <a:rPr lang="ar-SA" dirty="0" smtClean="0"/>
            </a:br>
            <a:r>
              <a:rPr lang="ar-SA" sz="1050" dirty="0" smtClean="0"/>
              <a:t/>
            </a:r>
            <a:br>
              <a:rPr lang="ar-SA" sz="1050" dirty="0" smtClean="0"/>
            </a:br>
            <a:r>
              <a:rPr lang="ar-SA" b="1" dirty="0" smtClean="0">
                <a:solidFill>
                  <a:srgbClr val="009900"/>
                </a:solidFill>
              </a:rPr>
              <a:t>ج – </a:t>
            </a:r>
            <a:r>
              <a:rPr lang="ar-SA" b="1" dirty="0" err="1" smtClean="0">
                <a:solidFill>
                  <a:srgbClr val="009900"/>
                </a:solidFill>
              </a:rPr>
              <a:t>ك</a:t>
            </a:r>
            <a:r>
              <a:rPr lang="ar-SA" b="1" dirty="0" smtClean="0">
                <a:solidFill>
                  <a:srgbClr val="009900"/>
                </a:solidFill>
              </a:rPr>
              <a:t> = 5 كغم ، </a:t>
            </a:r>
            <a:r>
              <a:rPr lang="ar-SA" b="1" dirty="0" err="1" smtClean="0">
                <a:solidFill>
                  <a:srgbClr val="009900"/>
                </a:solidFill>
              </a:rPr>
              <a:t>ع</a:t>
            </a:r>
            <a:r>
              <a:rPr lang="ar-SA" b="1" dirty="0" smtClean="0">
                <a:solidFill>
                  <a:srgbClr val="009900"/>
                </a:solidFill>
              </a:rPr>
              <a:t> = 30 </a:t>
            </a:r>
            <a:r>
              <a:rPr lang="ar-SA" b="1" dirty="0" err="1" smtClean="0">
                <a:solidFill>
                  <a:srgbClr val="009900"/>
                </a:solidFill>
              </a:rPr>
              <a:t>م</a:t>
            </a:r>
            <a:r>
              <a:rPr lang="ar-SA" b="1" dirty="0" smtClean="0">
                <a:solidFill>
                  <a:srgbClr val="009900"/>
                </a:solidFill>
              </a:rPr>
              <a:t>/ </a:t>
            </a:r>
            <a:r>
              <a:rPr lang="ar-SA" b="1" dirty="0" err="1" smtClean="0">
                <a:solidFill>
                  <a:srgbClr val="009900"/>
                </a:solidFill>
              </a:rPr>
              <a:t>ث</a:t>
            </a:r>
            <a:r>
              <a:rPr lang="ar-SA" dirty="0" smtClean="0"/>
              <a:t/>
            </a:r>
            <a:br>
              <a:rPr lang="ar-SA" dirty="0" smtClean="0"/>
            </a:br>
            <a:r>
              <a:rPr lang="ar-SA" dirty="0" err="1" smtClean="0"/>
              <a:t>كـت</a:t>
            </a:r>
            <a:r>
              <a:rPr lang="ar-SA" dirty="0" smtClean="0"/>
              <a:t> = </a:t>
            </a:r>
            <a:r>
              <a:rPr lang="ar-SA" dirty="0" err="1" smtClean="0"/>
              <a:t>ك</a:t>
            </a:r>
            <a:r>
              <a:rPr lang="ar-SA" dirty="0" smtClean="0"/>
              <a:t> × </a:t>
            </a:r>
            <a:r>
              <a:rPr lang="ar-SA" dirty="0" err="1" smtClean="0"/>
              <a:t>ع</a:t>
            </a:r>
            <a:r>
              <a:rPr lang="ar-SA" dirty="0" smtClean="0"/>
              <a:t/>
            </a:r>
            <a:br>
              <a:rPr lang="ar-SA" dirty="0" smtClean="0"/>
            </a:br>
            <a:r>
              <a:rPr lang="ar-SA" dirty="0" err="1" smtClean="0"/>
              <a:t>كـت</a:t>
            </a:r>
            <a:r>
              <a:rPr lang="ar-SA" dirty="0" smtClean="0"/>
              <a:t> = 5 × 30</a:t>
            </a:r>
            <a:br>
              <a:rPr lang="ar-SA" dirty="0" smtClean="0"/>
            </a:br>
            <a:r>
              <a:rPr lang="ar-SA" dirty="0" err="1" smtClean="0"/>
              <a:t>كـت</a:t>
            </a:r>
            <a:r>
              <a:rPr lang="ar-SA" dirty="0" smtClean="0"/>
              <a:t> = 150 كجم . م/ </a:t>
            </a:r>
            <a:r>
              <a:rPr lang="ar-SA" dirty="0" err="1" smtClean="0"/>
              <a:t>ث</a:t>
            </a:r>
            <a:r>
              <a:rPr lang="ar-SA" dirty="0" smtClean="0"/>
              <a:t> </a:t>
            </a:r>
            <a:endParaRPr lang="en-US" dirty="0" smtClean="0"/>
          </a:p>
          <a:p>
            <a:pPr marL="0" indent="0">
              <a:buNone/>
            </a:pPr>
            <a:endParaRPr lang="ar-S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602</TotalTime>
  <Words>1118</Words>
  <Application>Microsoft Office PowerPoint</Application>
  <PresentationFormat>On-screen Show (4:3)</PresentationFormat>
  <Paragraphs>119</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مثال(1)</vt:lpstr>
      <vt:lpstr>مثال(2)</vt:lpstr>
      <vt:lpstr>مثال(3)</vt:lpstr>
      <vt:lpstr>مثال(4)</vt:lpstr>
      <vt:lpstr>PowerPoint Presentation</vt:lpstr>
      <vt:lpstr>PowerPoint Presentation</vt:lpstr>
      <vt:lpstr>مثال(5)</vt:lpstr>
      <vt:lpstr>مثال(6) </vt:lpstr>
      <vt:lpstr>مثال(7)</vt:lpstr>
      <vt:lpstr>مسائل وتمارين</vt:lpstr>
      <vt:lpstr>PowerPoint Presentation</vt:lpstr>
      <vt:lpstr>PowerPoint Presentation</vt:lpstr>
      <vt:lpstr>PowerPoint Presentation</vt:lpstr>
      <vt:lpstr>PowerPoint Presentation</vt:lpstr>
      <vt:lpstr>سؤال</vt:lpstr>
      <vt:lpstr>مثال (8)</vt:lpstr>
      <vt:lpstr>مثال(9)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كمية التحرك الخطي</dc:title>
  <dc:creator>shadi</dc:creator>
  <cp:lastModifiedBy>shadi</cp:lastModifiedBy>
  <cp:revision>51</cp:revision>
  <dcterms:created xsi:type="dcterms:W3CDTF">2011-04-03T12:05:47Z</dcterms:created>
  <dcterms:modified xsi:type="dcterms:W3CDTF">2011-05-13T09:43:30Z</dcterms:modified>
</cp:coreProperties>
</file>