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3A9E52-4A61-4B3E-A1AD-07E734317C96}" type="datetimeFigureOut">
              <a:rPr lang="ar-SA" smtClean="0"/>
              <a:t>06/14/1432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AA6426A-0E66-40CA-A005-71AF0882BDF6}"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3A9E52-4A61-4B3E-A1AD-07E734317C96}" type="datetimeFigureOut">
              <a:rPr lang="ar-SA" smtClean="0"/>
              <a:t>06/14/1432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AA6426A-0E66-40CA-A005-71AF0882BDF6}"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3A9E52-4A61-4B3E-A1AD-07E734317C96}" type="datetimeFigureOut">
              <a:rPr lang="ar-SA" smtClean="0"/>
              <a:t>06/14/1432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AA6426A-0E66-40CA-A005-71AF0882BDF6}"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13A9E52-4A61-4B3E-A1AD-07E734317C96}" type="datetimeFigureOut">
              <a:rPr lang="ar-SA" smtClean="0"/>
              <a:t>06/14/1432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AA6426A-0E66-40CA-A005-71AF0882BDF6}"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3A9E52-4A61-4B3E-A1AD-07E734317C96}" type="datetimeFigureOut">
              <a:rPr lang="ar-SA" smtClean="0"/>
              <a:t>06/14/1432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AA6426A-0E66-40CA-A005-71AF0882BDF6}"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13A9E52-4A61-4B3E-A1AD-07E734317C96}" type="datetimeFigureOut">
              <a:rPr lang="ar-SA" smtClean="0"/>
              <a:t>06/14/1432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AA6426A-0E66-40CA-A005-71AF0882BDF6}"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3A9E52-4A61-4B3E-A1AD-07E734317C96}" type="datetimeFigureOut">
              <a:rPr lang="ar-SA" smtClean="0"/>
              <a:t>06/14/1432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AA6426A-0E66-40CA-A005-71AF0882BDF6}" type="slidenum">
              <a:rPr lang="ar-SA" smtClean="0"/>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13A9E52-4A61-4B3E-A1AD-07E734317C96}" type="datetimeFigureOut">
              <a:rPr lang="ar-SA" smtClean="0"/>
              <a:t>06/14/1432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FAA6426A-0E66-40CA-A005-71AF0882BDF6}"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3A9E52-4A61-4B3E-A1AD-07E734317C96}" type="datetimeFigureOut">
              <a:rPr lang="ar-SA" smtClean="0"/>
              <a:t>06/14/1432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FAA6426A-0E66-40CA-A005-71AF0882BDF6}"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3A9E52-4A61-4B3E-A1AD-07E734317C96}" type="datetimeFigureOut">
              <a:rPr lang="ar-SA" smtClean="0"/>
              <a:t>06/14/1432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AA6426A-0E66-40CA-A005-71AF0882BDF6}"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3A9E52-4A61-4B3E-A1AD-07E734317C96}" type="datetimeFigureOut">
              <a:rPr lang="ar-SA" smtClean="0"/>
              <a:t>06/14/1432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FAA6426A-0E66-40CA-A005-71AF0882BDF6}"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13A9E52-4A61-4B3E-A1AD-07E734317C96}" type="datetimeFigureOut">
              <a:rPr lang="ar-SA" smtClean="0"/>
              <a:t>06/14/1432</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FAA6426A-0E66-40CA-A005-71AF0882BDF6}"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663208" y="1268760"/>
            <a:ext cx="3797836"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ar-SA"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قوانين كيرشوف</a:t>
            </a:r>
            <a:endParaRPr lang="ar-SA"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10241" name="Picture 1"/>
          <p:cNvPicPr>
            <a:picLocks noChangeAspect="1" noChangeArrowheads="1"/>
          </p:cNvPicPr>
          <p:nvPr/>
        </p:nvPicPr>
        <p:blipFill>
          <a:blip r:embed="rId2"/>
          <a:srcRect/>
          <a:stretch>
            <a:fillRect/>
          </a:stretch>
        </p:blipFill>
        <p:spPr bwMode="auto">
          <a:xfrm>
            <a:off x="2577448" y="2996952"/>
            <a:ext cx="3994058" cy="257420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619672" y="1628800"/>
            <a:ext cx="6400800" cy="3474720"/>
          </a:xfrm>
        </p:spPr>
        <p:txBody>
          <a:bodyPr>
            <a:normAutofit fontScale="92500"/>
          </a:bodyPr>
          <a:lstStyle/>
          <a:p>
            <a:pPr>
              <a:lnSpc>
                <a:spcPct val="150000"/>
              </a:lnSpc>
            </a:pPr>
            <a:r>
              <a:rPr lang="ar-SA" sz="2000" b="1" dirty="0"/>
              <a:t>بالرغم من أن قانون أوم يعتبر من أهم القوانين في علوم الكهرباء إلا أنه </a:t>
            </a:r>
            <a:r>
              <a:rPr lang="ar-SA" sz="2000" b="1" dirty="0" smtClean="0"/>
              <a:t>لا يمكن </a:t>
            </a:r>
            <a:r>
              <a:rPr lang="ar-SA" sz="2000" b="1" dirty="0"/>
              <a:t>استخدامه لتحليل الدوائر المعقدة. لذلك قام العالم كيرشوف بوضع قوانينه التي تمكننا من استخدام قانون أوم لحل الدوائر المعقدة.</a:t>
            </a:r>
            <a:endParaRPr lang="ar-SA" sz="2000" b="1" dirty="0" smtClean="0"/>
          </a:p>
          <a:p>
            <a:pPr>
              <a:lnSpc>
                <a:spcPct val="150000"/>
              </a:lnSpc>
            </a:pPr>
            <a:r>
              <a:rPr lang="ar-SA" sz="2000" b="1" dirty="0"/>
              <a:t>فما هي إذاً قوانين كيرشوف ؟</a:t>
            </a:r>
            <a:endParaRPr lang="ar-SA" sz="2000" b="1" dirty="0" smtClean="0"/>
          </a:p>
          <a:p>
            <a:pPr lvl="1">
              <a:lnSpc>
                <a:spcPct val="150000"/>
              </a:lnSpc>
              <a:buFont typeface="Wingdings" pitchFamily="2" charset="2"/>
              <a:buChar char="ü"/>
            </a:pPr>
            <a:r>
              <a:rPr lang="ar-SA" sz="1800" b="1" dirty="0" smtClean="0"/>
              <a:t> القانون </a:t>
            </a:r>
            <a:r>
              <a:rPr lang="ar-SA" sz="1800" b="1" dirty="0"/>
              <a:t>الأول هو قانون كيرشوف </a:t>
            </a:r>
            <a:r>
              <a:rPr lang="ar-SA" sz="1800" b="1" dirty="0" smtClean="0"/>
              <a:t>للتيار.</a:t>
            </a:r>
          </a:p>
          <a:p>
            <a:pPr lvl="1">
              <a:lnSpc>
                <a:spcPct val="150000"/>
              </a:lnSpc>
              <a:buFont typeface="Wingdings" pitchFamily="2" charset="2"/>
              <a:buChar char="ü"/>
            </a:pPr>
            <a:r>
              <a:rPr lang="ar-SA" sz="1800" b="1" dirty="0" smtClean="0"/>
              <a:t>القانون الثاني هو قانون كيرشوف للجهد.</a:t>
            </a:r>
          </a:p>
          <a:p>
            <a:pPr lvl="1">
              <a:lnSpc>
                <a:spcPct val="150000"/>
              </a:lnSpc>
              <a:buNone/>
            </a:pPr>
            <a:endParaRPr lang="ar-SA" sz="1800" b="1" dirty="0" smtClean="0"/>
          </a:p>
        </p:txBody>
      </p:sp>
      <p:sp>
        <p:nvSpPr>
          <p:cNvPr id="6" name="مستطيل 5"/>
          <p:cNvSpPr/>
          <p:nvPr/>
        </p:nvSpPr>
        <p:spPr>
          <a:xfrm>
            <a:off x="4166827" y="404664"/>
            <a:ext cx="1507144"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SA" sz="5400" b="1" cap="all" spc="0" dirty="0" smtClean="0">
                <a:ln w="0"/>
                <a:solidFill>
                  <a:schemeClr val="accent4">
                    <a:lumMod val="50000"/>
                  </a:schemeClr>
                </a:solidFill>
                <a:effectLst>
                  <a:reflection blurRad="12700" stA="50000" endPos="50000" dist="5000" dir="5400000" sy="-100000" rotWithShape="0"/>
                </a:effectLst>
              </a:rPr>
              <a:t>مقدمة</a:t>
            </a:r>
            <a:endParaRPr lang="ar-SA" sz="5400" b="1" cap="all" spc="0" dirty="0">
              <a:ln w="0"/>
              <a:solidFill>
                <a:schemeClr val="accent4">
                  <a:lumMod val="50000"/>
                </a:schemeClr>
              </a:soli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643306" y="1268760"/>
            <a:ext cx="5043494" cy="5303512"/>
          </a:xfrm>
        </p:spPr>
        <p:txBody>
          <a:bodyPr>
            <a:normAutofit fontScale="92500" lnSpcReduction="10000"/>
          </a:bodyPr>
          <a:lstStyle/>
          <a:p>
            <a:pPr algn="just">
              <a:lnSpc>
                <a:spcPct val="150000"/>
              </a:lnSpc>
            </a:pPr>
            <a:r>
              <a:rPr lang="ar-SA" sz="2000" dirty="0" smtClean="0"/>
              <a:t>مجموع التيارات القادمة إلى نقطة معينة (عقدة) يساوي مجموع التيارات الخارجة من نفس العقدة.</a:t>
            </a:r>
          </a:p>
          <a:p>
            <a:pPr algn="just">
              <a:lnSpc>
                <a:spcPct val="150000"/>
              </a:lnSpc>
            </a:pPr>
            <a:r>
              <a:rPr lang="ar-SA" sz="2000" dirty="0" smtClean="0"/>
              <a:t>لفهم ذلك انظر إلى هذا الشكل: لاحظ هنا أن التيار1 هو الوحيد المتجه إلى العقدة بينما هنالك ثلاثة تيارات (تيار 2 ، تيار 3 ، وتيار 4) تغادر نفس العقدة. أي أنه عندما يدخل التيار 1 إلى العقدة فإنه لا يوجد له طريق أخر سوى التوزع والمغادرة عن طريق الفتحات الثلاث الأخرى.</a:t>
            </a:r>
          </a:p>
          <a:p>
            <a:pPr algn="just"/>
            <a:r>
              <a:rPr lang="ar-SA" sz="1600" dirty="0" smtClean="0"/>
              <a:t>لو ترجمنا هذا إلى معادلة لكتبناها كما يلي:</a:t>
            </a:r>
          </a:p>
          <a:p>
            <a:pPr algn="just">
              <a:buNone/>
            </a:pPr>
            <a:r>
              <a:rPr lang="ar-SA" sz="1600" dirty="0" smtClean="0"/>
              <a:t>     التيار1 = التيار2 + التيار3 + التيار4</a:t>
            </a:r>
          </a:p>
          <a:p>
            <a:pPr algn="just"/>
            <a:r>
              <a:rPr lang="ar-SA" sz="2000" dirty="0" smtClean="0"/>
              <a:t>أو  </a:t>
            </a:r>
            <a:r>
              <a:rPr lang="ar-SA" sz="1600" dirty="0" smtClean="0"/>
              <a:t>ت1 = ت2 + ت3 + ت4</a:t>
            </a:r>
            <a:endParaRPr lang="ar-SA" sz="2000" dirty="0" smtClean="0"/>
          </a:p>
          <a:p>
            <a:pPr algn="just"/>
            <a:endParaRPr lang="ar-SA" sz="2000" dirty="0"/>
          </a:p>
        </p:txBody>
      </p:sp>
      <p:pic>
        <p:nvPicPr>
          <p:cNvPr id="7170" name="Picture 2" descr="http://www.arabsgate.com/eduimages/images4/mfedamro/7866/AMRO18.gif"/>
          <p:cNvPicPr>
            <a:picLocks noChangeAspect="1" noChangeArrowheads="1"/>
          </p:cNvPicPr>
          <p:nvPr/>
        </p:nvPicPr>
        <p:blipFill>
          <a:blip r:embed="rId2"/>
          <a:srcRect/>
          <a:stretch>
            <a:fillRect/>
          </a:stretch>
        </p:blipFill>
        <p:spPr bwMode="auto">
          <a:xfrm>
            <a:off x="342034" y="1965249"/>
            <a:ext cx="2857520" cy="352346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مستطيل 5"/>
          <p:cNvSpPr/>
          <p:nvPr/>
        </p:nvSpPr>
        <p:spPr>
          <a:xfrm>
            <a:off x="1770794" y="428604"/>
            <a:ext cx="5109091" cy="707886"/>
          </a:xfrm>
          <a:prstGeom prst="rect">
            <a:avLst/>
          </a:prstGeom>
          <a:noFill/>
        </p:spPr>
        <p:txBody>
          <a:bodyPr wrap="none" lIns="91440" tIns="45720" rIns="91440" bIns="45720">
            <a:spAutoFit/>
          </a:bodyPr>
          <a:lstStyle/>
          <a:p>
            <a:pPr algn="ctr"/>
            <a:r>
              <a:rPr lang="ar-SA" sz="4000" b="1" cap="all" dirty="0">
                <a:ln w="0"/>
                <a:solidFill>
                  <a:schemeClr val="accent4">
                    <a:lumMod val="50000"/>
                  </a:schemeClr>
                </a:solidFill>
                <a:effectLst>
                  <a:reflection blurRad="12700" stA="50000" endPos="50000" dist="5000" dir="5400000" sy="-100000" rotWithShape="0"/>
                </a:effectLst>
              </a:rPr>
              <a:t>قانون كيرشوف للتيار</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043608" y="1556793"/>
            <a:ext cx="7125112" cy="2304256"/>
          </a:xfrm>
        </p:spPr>
        <p:txBody>
          <a:bodyPr>
            <a:normAutofit/>
          </a:bodyPr>
          <a:lstStyle/>
          <a:p>
            <a:r>
              <a:rPr lang="ar-SA" dirty="0" smtClean="0"/>
              <a:t>   أو يمكن كتابة المعادلة بشكل اخر:</a:t>
            </a:r>
          </a:p>
          <a:p>
            <a:pPr algn="ctr">
              <a:buNone/>
            </a:pPr>
            <a:r>
              <a:rPr lang="ar-SA" dirty="0" smtClean="0"/>
              <a:t>ت1 - ت2 - ت3 - ت4=0</a:t>
            </a:r>
          </a:p>
          <a:p>
            <a:r>
              <a:rPr lang="ar-SA" dirty="0" smtClean="0"/>
              <a:t>لاحظ هنا أننا اعتبرنا التيار الداخل إلى العقدة موجب والتيار المغادر للعقدة سالب (لاحظ هنا أن التيار 1 هو الوحيد المتجه إلى العقدة بينما هنالك ثلاثة تيارات خارجة منها). </a:t>
            </a:r>
          </a:p>
        </p:txBody>
      </p:sp>
      <p:sp>
        <p:nvSpPr>
          <p:cNvPr id="4" name="مستطيل 3"/>
          <p:cNvSpPr/>
          <p:nvPr/>
        </p:nvSpPr>
        <p:spPr>
          <a:xfrm>
            <a:off x="1770794" y="428604"/>
            <a:ext cx="5109091" cy="707886"/>
          </a:xfrm>
          <a:prstGeom prst="rect">
            <a:avLst/>
          </a:prstGeom>
          <a:noFill/>
        </p:spPr>
        <p:txBody>
          <a:bodyPr wrap="none" lIns="91440" tIns="45720" rIns="91440" bIns="45720">
            <a:spAutoFit/>
          </a:bodyPr>
          <a:lstStyle/>
          <a:p>
            <a:pPr algn="ctr"/>
            <a:r>
              <a:rPr lang="ar-SA" sz="4000" b="1" cap="all" dirty="0">
                <a:ln w="0"/>
                <a:solidFill>
                  <a:schemeClr val="accent4">
                    <a:lumMod val="50000"/>
                  </a:schemeClr>
                </a:solidFill>
                <a:effectLst>
                  <a:reflection blurRad="12700" stA="50000" endPos="50000" dist="5000" dir="5400000" sy="-100000" rotWithShape="0"/>
                </a:effectLst>
              </a:rPr>
              <a:t>قانون كيرشوف للتيار</a:t>
            </a:r>
          </a:p>
        </p:txBody>
      </p:sp>
      <p:pic>
        <p:nvPicPr>
          <p:cNvPr id="6146" name="Picture 2" descr="http://www.arabsgate.com/eduimages/images4/mfedamro/7866/AMRO19.gif"/>
          <p:cNvPicPr>
            <a:picLocks noChangeAspect="1" noChangeArrowheads="1"/>
          </p:cNvPicPr>
          <p:nvPr/>
        </p:nvPicPr>
        <p:blipFill>
          <a:blip r:embed="rId2"/>
          <a:srcRect/>
          <a:stretch>
            <a:fillRect/>
          </a:stretch>
        </p:blipFill>
        <p:spPr bwMode="auto">
          <a:xfrm>
            <a:off x="323528" y="4149080"/>
            <a:ext cx="3428590" cy="233839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71600" y="332656"/>
            <a:ext cx="7125113" cy="521028"/>
          </a:xfrm>
        </p:spPr>
        <p:txBody>
          <a:bodyPr>
            <a:noAutofit/>
          </a:bodyPr>
          <a:lstStyle/>
          <a:p>
            <a:pPr marL="0" indent="0" algn="ctr">
              <a:buNone/>
            </a:pPr>
            <a:r>
              <a:rPr lang="ar-SA" sz="3600" b="1" cap="all" dirty="0" smtClean="0">
                <a:ln w="0"/>
                <a:solidFill>
                  <a:schemeClr val="accent4">
                    <a:lumMod val="50000"/>
                  </a:schemeClr>
                </a:solidFill>
                <a:effectLst>
                  <a:reflection blurRad="12700" stA="50000" endPos="50000" dist="5000" dir="5400000" sy="-100000" rotWithShape="0"/>
                </a:effectLst>
                <a:latin typeface="+mn-lt"/>
                <a:ea typeface="+mn-ea"/>
                <a:cs typeface="+mn-cs"/>
              </a:rPr>
              <a:t>مثال</a:t>
            </a:r>
            <a:endParaRPr lang="ar-SA" sz="3600" b="1" cap="all" dirty="0">
              <a:ln w="0"/>
              <a:solidFill>
                <a:schemeClr val="accent4">
                  <a:lumMod val="50000"/>
                </a:schemeClr>
              </a:solidFill>
              <a:effectLst>
                <a:reflection blurRad="12700" stA="50000" endPos="50000" dist="5000" dir="5400000" sy="-100000" rotWithShape="0"/>
              </a:effectLst>
              <a:latin typeface="+mn-lt"/>
              <a:ea typeface="+mn-ea"/>
              <a:cs typeface="+mn-cs"/>
            </a:endParaRPr>
          </a:p>
        </p:txBody>
      </p:sp>
      <p:sp>
        <p:nvSpPr>
          <p:cNvPr id="3" name="عنصر نائب للمحتوى 2"/>
          <p:cNvSpPr>
            <a:spLocks noGrp="1"/>
          </p:cNvSpPr>
          <p:nvPr>
            <p:ph sz="quarter" idx="13"/>
          </p:nvPr>
        </p:nvSpPr>
        <p:spPr>
          <a:xfrm>
            <a:off x="539552" y="1196752"/>
            <a:ext cx="8064895" cy="5328592"/>
          </a:xfrm>
        </p:spPr>
        <p:txBody>
          <a:bodyPr>
            <a:normAutofit fontScale="92500"/>
          </a:bodyPr>
          <a:lstStyle/>
          <a:p>
            <a:pPr marL="45720" indent="0">
              <a:lnSpc>
                <a:spcPts val="2000"/>
              </a:lnSpc>
              <a:buNone/>
            </a:pPr>
            <a:r>
              <a:rPr lang="ar-SA" dirty="0" smtClean="0"/>
              <a:t>في هذه الدائرة :المقاومة م1 = 75 أوم, المقاومة م2 = 50 أوم, التيار ت = 25 </a:t>
            </a:r>
            <a:r>
              <a:rPr lang="ar-SA" dirty="0" err="1" smtClean="0"/>
              <a:t>أمبير,ما</a:t>
            </a:r>
            <a:r>
              <a:rPr lang="ar-SA" dirty="0" smtClean="0"/>
              <a:t> هو </a:t>
            </a:r>
            <a:r>
              <a:rPr lang="ar-SA" dirty="0" smtClean="0"/>
              <a:t>التيار في المقاومة م1 والمقاومة م2 ؟</a:t>
            </a:r>
          </a:p>
          <a:p>
            <a:pPr>
              <a:lnSpc>
                <a:spcPts val="2000"/>
              </a:lnSpc>
            </a:pPr>
            <a:r>
              <a:rPr lang="ar-SA" dirty="0" smtClean="0"/>
              <a:t>الإجابة: عندما يصل التيار </a:t>
            </a:r>
            <a:r>
              <a:rPr lang="ar-SA" dirty="0" err="1" smtClean="0"/>
              <a:t>ت</a:t>
            </a:r>
            <a:r>
              <a:rPr lang="ar-SA" dirty="0" smtClean="0"/>
              <a:t> إلى العقدة فإنه يتوزع في طريقين. جزء منه يذهب إلى الفرع المحتوي على المقاومة م1 ولنطلق عليه الرمز ت1 والجزء الآخر يذهب إلى الفرع المحتوي على المقاومة م2 ونسميه ت2, الآن إذا طبقنا قانون كيرشوف للتيار أي مجموع التيارات القادمة إلى نقطة معينة (عقدة) يساوي مجموع التيارات الخارجة من نفس العقدة.</a:t>
            </a:r>
          </a:p>
          <a:p>
            <a:pPr>
              <a:lnSpc>
                <a:spcPts val="2000"/>
              </a:lnSpc>
            </a:pPr>
            <a:r>
              <a:rPr lang="ar-SA" dirty="0" smtClean="0"/>
              <a:t>نجد أن: ت = ت1 + ت2</a:t>
            </a:r>
          </a:p>
          <a:p>
            <a:pPr>
              <a:lnSpc>
                <a:spcPts val="2000"/>
              </a:lnSpc>
            </a:pPr>
            <a:r>
              <a:rPr lang="ar-SA" dirty="0" smtClean="0"/>
              <a:t>من قانون أوم نعرف أن التيار = الجهد / المقاومة</a:t>
            </a:r>
          </a:p>
          <a:p>
            <a:pPr>
              <a:lnSpc>
                <a:spcPts val="2000"/>
              </a:lnSpc>
            </a:pPr>
            <a:r>
              <a:rPr lang="ar-SA" dirty="0" smtClean="0"/>
              <a:t>إذاً: ت = (الجهد/المقاومة1) + (الجهد/المقاومة2)</a:t>
            </a:r>
          </a:p>
          <a:p>
            <a:pPr>
              <a:lnSpc>
                <a:spcPts val="2000"/>
              </a:lnSpc>
            </a:pPr>
            <a:r>
              <a:rPr lang="ar-SA" dirty="0" smtClean="0"/>
              <a:t>25 = (الجهد/ 75) + (الجهد/50)</a:t>
            </a:r>
          </a:p>
          <a:p>
            <a:pPr>
              <a:lnSpc>
                <a:spcPts val="2000"/>
              </a:lnSpc>
            </a:pPr>
            <a:r>
              <a:rPr lang="ar-SA" dirty="0" smtClean="0"/>
              <a:t>الجهد = 750 فولت.</a:t>
            </a:r>
          </a:p>
          <a:p>
            <a:pPr>
              <a:lnSpc>
                <a:spcPts val="2000"/>
              </a:lnSpc>
            </a:pPr>
            <a:r>
              <a:rPr lang="ar-SA" dirty="0" smtClean="0"/>
              <a:t>التيار ت1 = الجهد / المقاومة1 = 750 / 75 = 10 أمبير.</a:t>
            </a:r>
          </a:p>
          <a:p>
            <a:pPr>
              <a:lnSpc>
                <a:spcPts val="2000"/>
              </a:lnSpc>
            </a:pPr>
            <a:r>
              <a:rPr lang="ar-SA" dirty="0" smtClean="0"/>
              <a:t>التيار ت2 = الجهد / المقاومة2 = 750 / 50 = 15 أمبير.</a:t>
            </a:r>
          </a:p>
          <a:p>
            <a:pPr>
              <a:lnSpc>
                <a:spcPts val="2000"/>
              </a:lnSpc>
            </a:pPr>
            <a:r>
              <a:rPr lang="ar-SA" dirty="0" smtClean="0"/>
              <a:t>لاحظ أن مجموع التيارين = 25 أمبير أي نفس قيمة التيار الداخل إلى العقدة.</a:t>
            </a:r>
          </a:p>
        </p:txBody>
      </p:sp>
      <p:pic>
        <p:nvPicPr>
          <p:cNvPr id="5122" name="Picture 2" descr="http://www.arabsgate.com/eduimages/images4/mfedamro/7866/AMRO20.gif"/>
          <p:cNvPicPr>
            <a:picLocks noChangeAspect="1" noChangeArrowheads="1"/>
          </p:cNvPicPr>
          <p:nvPr/>
        </p:nvPicPr>
        <p:blipFill>
          <a:blip r:embed="rId2"/>
          <a:srcRect/>
          <a:stretch>
            <a:fillRect/>
          </a:stretch>
        </p:blipFill>
        <p:spPr bwMode="auto">
          <a:xfrm>
            <a:off x="144205" y="3212976"/>
            <a:ext cx="2786050" cy="164307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332656"/>
            <a:ext cx="7125113" cy="924475"/>
          </a:xfrm>
        </p:spPr>
        <p:txBody>
          <a:bodyPr>
            <a:normAutofit/>
          </a:bodyPr>
          <a:lstStyle/>
          <a:p>
            <a:pPr marL="0" indent="0" algn="ctr">
              <a:buNone/>
            </a:pPr>
            <a:r>
              <a:rPr lang="ar-SA" sz="4000" b="1" cap="all" dirty="0" smtClean="0">
                <a:ln w="0"/>
                <a:solidFill>
                  <a:schemeClr val="accent4">
                    <a:lumMod val="50000"/>
                  </a:schemeClr>
                </a:solidFill>
                <a:effectLst>
                  <a:reflection blurRad="12700" stA="50000" endPos="50000" dist="5000" dir="5400000" sy="-100000" rotWithShape="0"/>
                </a:effectLst>
                <a:latin typeface="+mn-lt"/>
                <a:ea typeface="+mn-ea"/>
                <a:cs typeface="+mn-cs"/>
              </a:rPr>
              <a:t>قانون كيرشوف للجهد</a:t>
            </a:r>
          </a:p>
        </p:txBody>
      </p:sp>
      <p:sp>
        <p:nvSpPr>
          <p:cNvPr id="3" name="عنصر نائب للمحتوى 2"/>
          <p:cNvSpPr>
            <a:spLocks noGrp="1"/>
          </p:cNvSpPr>
          <p:nvPr>
            <p:ph sz="quarter" idx="13"/>
          </p:nvPr>
        </p:nvSpPr>
        <p:spPr>
          <a:xfrm>
            <a:off x="179512" y="1484785"/>
            <a:ext cx="8640960" cy="4032447"/>
          </a:xfrm>
        </p:spPr>
        <p:txBody>
          <a:bodyPr>
            <a:normAutofit fontScale="92500"/>
          </a:bodyPr>
          <a:lstStyle/>
          <a:p>
            <a:pPr>
              <a:lnSpc>
                <a:spcPct val="150000"/>
              </a:lnSpc>
            </a:pPr>
            <a:r>
              <a:rPr lang="ar-SA" dirty="0" smtClean="0"/>
              <a:t>مجموع تغيرات الجهد </a:t>
            </a:r>
            <a:r>
              <a:rPr lang="ar-SA" dirty="0"/>
              <a:t>خ</a:t>
            </a:r>
            <a:r>
              <a:rPr lang="ar-SA" dirty="0" smtClean="0"/>
              <a:t>لال أي مسار مغلق في الدارة الكهربائية يساوي صفر.</a:t>
            </a:r>
          </a:p>
          <a:p>
            <a:pPr>
              <a:lnSpc>
                <a:spcPct val="150000"/>
              </a:lnSpc>
            </a:pPr>
            <a:r>
              <a:rPr lang="ar-SA" dirty="0" smtClean="0"/>
              <a:t>من هذا القانون يمكننا حساب قيمة التيار في الدارة.</a:t>
            </a:r>
          </a:p>
          <a:p>
            <a:pPr>
              <a:lnSpc>
                <a:spcPct val="150000"/>
              </a:lnSpc>
            </a:pPr>
            <a:r>
              <a:rPr lang="ar-SA" dirty="0" smtClean="0"/>
              <a:t>لو أخذنا هذه الدائرة البسيطة المكونة من بطارية ومقاومتين كما هو موضح بهذا الشكل وأردنا حساب التيار فيها, نقوم أولا باختيار اتجاه التيار .لا يهم أي اتجاه نختار حيث يمكننا اختيار الاتجاه كما نريد. في هذه الحالة افترضنا عشوائياً أن التيار يسري في اتجاه عقارب الساعة. كذلك نقوم باختيار الإشارات في المقاومات ولكن كيف ؟ </a:t>
            </a:r>
            <a:r>
              <a:rPr lang="ar-SA" dirty="0" smtClean="0">
                <a:solidFill>
                  <a:srgbClr val="002060"/>
                </a:solidFill>
              </a:rPr>
              <a:t>إذا دخلت المقاومة مع اتجاه التيار نختار السالب و إذا دخلت عكس التيار يكون موجبا.</a:t>
            </a:r>
          </a:p>
        </p:txBody>
      </p:sp>
      <p:pic>
        <p:nvPicPr>
          <p:cNvPr id="4098" name="Picture 2" descr="http://www.arabsgate.com/eduimages/images4/mfedamro/7866/AMRO21.gif"/>
          <p:cNvPicPr>
            <a:picLocks noChangeAspect="1" noChangeArrowheads="1"/>
          </p:cNvPicPr>
          <p:nvPr/>
        </p:nvPicPr>
        <p:blipFill>
          <a:blip r:embed="rId2"/>
          <a:srcRect/>
          <a:stretch>
            <a:fillRect/>
          </a:stretch>
        </p:blipFill>
        <p:spPr bwMode="auto">
          <a:xfrm>
            <a:off x="179512" y="5125331"/>
            <a:ext cx="3065863" cy="14716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332656"/>
            <a:ext cx="7125113" cy="924475"/>
          </a:xfrm>
        </p:spPr>
        <p:txBody>
          <a:bodyPr>
            <a:normAutofit/>
          </a:bodyPr>
          <a:lstStyle/>
          <a:p>
            <a:pPr marL="0" indent="0" algn="ctr">
              <a:buNone/>
            </a:pPr>
            <a:r>
              <a:rPr lang="ar-SA" sz="4000" b="1" cap="all" dirty="0" smtClean="0">
                <a:ln w="0"/>
                <a:solidFill>
                  <a:schemeClr val="accent4">
                    <a:lumMod val="50000"/>
                  </a:schemeClr>
                </a:solidFill>
                <a:effectLst>
                  <a:reflection blurRad="12700" stA="50000" endPos="50000" dist="5000" dir="5400000" sy="-100000" rotWithShape="0"/>
                </a:effectLst>
                <a:latin typeface="+mn-lt"/>
                <a:ea typeface="+mn-ea"/>
                <a:cs typeface="+mn-cs"/>
              </a:rPr>
              <a:t>مثال</a:t>
            </a:r>
            <a:endParaRPr lang="ar-SA" sz="4000" b="1" cap="all" dirty="0" smtClean="0">
              <a:ln w="0"/>
              <a:solidFill>
                <a:schemeClr val="accent4">
                  <a:lumMod val="50000"/>
                </a:schemeClr>
              </a:solidFill>
              <a:effectLst>
                <a:reflection blurRad="12700" stA="50000" endPos="50000" dist="5000" dir="5400000" sy="-100000" rotWithShape="0"/>
              </a:effectLst>
              <a:latin typeface="+mn-lt"/>
              <a:ea typeface="+mn-ea"/>
              <a:cs typeface="+mn-cs"/>
            </a:endParaRPr>
          </a:p>
        </p:txBody>
      </p:sp>
      <p:sp>
        <p:nvSpPr>
          <p:cNvPr id="3" name="عنصر نائب للمحتوى 2"/>
          <p:cNvSpPr>
            <a:spLocks noGrp="1"/>
          </p:cNvSpPr>
          <p:nvPr>
            <p:ph sz="quarter" idx="13"/>
          </p:nvPr>
        </p:nvSpPr>
        <p:spPr>
          <a:xfrm>
            <a:off x="179512" y="1484785"/>
            <a:ext cx="8640960" cy="4032447"/>
          </a:xfrm>
        </p:spPr>
        <p:txBody>
          <a:bodyPr>
            <a:noAutofit/>
          </a:bodyPr>
          <a:lstStyle/>
          <a:p>
            <a:pPr marL="45720" indent="0">
              <a:lnSpc>
                <a:spcPct val="150000"/>
              </a:lnSpc>
              <a:buNone/>
            </a:pPr>
            <a:r>
              <a:rPr lang="ar-SA" sz="1600" b="1" dirty="0" smtClean="0"/>
              <a:t>أوجد قيم </a:t>
            </a:r>
            <a:r>
              <a:rPr lang="ar-SA" sz="1600" b="1" dirty="0"/>
              <a:t>التيارات في هذه الدائرة</a:t>
            </a:r>
            <a:br>
              <a:rPr lang="ar-SA" sz="1600" b="1" dirty="0"/>
            </a:br>
            <a:r>
              <a:rPr lang="ar-SA" sz="1600" b="1" dirty="0" smtClean="0"/>
              <a:t>الإجابة</a:t>
            </a:r>
            <a:r>
              <a:rPr lang="ar-SA" sz="1600" b="1" dirty="0"/>
              <a:t>:</a:t>
            </a:r>
            <a:br>
              <a:rPr lang="ar-SA" sz="1600" b="1" dirty="0"/>
            </a:br>
            <a:r>
              <a:rPr lang="ar-SA" sz="1600" b="1" dirty="0"/>
              <a:t/>
            </a:r>
            <a:br>
              <a:rPr lang="ar-SA" sz="1600" b="1" dirty="0"/>
            </a:br>
            <a:r>
              <a:rPr lang="ar-SA" sz="1600" b="1" dirty="0" smtClean="0"/>
              <a:t>- أولا </a:t>
            </a:r>
            <a:r>
              <a:rPr lang="ar-SA" sz="1600" b="1" dirty="0"/>
              <a:t>لاحظ أن هذه الدائرة تحتوي </a:t>
            </a:r>
            <a:r>
              <a:rPr lang="ar-SA" sz="1600" b="1" dirty="0" smtClean="0"/>
              <a:t>على حلقتين مغلقتين</a:t>
            </a:r>
            <a:r>
              <a:rPr lang="ar-SA" sz="1600" b="1" dirty="0"/>
              <a:t>. لنحدد اتجاه التيار في كل </a:t>
            </a:r>
            <a:r>
              <a:rPr lang="ar-SA" sz="1600" b="1" dirty="0" smtClean="0"/>
              <a:t>حلقة ودعنا </a:t>
            </a:r>
            <a:r>
              <a:rPr lang="ar-SA" sz="1600" b="1" dirty="0"/>
              <a:t>نختار </a:t>
            </a:r>
            <a:r>
              <a:rPr lang="ar-SA" sz="1600" b="1" dirty="0" smtClean="0"/>
              <a:t>الاتجاه </a:t>
            </a:r>
            <a:r>
              <a:rPr lang="ar-SA" sz="1600" b="1" dirty="0"/>
              <a:t>ليكون في اتجاه عقارب الساعة. ثم نتذكر أن جهة المقاومة التي يمر فيها التيار أولا تكون موجبة</a:t>
            </a:r>
            <a:r>
              <a:rPr lang="ar-SA" sz="1600" b="1" dirty="0" smtClean="0"/>
              <a:t>.</a:t>
            </a:r>
          </a:p>
          <a:p>
            <a:pPr marL="45720" indent="0">
              <a:lnSpc>
                <a:spcPct val="150000"/>
              </a:lnSpc>
              <a:buNone/>
            </a:pPr>
            <a:r>
              <a:rPr lang="ar-SA" sz="1600" b="1" dirty="0" smtClean="0"/>
              <a:t>- كذلك </a:t>
            </a:r>
            <a:r>
              <a:rPr lang="ar-SA" sz="1600" b="1" dirty="0"/>
              <a:t>لاحظ أن المقاومة 8 أوم يمر فيها تياران متعاكسان هما تيار </a:t>
            </a:r>
            <a:r>
              <a:rPr lang="ar-SA" sz="1600" b="1" dirty="0" smtClean="0"/>
              <a:t>الحلقة اليسرى </a:t>
            </a:r>
            <a:r>
              <a:rPr lang="ar-SA" sz="1600" b="1" dirty="0"/>
              <a:t>و تيار </a:t>
            </a:r>
            <a:r>
              <a:rPr lang="ar-SA" sz="1600" b="1" dirty="0" smtClean="0"/>
              <a:t>الحلقة اليمنى ت2.</a:t>
            </a:r>
            <a:r>
              <a:rPr lang="ar-SA" sz="1600" b="1" dirty="0"/>
              <a:t/>
            </a:r>
            <a:br>
              <a:rPr lang="ar-SA" sz="1600" b="1" dirty="0"/>
            </a:br>
            <a:r>
              <a:rPr lang="ar-SA" sz="1600" b="1" dirty="0"/>
              <a:t>فتكون محصلة التيار فيها هي</a:t>
            </a:r>
            <a:r>
              <a:rPr lang="ar-SA" sz="1600" b="1" dirty="0" smtClean="0"/>
              <a:t>:</a:t>
            </a:r>
            <a:r>
              <a:rPr lang="ar-SA" sz="1600" b="1" dirty="0"/>
              <a:t/>
            </a:r>
            <a:br>
              <a:rPr lang="ar-SA" sz="1600" b="1" dirty="0"/>
            </a:br>
            <a:r>
              <a:rPr lang="ar-SA" sz="1600" b="1" dirty="0" smtClean="0"/>
              <a:t>ت1= ت –ت2...............................(1)</a:t>
            </a:r>
            <a:r>
              <a:rPr lang="ar-SA" sz="1600" b="1" dirty="0"/>
              <a:t/>
            </a:r>
            <a:br>
              <a:rPr lang="ar-SA" sz="1600" b="1" dirty="0"/>
            </a:br>
            <a:r>
              <a:rPr lang="ar-SA" sz="1600" b="1" dirty="0"/>
              <a:t/>
            </a:r>
            <a:br>
              <a:rPr lang="ar-SA" sz="1600" b="1" dirty="0"/>
            </a:br>
            <a:endParaRPr lang="ar-SA" sz="1600" dirty="0" smtClean="0">
              <a:solidFill>
                <a:srgbClr val="002060"/>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543" y="4581128"/>
            <a:ext cx="3634207" cy="1907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2527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332656"/>
            <a:ext cx="7125113" cy="924475"/>
          </a:xfrm>
        </p:spPr>
        <p:txBody>
          <a:bodyPr>
            <a:normAutofit/>
          </a:bodyPr>
          <a:lstStyle/>
          <a:p>
            <a:pPr marL="0" indent="0" algn="ctr">
              <a:buNone/>
            </a:pPr>
            <a:r>
              <a:rPr lang="ar-SA" sz="4000" b="1" cap="all" dirty="0" smtClean="0">
                <a:ln w="0"/>
                <a:solidFill>
                  <a:schemeClr val="accent4">
                    <a:lumMod val="50000"/>
                  </a:schemeClr>
                </a:solidFill>
                <a:effectLst>
                  <a:reflection blurRad="12700" stA="50000" endPos="50000" dist="5000" dir="5400000" sy="-100000" rotWithShape="0"/>
                </a:effectLst>
                <a:latin typeface="+mn-lt"/>
                <a:ea typeface="+mn-ea"/>
                <a:cs typeface="+mn-cs"/>
              </a:rPr>
              <a:t>مثال</a:t>
            </a:r>
            <a:endParaRPr lang="ar-SA" sz="4000" b="1" cap="all" dirty="0" smtClean="0">
              <a:ln w="0"/>
              <a:solidFill>
                <a:schemeClr val="accent4">
                  <a:lumMod val="50000"/>
                </a:schemeClr>
              </a:solidFill>
              <a:effectLst>
                <a:reflection blurRad="12700" stA="50000" endPos="50000" dist="5000" dir="5400000" sy="-100000" rotWithShape="0"/>
              </a:effectLst>
              <a:latin typeface="+mn-lt"/>
              <a:ea typeface="+mn-ea"/>
              <a:cs typeface="+mn-cs"/>
            </a:endParaRPr>
          </a:p>
        </p:txBody>
      </p:sp>
      <p:sp>
        <p:nvSpPr>
          <p:cNvPr id="3" name="عنصر نائب للمحتوى 2"/>
          <p:cNvSpPr>
            <a:spLocks noGrp="1"/>
          </p:cNvSpPr>
          <p:nvPr>
            <p:ph sz="quarter" idx="13"/>
          </p:nvPr>
        </p:nvSpPr>
        <p:spPr>
          <a:xfrm>
            <a:off x="179512" y="1484785"/>
            <a:ext cx="8640960" cy="4032447"/>
          </a:xfrm>
        </p:spPr>
        <p:txBody>
          <a:bodyPr>
            <a:noAutofit/>
          </a:bodyPr>
          <a:lstStyle/>
          <a:p>
            <a:pPr marL="45720" indent="0">
              <a:lnSpc>
                <a:spcPct val="150000"/>
              </a:lnSpc>
              <a:buNone/>
            </a:pPr>
            <a:r>
              <a:rPr lang="ar-SA" sz="1400" b="1" dirty="0"/>
              <a:t>الآن طبق قانون كيرشوف للجهد على كل من </a:t>
            </a:r>
            <a:r>
              <a:rPr lang="ar-SA" sz="1400" b="1" dirty="0" smtClean="0"/>
              <a:t>الحلقتين </a:t>
            </a:r>
            <a:r>
              <a:rPr lang="ar-SA" sz="1400" b="1" dirty="0"/>
              <a:t>عل حدة. سنحصل على هاتين المعادلتين:</a:t>
            </a:r>
            <a:br>
              <a:rPr lang="ar-SA" sz="1400" b="1" dirty="0"/>
            </a:br>
            <a:r>
              <a:rPr lang="ar-SA" sz="1400" b="1" dirty="0" smtClean="0"/>
              <a:t>الحلقة اليسرى:</a:t>
            </a:r>
            <a:r>
              <a:rPr lang="ar-SA" sz="1400" b="1" dirty="0"/>
              <a:t/>
            </a:r>
            <a:br>
              <a:rPr lang="ar-SA" sz="1400" b="1" dirty="0"/>
            </a:br>
            <a:r>
              <a:rPr lang="ar-SA" sz="1400" b="1" dirty="0" smtClean="0"/>
              <a:t>- </a:t>
            </a:r>
            <a:r>
              <a:rPr lang="ar-SA" sz="1400" b="1" dirty="0"/>
              <a:t>170 + (1.5 * ت) + 8 * (ت – ت2 ) + (0.5 * ت) = صفر</a:t>
            </a:r>
            <a:br>
              <a:rPr lang="ar-SA" sz="1400" b="1" dirty="0"/>
            </a:br>
            <a:r>
              <a:rPr lang="ar-SA" sz="1400" b="1" dirty="0" smtClean="0"/>
              <a:t>لو </a:t>
            </a:r>
            <a:r>
              <a:rPr lang="ar-SA" sz="1400" b="1" dirty="0"/>
              <a:t>بسطنا هذه المعادلة نجد أن:</a:t>
            </a:r>
            <a:br>
              <a:rPr lang="ar-SA" sz="1400" b="1" dirty="0"/>
            </a:br>
            <a:r>
              <a:rPr lang="ar-SA" sz="1400" b="1" dirty="0" smtClean="0"/>
              <a:t>170 </a:t>
            </a:r>
            <a:r>
              <a:rPr lang="ar-SA" sz="1400" b="1" dirty="0"/>
              <a:t>= 10 ت - 8 ت2 </a:t>
            </a:r>
            <a:r>
              <a:rPr lang="ar-SA" sz="1400" b="1" dirty="0" smtClean="0"/>
              <a:t>.....................(2)</a:t>
            </a:r>
            <a:r>
              <a:rPr lang="ar-SA" sz="1400" b="1" dirty="0"/>
              <a:t/>
            </a:r>
            <a:br>
              <a:rPr lang="ar-SA" sz="1400" b="1" dirty="0"/>
            </a:br>
            <a:r>
              <a:rPr lang="ar-SA" sz="1400" b="1" dirty="0" smtClean="0"/>
              <a:t>الحلقة اليمنى:</a:t>
            </a:r>
            <a:r>
              <a:rPr lang="ar-SA" sz="1400" b="1" dirty="0"/>
              <a:t/>
            </a:r>
            <a:br>
              <a:rPr lang="ar-SA" sz="1400" b="1" dirty="0"/>
            </a:br>
            <a:r>
              <a:rPr lang="ar-SA" sz="1400" b="1" dirty="0" smtClean="0"/>
              <a:t>- </a:t>
            </a:r>
            <a:r>
              <a:rPr lang="ar-SA" sz="1400" b="1" dirty="0"/>
              <a:t>8 * (ت – ت2 ) + (0.5 * ت2) + (11 * ت2) + (0.5 * ت2) = صفر</a:t>
            </a:r>
            <a:br>
              <a:rPr lang="ar-SA" sz="1400" b="1" dirty="0"/>
            </a:br>
            <a:r>
              <a:rPr lang="ar-SA" sz="1400" b="1" dirty="0" smtClean="0"/>
              <a:t>بسط </a:t>
            </a:r>
            <a:r>
              <a:rPr lang="ar-SA" sz="1400" b="1" dirty="0"/>
              <a:t>هذه المعادلة لتحصل على</a:t>
            </a:r>
            <a:br>
              <a:rPr lang="ar-SA" sz="1400" b="1" dirty="0"/>
            </a:br>
            <a:r>
              <a:rPr lang="ar-SA" sz="1400" b="1" dirty="0" smtClean="0"/>
              <a:t>8ت </a:t>
            </a:r>
            <a:r>
              <a:rPr lang="ar-SA" sz="1400" b="1" dirty="0"/>
              <a:t>= 20 ت2 </a:t>
            </a:r>
            <a:r>
              <a:rPr lang="ar-SA" sz="1400" b="1" dirty="0" smtClean="0"/>
              <a:t>أو </a:t>
            </a:r>
            <a:r>
              <a:rPr lang="ar-SA" sz="1400" b="1" dirty="0"/>
              <a:t/>
            </a:r>
            <a:br>
              <a:rPr lang="ar-SA" sz="1400" b="1" dirty="0"/>
            </a:br>
            <a:r>
              <a:rPr lang="ar-SA" sz="1400" b="1" dirty="0" smtClean="0"/>
              <a:t>ت2 </a:t>
            </a:r>
            <a:r>
              <a:rPr lang="ar-SA" sz="1400" b="1" dirty="0"/>
              <a:t>= (8/20) ت </a:t>
            </a:r>
            <a:r>
              <a:rPr lang="ar-SA" sz="1400" b="1" dirty="0" smtClean="0"/>
              <a:t>...........................(3)</a:t>
            </a:r>
            <a:r>
              <a:rPr lang="ar-SA" sz="1400" b="1" dirty="0"/>
              <a:t/>
            </a:r>
            <a:br>
              <a:rPr lang="ar-SA" sz="1400" b="1" dirty="0"/>
            </a:br>
            <a:r>
              <a:rPr lang="ar-SA" sz="1400" b="1" dirty="0" smtClean="0"/>
              <a:t>عوض </a:t>
            </a:r>
            <a:r>
              <a:rPr lang="ar-SA" sz="1400" b="1" dirty="0"/>
              <a:t>هذه القيمة في المعادلة رقم 2</a:t>
            </a:r>
            <a:br>
              <a:rPr lang="ar-SA" sz="1400" b="1" dirty="0"/>
            </a:br>
            <a:r>
              <a:rPr lang="ar-SA" sz="1400" b="1" dirty="0" smtClean="0"/>
              <a:t>إذا 170 </a:t>
            </a:r>
            <a:r>
              <a:rPr lang="ar-SA" sz="1400" b="1" dirty="0"/>
              <a:t>= 10 ت - 8 (8/20) ت</a:t>
            </a:r>
            <a:br>
              <a:rPr lang="ar-SA" sz="1400" b="1" dirty="0"/>
            </a:br>
            <a:r>
              <a:rPr lang="ar-SA" sz="1400" b="1" dirty="0" err="1" smtClean="0">
                <a:solidFill>
                  <a:srgbClr val="FF0000"/>
                </a:solidFill>
              </a:rPr>
              <a:t>ت</a:t>
            </a:r>
            <a:r>
              <a:rPr lang="ar-SA" sz="1400" b="1" dirty="0" smtClean="0">
                <a:solidFill>
                  <a:srgbClr val="FF0000"/>
                </a:solidFill>
              </a:rPr>
              <a:t> </a:t>
            </a:r>
            <a:r>
              <a:rPr lang="ar-SA" sz="1400" b="1" dirty="0">
                <a:solidFill>
                  <a:srgbClr val="FF0000"/>
                </a:solidFill>
              </a:rPr>
              <a:t>= 25 </a:t>
            </a:r>
            <a:r>
              <a:rPr lang="ar-SA" sz="1400" b="1" dirty="0" smtClean="0">
                <a:solidFill>
                  <a:srgbClr val="FF0000"/>
                </a:solidFill>
              </a:rPr>
              <a:t>أمبير  </a:t>
            </a:r>
            <a:r>
              <a:rPr lang="ar-SA" sz="1400" b="1" dirty="0" smtClean="0"/>
              <a:t>عوض </a:t>
            </a:r>
            <a:r>
              <a:rPr lang="ar-SA" sz="1400" b="1" dirty="0"/>
              <a:t>هذه القيمة في المعادلة رقم 3 لتحصل على:</a:t>
            </a:r>
            <a:br>
              <a:rPr lang="ar-SA" sz="1400" b="1" dirty="0"/>
            </a:br>
            <a:r>
              <a:rPr lang="ar-SA" sz="1400" b="1" dirty="0" smtClean="0">
                <a:solidFill>
                  <a:srgbClr val="FF0000"/>
                </a:solidFill>
              </a:rPr>
              <a:t>ت2 </a:t>
            </a:r>
            <a:r>
              <a:rPr lang="ar-SA" sz="1400" b="1" dirty="0">
                <a:solidFill>
                  <a:srgbClr val="FF0000"/>
                </a:solidFill>
              </a:rPr>
              <a:t>= (8/20) * 25 = 10 أمبير</a:t>
            </a:r>
            <a:r>
              <a:rPr lang="ar-SA" sz="1400" b="1" dirty="0"/>
              <a:t/>
            </a:r>
            <a:br>
              <a:rPr lang="ar-SA" sz="1400" b="1" dirty="0"/>
            </a:br>
            <a:r>
              <a:rPr lang="ar-SA" sz="1400" b="1" dirty="0" smtClean="0"/>
              <a:t>عوض </a:t>
            </a:r>
            <a:r>
              <a:rPr lang="ar-SA" sz="1400" b="1" dirty="0"/>
              <a:t>هذه القيمة في المعادلة رقم 1 لتحصل </a:t>
            </a:r>
            <a:r>
              <a:rPr lang="ar-SA" sz="1400" b="1" dirty="0" smtClean="0"/>
              <a:t>على   :</a:t>
            </a:r>
            <a:r>
              <a:rPr lang="ar-SA" sz="1400" b="1" dirty="0" smtClean="0">
                <a:solidFill>
                  <a:srgbClr val="FF0000"/>
                </a:solidFill>
              </a:rPr>
              <a:t>ت1 </a:t>
            </a:r>
            <a:r>
              <a:rPr lang="ar-SA" sz="1400" b="1" dirty="0">
                <a:solidFill>
                  <a:srgbClr val="FF0000"/>
                </a:solidFill>
              </a:rPr>
              <a:t>= 25 – 10 = 15 أمبير</a:t>
            </a:r>
            <a:r>
              <a:rPr lang="ar-SA" sz="1400" b="1" dirty="0"/>
              <a:t/>
            </a:r>
            <a:br>
              <a:rPr lang="ar-SA" sz="1400" b="1" dirty="0"/>
            </a:br>
            <a:endParaRPr lang="ar-SA" sz="1400" dirty="0" smtClean="0">
              <a:solidFill>
                <a:srgbClr val="002060"/>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40968"/>
            <a:ext cx="3634207" cy="1907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7039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1115</TotalTime>
  <Words>518</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Slipstream</vt:lpstr>
      <vt:lpstr>PowerPoint Presentation</vt:lpstr>
      <vt:lpstr>PowerPoint Presentation</vt:lpstr>
      <vt:lpstr>PowerPoint Presentation</vt:lpstr>
      <vt:lpstr>PowerPoint Presentation</vt:lpstr>
      <vt:lpstr>مثال</vt:lpstr>
      <vt:lpstr>قانون كيرشوف للجهد</vt:lpstr>
      <vt:lpstr>مثال</vt:lpstr>
      <vt:lpstr>مثال</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shadi</dc:creator>
  <cp:lastModifiedBy>shadi</cp:lastModifiedBy>
  <cp:revision>15</cp:revision>
  <dcterms:created xsi:type="dcterms:W3CDTF">2011-04-02T19:02:49Z</dcterms:created>
  <dcterms:modified xsi:type="dcterms:W3CDTF">2011-05-17T19:41:37Z</dcterms:modified>
</cp:coreProperties>
</file>