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8" r:id="rId3"/>
    <p:sldId id="259" r:id="rId4"/>
    <p:sldId id="262" r:id="rId5"/>
    <p:sldId id="261" r:id="rId6"/>
    <p:sldId id="263" r:id="rId7"/>
    <p:sldId id="260" r:id="rId8"/>
    <p:sldId id="257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59D8637-01EF-4058-9CF6-C7D1C7BBB43B}" type="datetimeFigureOut">
              <a:rPr lang="ar-SA" smtClean="0"/>
              <a:t>06/14/1432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2244E4-6B88-4CE9-85B5-09DA15DF081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690" y="548680"/>
            <a:ext cx="7175351" cy="1145095"/>
          </a:xfrm>
        </p:spPr>
        <p:txBody>
          <a:bodyPr/>
          <a:lstStyle/>
          <a:p>
            <a:pPr marL="182880" indent="0" algn="ctr">
              <a:buNone/>
            </a:pPr>
            <a:r>
              <a:rPr lang="ar-SA" sz="4800" dirty="0" smtClean="0"/>
              <a:t>طرق توصيل المقاومات</a:t>
            </a:r>
            <a:endParaRPr lang="ar-SA" sz="48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4004805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366" y="2492896"/>
            <a:ext cx="415649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4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512511" cy="648072"/>
          </a:xfrm>
        </p:spPr>
        <p:txBody>
          <a:bodyPr/>
          <a:lstStyle/>
          <a:p>
            <a:pPr marL="0" indent="0" algn="ctr">
              <a:buNone/>
            </a:pPr>
            <a:r>
              <a:rPr lang="ar-SA" dirty="0" smtClean="0"/>
              <a:t>مثال(3)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064896" cy="5112568"/>
          </a:xfrm>
        </p:spPr>
        <p:txBody>
          <a:bodyPr/>
          <a:lstStyle/>
          <a:p>
            <a:r>
              <a:rPr lang="ar-SA" dirty="0" smtClean="0"/>
              <a:t>احسب المقاومة المكافئة في الشكل التالي:</a:t>
            </a:r>
          </a:p>
          <a:p>
            <a:pPr marL="45720" indent="0">
              <a:buNone/>
            </a:pPr>
            <a:endParaRPr lang="ar-SA" dirty="0" smtClean="0"/>
          </a:p>
          <a:p>
            <a:r>
              <a:rPr lang="ar-SA" dirty="0" smtClean="0"/>
              <a:t>التوصيل هنا توازي مع توالي:</a:t>
            </a:r>
          </a:p>
          <a:p>
            <a:r>
              <a:rPr lang="ar-SA" dirty="0" smtClean="0"/>
              <a:t>1</a:t>
            </a:r>
            <a:r>
              <a:rPr lang="en-US" dirty="0" smtClean="0"/>
              <a:t>/</a:t>
            </a:r>
            <a:r>
              <a:rPr lang="ar-SA" dirty="0" smtClean="0"/>
              <a:t>م</a:t>
            </a:r>
            <a:r>
              <a:rPr lang="ar-SA" sz="1200" dirty="0" smtClean="0"/>
              <a:t>مكافئة1</a:t>
            </a:r>
            <a:r>
              <a:rPr lang="ar-SA" dirty="0" smtClean="0"/>
              <a:t>=1</a:t>
            </a:r>
            <a:r>
              <a:rPr lang="en-US" dirty="0" smtClean="0"/>
              <a:t>/</a:t>
            </a:r>
            <a:r>
              <a:rPr lang="ar-SA" dirty="0" smtClean="0"/>
              <a:t>م1+1</a:t>
            </a:r>
            <a:r>
              <a:rPr lang="en-US" dirty="0" smtClean="0"/>
              <a:t>/</a:t>
            </a:r>
            <a:r>
              <a:rPr lang="ar-SA" dirty="0" smtClean="0"/>
              <a:t> م2 </a:t>
            </a:r>
          </a:p>
          <a:p>
            <a:pPr marL="45720" indent="0">
              <a:buNone/>
            </a:pPr>
            <a:r>
              <a:rPr lang="ar-SA" dirty="0" smtClean="0"/>
              <a:t>             =1</a:t>
            </a:r>
            <a:r>
              <a:rPr lang="en-US" dirty="0" smtClean="0"/>
              <a:t>/</a:t>
            </a:r>
            <a:r>
              <a:rPr lang="ar-SA" dirty="0" smtClean="0"/>
              <a:t>10 +1</a:t>
            </a:r>
            <a:r>
              <a:rPr lang="en-US" dirty="0" smtClean="0"/>
              <a:t>/</a:t>
            </a:r>
            <a:r>
              <a:rPr lang="ar-SA" dirty="0" smtClean="0"/>
              <a:t> 15 </a:t>
            </a:r>
          </a:p>
          <a:p>
            <a:pPr marL="45720" indent="0">
              <a:buNone/>
            </a:pPr>
            <a:r>
              <a:rPr lang="ar-SA" dirty="0"/>
              <a:t> </a:t>
            </a:r>
            <a:r>
              <a:rPr lang="ar-SA" dirty="0" smtClean="0"/>
              <a:t>            = 1</a:t>
            </a:r>
            <a:r>
              <a:rPr lang="en-US" dirty="0" smtClean="0"/>
              <a:t>/</a:t>
            </a:r>
            <a:r>
              <a:rPr lang="ar-SA" dirty="0" smtClean="0"/>
              <a:t>6</a:t>
            </a:r>
          </a:p>
          <a:p>
            <a:pPr marL="45720" indent="0">
              <a:buNone/>
            </a:pPr>
            <a:r>
              <a:rPr lang="ar-SA" dirty="0" smtClean="0"/>
              <a:t>          م</a:t>
            </a:r>
            <a:r>
              <a:rPr lang="ar-SA" sz="1200" dirty="0" smtClean="0"/>
              <a:t>مكافئة1</a:t>
            </a:r>
            <a:r>
              <a:rPr lang="ar-SA" dirty="0" smtClean="0"/>
              <a:t> =6 </a:t>
            </a:r>
            <a:r>
              <a:rPr lang="el-GR" dirty="0" smtClean="0"/>
              <a:t>Ω</a:t>
            </a:r>
            <a:endParaRPr lang="ar-SA" dirty="0" smtClean="0"/>
          </a:p>
          <a:p>
            <a:pPr marL="45720" indent="0">
              <a:buNone/>
            </a:pPr>
            <a:r>
              <a:rPr lang="ar-SA" dirty="0" err="1" smtClean="0"/>
              <a:t>م</a:t>
            </a:r>
            <a:r>
              <a:rPr lang="ar-SA" sz="1200" dirty="0" err="1" smtClean="0"/>
              <a:t>مكافئة</a:t>
            </a:r>
            <a:r>
              <a:rPr lang="ar-SA" dirty="0" smtClean="0"/>
              <a:t>= م</a:t>
            </a:r>
            <a:r>
              <a:rPr lang="ar-SA" sz="1200" dirty="0" smtClean="0"/>
              <a:t>مكافئة1</a:t>
            </a:r>
            <a:r>
              <a:rPr lang="ar-SA" dirty="0" smtClean="0"/>
              <a:t>+ م3</a:t>
            </a:r>
          </a:p>
          <a:p>
            <a:pPr marL="45720" indent="0">
              <a:buNone/>
            </a:pPr>
            <a:r>
              <a:rPr lang="ar-SA" sz="1200" dirty="0"/>
              <a:t> </a:t>
            </a:r>
            <a:r>
              <a:rPr lang="ar-SA" sz="1200" dirty="0" smtClean="0"/>
              <a:t>            </a:t>
            </a:r>
            <a:r>
              <a:rPr lang="ar-SA" dirty="0" smtClean="0"/>
              <a:t>= 6+ 6</a:t>
            </a:r>
            <a:r>
              <a:rPr lang="ar-SA" sz="1200" dirty="0"/>
              <a:t> </a:t>
            </a:r>
            <a:r>
              <a:rPr lang="ar-SA" dirty="0" smtClean="0"/>
              <a:t>=12 </a:t>
            </a:r>
            <a:r>
              <a:rPr lang="el-GR" dirty="0" smtClean="0"/>
              <a:t>Ω</a:t>
            </a:r>
            <a:endParaRPr lang="ar-SA" dirty="0" smtClean="0"/>
          </a:p>
        </p:txBody>
      </p:sp>
      <p:sp>
        <p:nvSpPr>
          <p:cNvPr id="4" name="Right Arrow 3"/>
          <p:cNvSpPr/>
          <p:nvPr/>
        </p:nvSpPr>
        <p:spPr>
          <a:xfrm rot="10800000">
            <a:off x="7687200" y="4077072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2600325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7089"/>
            <a:ext cx="25622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390" y="5373216"/>
            <a:ext cx="9906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40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512511" cy="648072"/>
          </a:xfrm>
        </p:spPr>
        <p:txBody>
          <a:bodyPr/>
          <a:lstStyle/>
          <a:p>
            <a:pPr marL="0" indent="0" algn="ctr">
              <a:buNone/>
            </a:pPr>
            <a:r>
              <a:rPr lang="ar-SA" sz="3600" dirty="0" smtClean="0"/>
              <a:t>سؤال</a:t>
            </a:r>
            <a:endParaRPr lang="ar-SA" sz="36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96" t="42062" r="12482" b="14642"/>
          <a:stretch/>
        </p:blipFill>
        <p:spPr bwMode="auto">
          <a:xfrm>
            <a:off x="899592" y="1556791"/>
            <a:ext cx="7488832" cy="257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4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5966666" cy="576064"/>
          </a:xfrm>
        </p:spPr>
        <p:txBody>
          <a:bodyPr/>
          <a:lstStyle/>
          <a:p>
            <a:pPr marL="0" indent="0" algn="ctr">
              <a:buNone/>
            </a:pPr>
            <a:r>
              <a:rPr lang="ar-SA" sz="4000" dirty="0" smtClean="0"/>
              <a:t>توصيل المقاومات</a:t>
            </a:r>
            <a:endParaRPr lang="ar-SA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196752"/>
            <a:ext cx="7920880" cy="4435860"/>
          </a:xfrm>
        </p:spPr>
        <p:txBody>
          <a:bodyPr/>
          <a:lstStyle/>
          <a:p>
            <a:endParaRPr lang="ar-SA" dirty="0" smtClean="0"/>
          </a:p>
          <a:p>
            <a:r>
              <a:rPr lang="ar-SA" dirty="0"/>
              <a:t>ت</a:t>
            </a:r>
            <a:r>
              <a:rPr lang="ar-SA" dirty="0" smtClean="0"/>
              <a:t>وصل المقاومات بأشكال مختلفة بهدف الحصول على قيم اخرى للمقاومات غير متوفرة, و من هذه الطرق:</a:t>
            </a:r>
          </a:p>
          <a:p>
            <a:pPr marL="342900" indent="-342900">
              <a:buFontTx/>
              <a:buChar char="-"/>
            </a:pPr>
            <a:r>
              <a:rPr lang="ar-SA" dirty="0" smtClean="0"/>
              <a:t>التوصيل على التوالي.</a:t>
            </a:r>
          </a:p>
          <a:p>
            <a:pPr marL="342900" indent="-342900">
              <a:buFontTx/>
              <a:buChar char="-"/>
            </a:pPr>
            <a:r>
              <a:rPr lang="ar-SA" dirty="0" smtClean="0"/>
              <a:t>التوصيل على التوازي.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3274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5966666" cy="72008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توصيل المقاومات على التوالي</a:t>
            </a:r>
            <a:endParaRPr lang="ar-SA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196752"/>
            <a:ext cx="7920880" cy="4435860"/>
          </a:xfrm>
        </p:spPr>
        <p:txBody>
          <a:bodyPr/>
          <a:lstStyle/>
          <a:p>
            <a:r>
              <a:rPr lang="ar-SA" dirty="0" smtClean="0"/>
              <a:t>تكون المقاومات في هذه الحالة متتابعة بحيث اذا مر تيار في احدها يمر في الاخرى, أي لا يوجد تفرع للتيار بين أي منها, كما في الاشكال التالية: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779" y="2204864"/>
            <a:ext cx="3593773" cy="1371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 descr="http://t3.gstatic.com/images?q=tbn:ANd9GcT31E7FNHAhYcR11zKcyZk2W8TSn8mz9VvXM-PJn6F4d2csBlqBPAbObVG-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48880"/>
            <a:ext cx="28194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ttp://t0.gstatic.com/images?q=tbn:ANd9GcTto0ewTQN-ubafiI2CoxIx2M2lmwPD-H5Ozye3h1xB49gL0hK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154158"/>
            <a:ext cx="587711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81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5966666" cy="72008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توصيل المقاومات على التوالي</a:t>
            </a:r>
            <a:endParaRPr lang="ar-SA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196752"/>
            <a:ext cx="7920880" cy="4435860"/>
          </a:xfrm>
        </p:spPr>
        <p:txBody>
          <a:bodyPr/>
          <a:lstStyle/>
          <a:p>
            <a:r>
              <a:rPr lang="ar-SA" dirty="0" smtClean="0"/>
              <a:t>يمكن اختصار كل هذه المقاومات في مقاومة واحدة تعرف باسم المقاومة المكافئة و هي المقاومة التي تحل مكان المقاومات مجتمعة و تعمل عملها كما في الشكل:</a:t>
            </a:r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في الشكل يكون: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780097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293096"/>
            <a:ext cx="20097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751"/>
          <a:stretch/>
        </p:blipFill>
        <p:spPr bwMode="auto">
          <a:xfrm>
            <a:off x="4906779" y="4790256"/>
            <a:ext cx="3857625" cy="165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36"/>
          <a:stretch/>
        </p:blipFill>
        <p:spPr bwMode="auto">
          <a:xfrm>
            <a:off x="467544" y="4790256"/>
            <a:ext cx="3857625" cy="1167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4139953" y="5144280"/>
            <a:ext cx="864095" cy="1021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379" y="6133652"/>
            <a:ext cx="9239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35" y="5957874"/>
            <a:ext cx="261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276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5966666" cy="72008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توصيل المقاومات على التوازي</a:t>
            </a:r>
            <a:endParaRPr lang="ar-SA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196752"/>
            <a:ext cx="7920880" cy="4435860"/>
          </a:xfrm>
        </p:spPr>
        <p:txBody>
          <a:bodyPr/>
          <a:lstStyle/>
          <a:p>
            <a:r>
              <a:rPr lang="ar-SA" dirty="0" smtClean="0"/>
              <a:t>تكون المقاومات في هذه الحالة بينها تفرعات و تلتقي في طرفيها, كما في الاشكال التالية: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32" y="2060848"/>
            <a:ext cx="2916324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http://t2.gstatic.com/images?q=tbn:ANd9GcTaH5Jp4uefvGpzppXXZaAg2Knl_ogb2F0U5K02ZXI-ReVwwngKE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7" y="1772816"/>
            <a:ext cx="5194799" cy="298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t0.gstatic.com/images?q=tbn:ANd9GcRgFmjbDr7wSblL8Gc3sijy-lCElIi5HMnrkkYD-apg1CozkxqiII59N5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048" y="4293096"/>
            <a:ext cx="324802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://t1.gstatic.com/images?q=tbn:ANd9GcTUF32jyF00V2TsB1hY6ZZ3bO--5EWOQ4HA_FQ8K_ctCbxKHajcMj5lHx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994700"/>
            <a:ext cx="2772916" cy="134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20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5966666" cy="72008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توصيل المقاومات على التوازي</a:t>
            </a:r>
            <a:endParaRPr lang="ar-SA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196752"/>
            <a:ext cx="7920880" cy="4435860"/>
          </a:xfrm>
        </p:spPr>
        <p:txBody>
          <a:bodyPr/>
          <a:lstStyle/>
          <a:p>
            <a:r>
              <a:rPr lang="ar-SA" dirty="0" smtClean="0"/>
              <a:t>في حالة التوصيل على التوازي:</a:t>
            </a:r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/>
          </a:p>
          <a:p>
            <a:r>
              <a:rPr lang="ar-SA" dirty="0" smtClean="0"/>
              <a:t>في الشكل يكون: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1700808"/>
            <a:ext cx="6984776" cy="2192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4097436"/>
            <a:ext cx="18573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07011"/>
            <a:ext cx="45243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4187923"/>
            <a:ext cx="21240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777" y="5041266"/>
            <a:ext cx="9239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65" y="5661248"/>
            <a:ext cx="27432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>
            <a:endCxn id="6149" idx="3"/>
          </p:cNvCxnSpPr>
          <p:nvPr/>
        </p:nvCxnSpPr>
        <p:spPr>
          <a:xfrm flipH="1" flipV="1">
            <a:off x="3347703" y="4507011"/>
            <a:ext cx="1368313" cy="15161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45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3740" y="260648"/>
            <a:ext cx="5966666" cy="720080"/>
          </a:xfrm>
        </p:spPr>
        <p:txBody>
          <a:bodyPr/>
          <a:lstStyle/>
          <a:p>
            <a:pPr marL="0" indent="0" algn="ctr">
              <a:buNone/>
            </a:pPr>
            <a:r>
              <a:rPr lang="ar-SA" sz="3200" dirty="0" smtClean="0"/>
              <a:t>مقارنة</a:t>
            </a:r>
            <a:endParaRPr lang="ar-SA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614512"/>
              </p:ext>
            </p:extLst>
          </p:nvPr>
        </p:nvGraphicFramePr>
        <p:xfrm>
          <a:off x="553620" y="1772816"/>
          <a:ext cx="7921625" cy="4389836"/>
        </p:xfrm>
        <a:graphic>
          <a:graphicData uri="http://schemas.openxmlformats.org/drawingml/2006/table">
            <a:tbl>
              <a:tblPr rtl="1"/>
              <a:tblGrid>
                <a:gridCol w="1081087"/>
                <a:gridCol w="3167063"/>
                <a:gridCol w="3673475"/>
              </a:tblGrid>
              <a:tr h="61242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وجه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المقارنة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التوصيل على التوالي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التوصيل على التوازي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81267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شدة التيار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khbar MT" pitchFamily="2" charset="-78"/>
                        </a:rPr>
                        <a:t>التيار الرئيسي يمر في جميع المقاومات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khbar MT" pitchFamily="2" charset="-78"/>
                        </a:rPr>
                        <a:t>ت = ت1 = ت2 = ت 3 = ...........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khbar MT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khbar MT" pitchFamily="2" charset="-78"/>
                        </a:rPr>
                        <a:t>التيار الرئيسي يتوزع على المقاومات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khbar MT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81267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فرق الجهد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khbar MT" pitchFamily="2" charset="-78"/>
                        </a:rPr>
                        <a:t>مختلف من مقاومة إلى أخرى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khbar MT" pitchFamily="2" charset="-78"/>
                        </a:rPr>
                        <a:t>ج = ج1 +ج2+.........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khbar MT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khbar MT" pitchFamily="2" charset="-78"/>
                        </a:rPr>
                        <a:t>ج = ج 1= ج2 = ج3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khbar MT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86854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قانون المقاومة المكافئة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khbar MT" pitchFamily="2" charset="-78"/>
                        </a:rPr>
                        <a:t>م = م1 + م2 + م3......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khbar MT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ar-S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khbar MT" pitchFamily="2" charset="-78"/>
                        </a:rPr>
                        <a:t>م = م1 + م2 + م..........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khbar MT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106663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مقدار المقاومة المكافئة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khbar MT" pitchFamily="2" charset="-78"/>
                        </a:rPr>
                        <a:t>المقاومة المكافئة لهم أكبر من أي من المقاومات المتصلة على التوالي 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khbar MT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khbar MT" pitchFamily="2" charset="-78"/>
                        </a:rPr>
                        <a:t>المقاومة المكافئة لهم أقل من أي من المقاومات المتصلة على التوازي 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khbar MT" pitchFamily="2" charset="-7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41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512511" cy="648072"/>
          </a:xfrm>
        </p:spPr>
        <p:txBody>
          <a:bodyPr/>
          <a:lstStyle/>
          <a:p>
            <a:pPr marL="0" indent="0" algn="ctr">
              <a:buNone/>
            </a:pPr>
            <a:r>
              <a:rPr lang="ar-SA" dirty="0" smtClean="0"/>
              <a:t>مثال(1)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064896" cy="5112568"/>
          </a:xfrm>
        </p:spPr>
        <p:txBody>
          <a:bodyPr/>
          <a:lstStyle/>
          <a:p>
            <a:r>
              <a:rPr lang="ar-SA" dirty="0" smtClean="0"/>
              <a:t>احسب المقاومة المكافئة في الشكل التالي:</a:t>
            </a:r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r>
              <a:rPr lang="ar-SA" dirty="0" err="1" smtClean="0"/>
              <a:t>م</a:t>
            </a:r>
            <a:r>
              <a:rPr lang="ar-SA" sz="1200" dirty="0" err="1" smtClean="0"/>
              <a:t>مكافئة</a:t>
            </a:r>
            <a:r>
              <a:rPr lang="ar-SA" dirty="0" smtClean="0"/>
              <a:t>=م1+ م2 + م3</a:t>
            </a:r>
          </a:p>
          <a:p>
            <a:pPr marL="45720" indent="0">
              <a:buNone/>
            </a:pPr>
            <a:r>
              <a:rPr lang="ar-SA" dirty="0" smtClean="0"/>
              <a:t>         =10 + 15 + 6 </a:t>
            </a:r>
          </a:p>
          <a:p>
            <a:pPr marL="45720" indent="0">
              <a:buNone/>
            </a:pPr>
            <a:r>
              <a:rPr lang="ar-SA" dirty="0"/>
              <a:t> </a:t>
            </a:r>
            <a:r>
              <a:rPr lang="ar-SA" dirty="0" smtClean="0"/>
              <a:t>        =31 </a:t>
            </a:r>
            <a:r>
              <a:rPr lang="el-GR" dirty="0" smtClean="0"/>
              <a:t>Ω</a:t>
            </a:r>
            <a:endParaRPr lang="ar-S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782971"/>
            <a:ext cx="3739736" cy="1345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865" y="1782972"/>
            <a:ext cx="1778039" cy="1272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50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512511" cy="648072"/>
          </a:xfrm>
        </p:spPr>
        <p:txBody>
          <a:bodyPr/>
          <a:lstStyle/>
          <a:p>
            <a:pPr marL="0" indent="0" algn="ctr">
              <a:buNone/>
            </a:pPr>
            <a:r>
              <a:rPr lang="ar-SA" dirty="0" smtClean="0"/>
              <a:t>مثال(2)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064896" cy="5112568"/>
          </a:xfrm>
        </p:spPr>
        <p:txBody>
          <a:bodyPr/>
          <a:lstStyle/>
          <a:p>
            <a:r>
              <a:rPr lang="ar-SA" dirty="0" smtClean="0"/>
              <a:t>احسب المقاومة المكافئة في الشكل التالي:</a:t>
            </a:r>
          </a:p>
          <a:p>
            <a:pPr marL="45720" indent="0">
              <a:buNone/>
            </a:pPr>
            <a:endParaRPr lang="ar-SA" dirty="0" smtClean="0"/>
          </a:p>
          <a:p>
            <a:r>
              <a:rPr lang="ar-SA" dirty="0" smtClean="0"/>
              <a:t>التوصيل هنا توازي:</a:t>
            </a:r>
          </a:p>
          <a:p>
            <a:r>
              <a:rPr lang="ar-SA" dirty="0" smtClean="0"/>
              <a:t>1</a:t>
            </a:r>
            <a:r>
              <a:rPr lang="en-US" dirty="0" smtClean="0"/>
              <a:t>/</a:t>
            </a:r>
            <a:r>
              <a:rPr lang="ar-SA" dirty="0" err="1" smtClean="0"/>
              <a:t>م</a:t>
            </a:r>
            <a:r>
              <a:rPr lang="ar-SA" sz="1200" dirty="0" err="1" smtClean="0"/>
              <a:t>مكافئة</a:t>
            </a:r>
            <a:r>
              <a:rPr lang="ar-SA" dirty="0" smtClean="0"/>
              <a:t>=1</a:t>
            </a:r>
            <a:r>
              <a:rPr lang="en-US" dirty="0" smtClean="0"/>
              <a:t>/</a:t>
            </a:r>
            <a:r>
              <a:rPr lang="ar-SA" dirty="0" smtClean="0"/>
              <a:t>م1+1</a:t>
            </a:r>
            <a:r>
              <a:rPr lang="en-US" dirty="0" smtClean="0"/>
              <a:t>/</a:t>
            </a:r>
            <a:r>
              <a:rPr lang="ar-SA" dirty="0" smtClean="0"/>
              <a:t> م2 +1</a:t>
            </a:r>
            <a:r>
              <a:rPr lang="en-US" dirty="0" smtClean="0"/>
              <a:t>/</a:t>
            </a:r>
            <a:r>
              <a:rPr lang="ar-SA" dirty="0" smtClean="0"/>
              <a:t> م3</a:t>
            </a:r>
          </a:p>
          <a:p>
            <a:pPr marL="45720" indent="0">
              <a:buNone/>
            </a:pPr>
            <a:r>
              <a:rPr lang="ar-SA" dirty="0" smtClean="0"/>
              <a:t>         =1</a:t>
            </a:r>
            <a:r>
              <a:rPr lang="en-US" dirty="0" smtClean="0"/>
              <a:t>/</a:t>
            </a:r>
            <a:r>
              <a:rPr lang="ar-SA" dirty="0" smtClean="0"/>
              <a:t>10 +1</a:t>
            </a:r>
            <a:r>
              <a:rPr lang="en-US" dirty="0" smtClean="0"/>
              <a:t>/</a:t>
            </a:r>
            <a:r>
              <a:rPr lang="ar-SA" dirty="0" smtClean="0"/>
              <a:t> 15 +1</a:t>
            </a:r>
            <a:r>
              <a:rPr lang="en-US" dirty="0" smtClean="0"/>
              <a:t>/</a:t>
            </a:r>
            <a:r>
              <a:rPr lang="ar-SA" dirty="0" smtClean="0"/>
              <a:t> 6 </a:t>
            </a:r>
          </a:p>
          <a:p>
            <a:pPr marL="45720" indent="0">
              <a:buNone/>
            </a:pPr>
            <a:r>
              <a:rPr lang="ar-SA" dirty="0"/>
              <a:t> </a:t>
            </a:r>
            <a:r>
              <a:rPr lang="ar-SA" dirty="0" smtClean="0"/>
              <a:t>        = 0.179</a:t>
            </a:r>
          </a:p>
          <a:p>
            <a:pPr marL="45720" indent="0">
              <a:buNone/>
            </a:pPr>
            <a:r>
              <a:rPr lang="ar-SA" dirty="0" smtClean="0"/>
              <a:t>           </a:t>
            </a:r>
          </a:p>
          <a:p>
            <a:pPr marL="45720" indent="0">
              <a:buNone/>
            </a:pPr>
            <a:r>
              <a:rPr lang="ar-SA" dirty="0"/>
              <a:t> </a:t>
            </a:r>
            <a:r>
              <a:rPr lang="ar-SA" dirty="0" smtClean="0"/>
              <a:t>          </a:t>
            </a:r>
            <a:r>
              <a:rPr lang="ar-SA" dirty="0" err="1"/>
              <a:t>م</a:t>
            </a:r>
            <a:r>
              <a:rPr lang="ar-SA" sz="1200" dirty="0" err="1"/>
              <a:t>مكافئة</a:t>
            </a:r>
            <a:r>
              <a:rPr lang="ar-SA" dirty="0" smtClean="0"/>
              <a:t> =1</a:t>
            </a:r>
            <a:r>
              <a:rPr lang="en-US" dirty="0" smtClean="0"/>
              <a:t>/</a:t>
            </a:r>
            <a:r>
              <a:rPr lang="ar-SA" dirty="0" smtClean="0"/>
              <a:t>0.179=5.59 </a:t>
            </a:r>
            <a:r>
              <a:rPr lang="el-GR" dirty="0" smtClean="0"/>
              <a:t>Ω</a:t>
            </a:r>
            <a:endParaRPr lang="ar-S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35" b="12062"/>
          <a:stretch/>
        </p:blipFill>
        <p:spPr bwMode="auto">
          <a:xfrm>
            <a:off x="467544" y="1556793"/>
            <a:ext cx="1974121" cy="2964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 rot="10800000">
            <a:off x="7687201" y="4521109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12" y="4580871"/>
            <a:ext cx="1982263" cy="162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82570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129</TotalTime>
  <Words>362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Slipstream</vt:lpstr>
      <vt:lpstr>طرق توصيل المقاومات</vt:lpstr>
      <vt:lpstr>توصيل المقاومات</vt:lpstr>
      <vt:lpstr>توصيل المقاومات على التوالي</vt:lpstr>
      <vt:lpstr>توصيل المقاومات على التوالي</vt:lpstr>
      <vt:lpstr>توصيل المقاومات على التوازي</vt:lpstr>
      <vt:lpstr>توصيل المقاومات على التوازي</vt:lpstr>
      <vt:lpstr>مقارنة</vt:lpstr>
      <vt:lpstr>مثال(1)</vt:lpstr>
      <vt:lpstr>مثال(2)</vt:lpstr>
      <vt:lpstr>مثال(3)</vt:lpstr>
      <vt:lpstr>سؤال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طرق توصيل المقاومات</dc:title>
  <dc:creator>shadi</dc:creator>
  <cp:lastModifiedBy>shadi</cp:lastModifiedBy>
  <cp:revision>10</cp:revision>
  <dcterms:created xsi:type="dcterms:W3CDTF">2011-05-17T18:24:20Z</dcterms:created>
  <dcterms:modified xsi:type="dcterms:W3CDTF">2011-05-17T20:33:26Z</dcterms:modified>
</cp:coreProperties>
</file>