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06/21/1432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06/21/1432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06/21/1432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06/21/1432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06/21/1432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06/21/1432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06/21/1432</a:t>
            </a:fld>
            <a:endParaRPr lang="ar-S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06/21/1432</a:t>
            </a:fld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06/21/1432</a:t>
            </a:fld>
            <a:endParaRPr lang="ar-S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06/21/1432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06/21/1432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06/21/1432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2132856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ar-SA" dirty="0" smtClean="0"/>
              <a:t>طبيعة الضوء و إشعاع الجسم الأسود</a:t>
            </a:r>
            <a:endParaRPr lang="ar-SA" dirty="0"/>
          </a:p>
        </p:txBody>
      </p:sp>
      <p:pic>
        <p:nvPicPr>
          <p:cNvPr id="4" name="Picture 2" descr="http://t0.gstatic.com/images?q=tbn:ANd9GcSY6lbuV9hoXisRHjC9F2s3lVBZuRxISE9WANx4zOjWxlPXL8k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997" y="4365104"/>
            <a:ext cx="2172072" cy="1886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9159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542730" cy="792088"/>
          </a:xfrm>
        </p:spPr>
        <p:txBody>
          <a:bodyPr/>
          <a:lstStyle/>
          <a:p>
            <a:pPr marL="0" indent="0" algn="ctr">
              <a:buNone/>
            </a:pPr>
            <a:r>
              <a:rPr lang="ar-SA" sz="2800" dirty="0" smtClean="0"/>
              <a:t>قانون </a:t>
            </a:r>
            <a:r>
              <a:rPr lang="ar-SA" sz="2800" dirty="0" err="1" smtClean="0"/>
              <a:t>رايلي</a:t>
            </a:r>
            <a:r>
              <a:rPr lang="ar-SA" sz="2800" dirty="0" smtClean="0"/>
              <a:t> و جينز</a:t>
            </a:r>
            <a:endParaRPr lang="ar-SA" sz="2800" dirty="0"/>
          </a:p>
        </p:txBody>
      </p:sp>
      <p:sp>
        <p:nvSpPr>
          <p:cNvPr id="4" name="AutoShape 8" descr="data:image/jpg;base64,/9j/4AAQSkZJRgABAQAAAQABAAD/2wCEAAkGBhQSEBQUEhQVFBUWGRYWFBgUFxUZFBQYFhgWGBkRHhgZHzIqHxsnHRUXIC8sJjMtLCwsFiAxNTAqNSgrLiwBCQoKDQsNGg4OGTUcHiU1NTQtNS01LCw0NDQzNiw1LCw0NDQwLDQsNDQ0NDUtNCksLCwsLCw0NCksLDUsLCosNP/AABEIAEgAYAMBIgACEQEDEQH/xAAbAAACAgMBAAAAAAAAAAAAAAAFBgMEAAECB//EAEAQAAIBAgMEBgQMBAcAAAAAAAECAwARBBIhBQYxURMiQWFx0VNygbEWIyQyQlKRk6Gi0vAUFbLBBzNUYpLC4f/EABkBAAMBAQEAAAAAAAAAAAAAAAIDBAEFAP/EACMRAAIBAwQCAwEAAAAAAAAAAAABAgMRIQQSMVETQRRhcVL/2gAMAwEAAhEDEQA/AHBMPBDgIZ2wyzFtHJYqRctZuB5AUP8AhDhf9An3rfppq2RghNs1Ij9JCPA3Nj7DakTY+yTLilhYW6xEncF+d7re2jk3cFJWH/Zu7+GlhSRsMiFwGy3Y2B4a6dlj7as/BTCehT83nV6SdUGpAH70tVOfbAA6o9raDzpcqijyzVG/COfgphPQp+bzqCbYWCXjEhPIZiffS9trflVuoYyN9VNFHiaX3xmMxWg+KQ/V0/Gpp6v+RyodjLtOfAxjWKJfEkt9gPnSvjdvwcIsOGPM5vdeiGC3JHGQlj23ozDu+iDQAeAqZ1akstsYo016A+4+zRiZ3M65VUArHawe9wb6300+2nv4K4X0Kfm86DbMjEUykadh8DpTVmq3TzcociKiV8IHfBXC+hT83nQzeTd7Dx4WV0iVWAFiL3HWHfTJmoVvUfkc3qj3iqU3cU0rEW7jEYSK31f7mosHspkxMk9kvJYHU9XmRp22H2Vvd8/JYvVFEc1E1kxPB52m9DYRp4JczyLK5DPqcrsWUDttY6ceNVmfE4s9YlE5cPw86bN4N30llSawzgZSeY4jyqaHCAC1q49aDjNosjNWugLszdqNLG1zzPGj0OEA7K4xcvRRPJa+RWa3OwvalqfaMzq7RdIenUBTCrkLJHa+UvlsjIw62mqm1ConleQxT7T6OdYypIKliwucupGoA0XTjeudjbR6ZHzEFlci6/NZT1kcdxVh+NC8NsLFyKizz9GqBR1CXkYqxYPmPA627bga0WwGxhBYRsQgTKQdSSDcOW7hcWpljHtS+zeIXWj2HnzKp5gf+0IkUHWrez5OrbkffTdM7Ta7FT4CGehm8rfJJfV/uKu5qHbwH5LL6propZEvgh2VMEwqFjYKlyeQAuTU+z8YZEzHS5a3gCQKCYuxwBU8DGgPZcHLcfjW9msVnALEgQ3tz6TETWNhyEdu+9A6iVVU/byaovZuGF9Raqq8bVvp64L3b9/vtpWpp3ju6NpyzY7nw4dGQ3sysptxswIPvqtsrBzR2EkquiqFULHlJtYBmN+Nh2aVdSge39tTJMsWHQu4UyMMmYMLgKtyRYE5rnssKiQ+Kbwg9JKFsWIFyALm1yeA8TSxt/bsLxWu6OpVxHIro0ynqlALahlLDuNqkOwsRiNcTL0aXJEcdiwGYMAXta6kCxAv31ew2yosNKpUf5lkF1LuX6zFzKbnUC3LSvchJRj9s72NAywKr3ul1UniyA9RjyOW1W4JbPbnUX81jMvQhrv1rjWwKBSVvzs4NZMOVYpbJKQDTfIRz1R20fk8vqmpEmuKrbUe8Enqt7jXXWcolYnb6bdOFwCOBezQXFr3FgSLdvDtoXupvomLxqFI+i+IlBAAVWtKhBsGNyOv4ZzzrX+JGBlxGFighXO7GI5bgGyx3J18RQbczdHFYLEQPiI+jV45lU5lOY3zWsDyF/ZQOMPKpewk3saPUzi66hxgLgX7vtpcxchGoN6GjbeVgeRB+yn1IqUXEVGWbnpUYqObAK0scmoaPMBb6QYWKnuvY+IrWExAZQym4NiPA1NOzBGKAF7HKG0Ba2gJ5XriIuOZsaiMqu6qX0QEgFjyF+PGgm3duwOFgJz52VWCFgwGcqSuX6SstyDbTXWhuL3TmaJtbOzWSONvi41Zg5BdxcgMC3V1ueXBn2fsmKAWjRVPa30m7yx1NbcO0Y55FzZGyZWndmSSNFdWiaVsz/F3Qre9yGQtqeQ40zSrU7NVeZ6CXBje5lRpbVDip7xuP9j/ANJqHG4tV+cQO+oM9w3qSf0NXS0c99O3RJWW2X6CZml/iYmTIU6NQSzQkXyxaWY6HRhz4iie9SdJHh+jZC0b5iEkjFgVZWB62o14VlZWy026r5dzXGPWDyq2htsBjh5OS/eRfqoPtTYkx1RVPhJF+qtVlWuTYhRsPW7mLIw0QlKo4UKwMkd+rpfRuVGP49PSR/eJ51lZUL0kb3uUeZ9Gv5gnpI/vI/OuW2in10/5x/qrKys+HHtnvM+iu+0QeBT2yRj/ALVTxWM01cHuRo/eWrKys+FB+2b530BMRjSD1cMHP1nkhb26vYVPg8c7ZjKoQ5JNS8VvmNYdVvZWVlOpUI0sxAnUc+T/2Q=="/>
          <p:cNvSpPr>
            <a:spLocks noChangeAspect="1" noChangeArrowheads="1"/>
          </p:cNvSpPr>
          <p:nvPr/>
        </p:nvSpPr>
        <p:spPr bwMode="auto">
          <a:xfrm>
            <a:off x="8837613" y="-363538"/>
            <a:ext cx="914400" cy="68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3" name="TextBox 2"/>
          <p:cNvSpPr txBox="1"/>
          <p:nvPr/>
        </p:nvSpPr>
        <p:spPr>
          <a:xfrm>
            <a:off x="539552" y="1556792"/>
            <a:ext cx="8136904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ar-SA" sz="2000" dirty="0" smtClean="0"/>
              <a:t>ينص قانون </a:t>
            </a:r>
            <a:r>
              <a:rPr lang="ar-SA" sz="2000" dirty="0" err="1" smtClean="0"/>
              <a:t>رايلي</a:t>
            </a:r>
            <a:r>
              <a:rPr lang="ar-SA" sz="2000" dirty="0" smtClean="0"/>
              <a:t> و جينز على ان: </a:t>
            </a:r>
            <a:r>
              <a:rPr lang="ar-SA" sz="2000" dirty="0" smtClean="0">
                <a:solidFill>
                  <a:srgbClr val="7030A0"/>
                </a:solidFill>
              </a:rPr>
              <a:t>شدة الاشعاع المنبعث لكل وحدة طول تتناسب طرديا مع درجة الحرارة مقاسة بوحدة كلفن و عكسيا مع القوة الرابعة للطول الموجي.</a:t>
            </a:r>
          </a:p>
          <a:p>
            <a:pPr marL="285750" indent="-285750">
              <a:buFont typeface="Wingdings" pitchFamily="2" charset="2"/>
              <a:buChar char="ü"/>
            </a:pPr>
            <a:endParaRPr lang="ar-SA" sz="2000" dirty="0">
              <a:solidFill>
                <a:srgbClr val="7030A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endParaRPr lang="ar-SA" sz="2000" dirty="0" smtClean="0">
              <a:solidFill>
                <a:srgbClr val="7030A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endParaRPr lang="ar-SA" sz="2000" dirty="0">
              <a:solidFill>
                <a:srgbClr val="7030A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endParaRPr lang="ar-SA" sz="2000" dirty="0" smtClean="0">
              <a:solidFill>
                <a:srgbClr val="7030A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endParaRPr lang="ar-SA" sz="2000" dirty="0">
              <a:solidFill>
                <a:srgbClr val="7030A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ar-SA" sz="2000" dirty="0" smtClean="0"/>
              <a:t>عند رسم شدة الإشعاع مع الطول الموجي </a:t>
            </a:r>
          </a:p>
          <a:p>
            <a:r>
              <a:rPr lang="ar-SA" sz="2000" dirty="0" smtClean="0"/>
              <a:t>نحصل على الشكل المجاور.</a:t>
            </a:r>
            <a:endParaRPr lang="ar-SA" sz="20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668662"/>
            <a:ext cx="5407868" cy="1241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 descr="http://t3.gstatic.com/images?q=tbn:ANd9GcSIJq5ZR2S0PiM_LAVxCWp9TlXzXBYRUWccWoOBk86Fdg6PBep1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910014"/>
            <a:ext cx="2597159" cy="2597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62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726" y="188639"/>
            <a:ext cx="6542730" cy="792088"/>
          </a:xfrm>
        </p:spPr>
        <p:txBody>
          <a:bodyPr/>
          <a:lstStyle/>
          <a:p>
            <a:pPr marL="0" indent="0" algn="ctr">
              <a:buNone/>
            </a:pPr>
            <a:r>
              <a:rPr lang="ar-SA" sz="2800" dirty="0" smtClean="0"/>
              <a:t>كارثة الأشعة فوق البنفسجية</a:t>
            </a:r>
            <a:endParaRPr lang="ar-SA" sz="2800" dirty="0"/>
          </a:p>
        </p:txBody>
      </p:sp>
      <p:sp>
        <p:nvSpPr>
          <p:cNvPr id="4" name="AutoShape 8" descr="data:image/jpg;base64,/9j/4AAQSkZJRgABAQAAAQABAAD/2wCEAAkGBhQSEBQUEhQVFBUWGRYWFBgUFxUZFBQYFhgWGBkRHhgZHzIqHxsnHRUXIC8sJjMtLCwsFiAxNTAqNSgrLiwBCQoKDQsNGg4OGTUcHiU1NTQtNS01LCw0NDQzNiw1LCw0NDQwLDQsNDQ0NDUtNCksLCwsLCw0NCksLDUsLCosNP/AABEIAEgAYAMBIgACEQEDEQH/xAAbAAACAgMBAAAAAAAAAAAAAAAFBgMEAAECB//EAEAQAAIBAgMEBgQMBAcAAAAAAAECAwARBBIhBQYxURMiQWFx0VNygbEWIyQyQlKRk6Gi0vAUFbLBBzNUYpLC4f/EABkBAAMBAQEAAAAAAAAAAAAAAAIDBAEFAP/EACMRAAIBAwQCAwEAAAAAAAAAAAABAgMRIQQSMVETQRRhcVL/2gAMAwEAAhEDEQA/AHBMPBDgIZ2wyzFtHJYqRctZuB5AUP8AhDhf9An3rfppq2RghNs1Ij9JCPA3Nj7DakTY+yTLilhYW6xEncF+d7re2jk3cFJWH/Zu7+GlhSRsMiFwGy3Y2B4a6dlj7as/BTCehT83nV6SdUGpAH70tVOfbAA6o9raDzpcqijyzVG/COfgphPQp+bzqCbYWCXjEhPIZiffS9trflVuoYyN9VNFHiaX3xmMxWg+KQ/V0/Gpp6v+RyodjLtOfAxjWKJfEkt9gPnSvjdvwcIsOGPM5vdeiGC3JHGQlj23ozDu+iDQAeAqZ1akstsYo016A+4+zRiZ3M65VUArHawe9wb6300+2nv4K4X0Kfm86DbMjEUykadh8DpTVmq3TzcociKiV8IHfBXC+hT83nQzeTd7Dx4WV0iVWAFiL3HWHfTJmoVvUfkc3qj3iqU3cU0rEW7jEYSK31f7mosHspkxMk9kvJYHU9XmRp22H2Vvd8/JYvVFEc1E1kxPB52m9DYRp4JczyLK5DPqcrsWUDttY6ceNVmfE4s9YlE5cPw86bN4N30llSawzgZSeY4jyqaHCAC1q49aDjNosjNWugLszdqNLG1zzPGj0OEA7K4xcvRRPJa+RWa3OwvalqfaMzq7RdIenUBTCrkLJHa+UvlsjIw62mqm1ConleQxT7T6OdYypIKliwucupGoA0XTjeudjbR6ZHzEFlci6/NZT1kcdxVh+NC8NsLFyKizz9GqBR1CXkYqxYPmPA627bga0WwGxhBYRsQgTKQdSSDcOW7hcWpljHtS+zeIXWj2HnzKp5gf+0IkUHWrez5OrbkffTdM7Ta7FT4CGehm8rfJJfV/uKu5qHbwH5LL6propZEvgh2VMEwqFjYKlyeQAuTU+z8YZEzHS5a3gCQKCYuxwBU8DGgPZcHLcfjW9msVnALEgQ3tz6TETWNhyEdu+9A6iVVU/byaovZuGF9Raqq8bVvp64L3b9/vtpWpp3ju6NpyzY7nw4dGQ3sysptxswIPvqtsrBzR2EkquiqFULHlJtYBmN+Nh2aVdSge39tTJMsWHQu4UyMMmYMLgKtyRYE5rnssKiQ+Kbwg9JKFsWIFyALm1yeA8TSxt/bsLxWu6OpVxHIro0ynqlALahlLDuNqkOwsRiNcTL0aXJEcdiwGYMAXta6kCxAv31ew2yosNKpUf5lkF1LuX6zFzKbnUC3LSvchJRj9s72NAywKr3ul1UniyA9RjyOW1W4JbPbnUX81jMvQhrv1rjWwKBSVvzs4NZMOVYpbJKQDTfIRz1R20fk8vqmpEmuKrbUe8Enqt7jXXWcolYnb6bdOFwCOBezQXFr3FgSLdvDtoXupvomLxqFI+i+IlBAAVWtKhBsGNyOv4ZzzrX+JGBlxGFighXO7GI5bgGyx3J18RQbczdHFYLEQPiI+jV45lU5lOY3zWsDyF/ZQOMPKpewk3saPUzi66hxgLgX7vtpcxchGoN6GjbeVgeRB+yn1IqUXEVGWbnpUYqObAK0scmoaPMBb6QYWKnuvY+IrWExAZQym4NiPA1NOzBGKAF7HKG0Ba2gJ5XriIuOZsaiMqu6qX0QEgFjyF+PGgm3duwOFgJz52VWCFgwGcqSuX6SstyDbTXWhuL3TmaJtbOzWSONvi41Zg5BdxcgMC3V1ueXBn2fsmKAWjRVPa30m7yx1NbcO0Y55FzZGyZWndmSSNFdWiaVsz/F3Qre9yGQtqeQ40zSrU7NVeZ6CXBje5lRpbVDip7xuP9j/ANJqHG4tV+cQO+oM9w3qSf0NXS0c99O3RJWW2X6CZml/iYmTIU6NQSzQkXyxaWY6HRhz4iie9SdJHh+jZC0b5iEkjFgVZWB62o14VlZWy026r5dzXGPWDyq2htsBjh5OS/eRfqoPtTYkx1RVPhJF+qtVlWuTYhRsPW7mLIw0QlKo4UKwMkd+rpfRuVGP49PSR/eJ51lZUL0kb3uUeZ9Gv5gnpI/vI/OuW2in10/5x/qrKys+HHtnvM+iu+0QeBT2yRj/ALVTxWM01cHuRo/eWrKys+FB+2b530BMRjSD1cMHP1nkhb26vYVPg8c7ZjKoQ5JNS8VvmNYdVvZWVlOpUI0sxAnUc+T/2Q=="/>
          <p:cNvSpPr>
            <a:spLocks noChangeAspect="1" noChangeArrowheads="1"/>
          </p:cNvSpPr>
          <p:nvPr/>
        </p:nvSpPr>
        <p:spPr bwMode="auto">
          <a:xfrm>
            <a:off x="683568" y="1556792"/>
            <a:ext cx="7755160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ar-SA" sz="2000" dirty="0" smtClean="0"/>
              <a:t>تنبأ قانون </a:t>
            </a:r>
            <a:r>
              <a:rPr lang="ar-SA" sz="2000" dirty="0" err="1" smtClean="0"/>
              <a:t>رايلي</a:t>
            </a:r>
            <a:r>
              <a:rPr lang="ar-SA" sz="2000" dirty="0" smtClean="0"/>
              <a:t>-جينز بدقة بشدة الإشعاع عند الطوال الموجية الكبيرة كما في الشكل.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ar-SA" sz="2000" dirty="0" smtClean="0"/>
              <a:t>أما الأمواج القصيرة(منطقة الأشعة الفوق بنفسجية) فقد فشل هذا النموذج فشلا كبيراً حيث وجد بالقانون ان شدة الإشعاع تؤول الى اللانهاية أما تجريبا ثبت انها تؤول للصفر.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ar-SA" sz="2000" dirty="0" smtClean="0">
                <a:solidFill>
                  <a:srgbClr val="92D050"/>
                </a:solidFill>
              </a:rPr>
              <a:t>كارثة الأشعة فوق البنفسجية: هي فشل قانون </a:t>
            </a:r>
            <a:r>
              <a:rPr lang="ar-SA" sz="2000" dirty="0" err="1" smtClean="0">
                <a:solidFill>
                  <a:srgbClr val="92D050"/>
                </a:solidFill>
              </a:rPr>
              <a:t>رايلي</a:t>
            </a:r>
            <a:r>
              <a:rPr lang="ar-SA" sz="2000" dirty="0" smtClean="0">
                <a:solidFill>
                  <a:srgbClr val="92D050"/>
                </a:solidFill>
              </a:rPr>
              <a:t>-جينز في التنبؤ  بشدة الإشعاع في منطقة الاطوال الموجية القصيرة(منطقة </a:t>
            </a:r>
            <a:r>
              <a:rPr lang="ar-SA" sz="2000" dirty="0">
                <a:solidFill>
                  <a:srgbClr val="92D050"/>
                </a:solidFill>
              </a:rPr>
              <a:t>الأشعة </a:t>
            </a:r>
            <a:r>
              <a:rPr lang="ar-SA" sz="2000" dirty="0">
                <a:solidFill>
                  <a:srgbClr val="92D050"/>
                </a:solidFill>
              </a:rPr>
              <a:t>الفوق بنفسجية</a:t>
            </a:r>
            <a:r>
              <a:rPr lang="ar-SA" sz="2000" dirty="0">
                <a:solidFill>
                  <a:srgbClr val="92D050"/>
                </a:solidFill>
              </a:rPr>
              <a:t>) </a:t>
            </a:r>
            <a:r>
              <a:rPr lang="ar-SA" sz="2000" dirty="0">
                <a:solidFill>
                  <a:srgbClr val="92D050"/>
                </a:solidFill>
              </a:rPr>
              <a:t>حيث وجد بالقانون </a:t>
            </a:r>
            <a:endParaRPr lang="ar-SA" sz="2000" dirty="0">
              <a:solidFill>
                <a:srgbClr val="92D050"/>
              </a:solidFill>
            </a:endParaRPr>
          </a:p>
          <a:p>
            <a:r>
              <a:rPr lang="ar-SA" sz="2000" dirty="0" smtClean="0">
                <a:solidFill>
                  <a:srgbClr val="92D050"/>
                </a:solidFill>
              </a:rPr>
              <a:t>   </a:t>
            </a:r>
            <a:r>
              <a:rPr lang="ar-SA" sz="2000" dirty="0">
                <a:solidFill>
                  <a:srgbClr val="92D050"/>
                </a:solidFill>
              </a:rPr>
              <a:t>ان </a:t>
            </a:r>
            <a:r>
              <a:rPr lang="ar-SA" sz="2000" dirty="0">
                <a:solidFill>
                  <a:srgbClr val="92D050"/>
                </a:solidFill>
              </a:rPr>
              <a:t>شدة الإشعاع </a:t>
            </a:r>
            <a:r>
              <a:rPr lang="ar-SA" sz="2000" dirty="0">
                <a:solidFill>
                  <a:srgbClr val="92D050"/>
                </a:solidFill>
              </a:rPr>
              <a:t>تؤول </a:t>
            </a:r>
            <a:r>
              <a:rPr lang="ar-SA" sz="2000" dirty="0">
                <a:solidFill>
                  <a:srgbClr val="92D050"/>
                </a:solidFill>
              </a:rPr>
              <a:t>الى اللانهاية </a:t>
            </a:r>
            <a:endParaRPr lang="ar-SA" sz="2000" dirty="0">
              <a:solidFill>
                <a:srgbClr val="92D050"/>
              </a:solidFill>
            </a:endParaRPr>
          </a:p>
          <a:p>
            <a:r>
              <a:rPr lang="ar-SA" sz="2000" dirty="0" smtClean="0">
                <a:solidFill>
                  <a:srgbClr val="92D050"/>
                </a:solidFill>
              </a:rPr>
              <a:t>   </a:t>
            </a:r>
            <a:r>
              <a:rPr lang="ar-SA" sz="2000" dirty="0">
                <a:solidFill>
                  <a:srgbClr val="92D050"/>
                </a:solidFill>
              </a:rPr>
              <a:t>أما </a:t>
            </a:r>
            <a:r>
              <a:rPr lang="ar-SA" sz="2000" dirty="0">
                <a:solidFill>
                  <a:srgbClr val="92D050"/>
                </a:solidFill>
              </a:rPr>
              <a:t>تجريبا ثبت انها </a:t>
            </a:r>
            <a:r>
              <a:rPr lang="ar-SA" sz="2000" dirty="0">
                <a:solidFill>
                  <a:srgbClr val="92D050"/>
                </a:solidFill>
              </a:rPr>
              <a:t>تؤول </a:t>
            </a:r>
            <a:r>
              <a:rPr lang="ar-SA" sz="2000" dirty="0">
                <a:solidFill>
                  <a:srgbClr val="92D050"/>
                </a:solidFill>
              </a:rPr>
              <a:t>للصفر.</a:t>
            </a:r>
          </a:p>
          <a:p>
            <a:pPr marL="285750" indent="-285750">
              <a:buFont typeface="Wingdings" pitchFamily="2" charset="2"/>
              <a:buChar char="ü"/>
            </a:pPr>
            <a:endParaRPr lang="ar-SA" sz="2000" dirty="0"/>
          </a:p>
        </p:txBody>
      </p:sp>
      <p:pic>
        <p:nvPicPr>
          <p:cNvPr id="10242" name="Picture 2" descr="http://t2.gstatic.com/images?q=tbn:ANd9GcQ-E8Q4z0OFD045Ra42-CgiAJpU9368AJFxsgLK1jF11Ul_Uh7M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503" y="3903731"/>
            <a:ext cx="4323907" cy="2930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007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542730" cy="792088"/>
          </a:xfrm>
        </p:spPr>
        <p:txBody>
          <a:bodyPr/>
          <a:lstStyle/>
          <a:p>
            <a:pPr marL="0" indent="0" algn="ctr">
              <a:buNone/>
            </a:pPr>
            <a:r>
              <a:rPr lang="ar-SA" dirty="0" smtClean="0"/>
              <a:t>طبيعة الضوء</a:t>
            </a:r>
            <a:endParaRPr lang="ar-S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8136904" cy="4030195"/>
          </a:xfrm>
        </p:spPr>
        <p:txBody>
          <a:bodyPr/>
          <a:lstStyle/>
          <a:p>
            <a:pPr marL="342900" indent="-342900">
              <a:buFont typeface="Wingdings" pitchFamily="2" charset="2"/>
              <a:buChar char="ü"/>
            </a:pPr>
            <a:r>
              <a:rPr lang="ar-SA" dirty="0" smtClean="0"/>
              <a:t>لقد مر معك في الصف الحادي عشر ان للضوء طبيعة مزدوجة:</a:t>
            </a:r>
          </a:p>
          <a:p>
            <a:pPr marL="800100" lvl="1" indent="-342900">
              <a:buFontTx/>
              <a:buChar char="-"/>
            </a:pPr>
            <a:r>
              <a:rPr lang="ar-SA" dirty="0" smtClean="0"/>
              <a:t>طبيعة موجية.</a:t>
            </a:r>
          </a:p>
          <a:p>
            <a:pPr marL="800100" lvl="1" indent="-342900">
              <a:buFontTx/>
              <a:buChar char="-"/>
            </a:pPr>
            <a:r>
              <a:rPr lang="ar-SA" dirty="0" smtClean="0"/>
              <a:t>طبيعة جسيمية.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ar-SA" dirty="0" smtClean="0"/>
              <a:t>أي لا يمكن اعتبار الضوء انه جسيمات او موجات</a:t>
            </a:r>
            <a:r>
              <a:rPr lang="ar-SA" dirty="0"/>
              <a:t> </a:t>
            </a:r>
            <a:r>
              <a:rPr lang="ar-SA" dirty="0" smtClean="0"/>
              <a:t>دائما.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ar-SA" dirty="0" smtClean="0"/>
              <a:t>النظرية الموجية تفسر بعض الظواهر مثل الحيود والتداخل والجسيمية تفسر الطواهر التي لم تستطع النظرية الموجية تفسيرها مثل الانعكاس.</a:t>
            </a:r>
          </a:p>
          <a:p>
            <a:pPr marL="285750" indent="-285750">
              <a:buFont typeface="Wingdings" pitchFamily="2" charset="2"/>
              <a:buChar char="ü"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54305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542730" cy="792088"/>
          </a:xfrm>
        </p:spPr>
        <p:txBody>
          <a:bodyPr/>
          <a:lstStyle/>
          <a:p>
            <a:pPr marL="0" indent="0" algn="ctr">
              <a:buNone/>
            </a:pPr>
            <a:r>
              <a:rPr lang="ar-SA" dirty="0" smtClean="0"/>
              <a:t>الإشعاع</a:t>
            </a:r>
            <a:endParaRPr lang="ar-S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8136904" cy="4030195"/>
          </a:xfrm>
        </p:spPr>
        <p:txBody>
          <a:bodyPr/>
          <a:lstStyle/>
          <a:p>
            <a:pPr marL="342900" indent="-342900">
              <a:buFont typeface="Wingdings" pitchFamily="2" charset="2"/>
              <a:buChar char="ü"/>
            </a:pPr>
            <a:r>
              <a:rPr lang="ar-SA" dirty="0" smtClean="0"/>
              <a:t>الإشعاع: هو الانبعاث المستر للطاقة من سطوح الأجسام الساخنة, على شكل موجات كهرومغناطيسية.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ar-SA" dirty="0" smtClean="0"/>
              <a:t>شدة الإشعاع: هي الطاقة المنبعثة من وحدة المساحة لسطح معين خلال وحدة الزمن.</a:t>
            </a:r>
          </a:p>
          <a:p>
            <a:pPr marL="342900" indent="-342900">
              <a:buFont typeface="Wingdings" pitchFamily="2" charset="2"/>
              <a:buChar char="ü"/>
            </a:pPr>
            <a:endParaRPr lang="ar-SA" dirty="0"/>
          </a:p>
          <a:p>
            <a:pPr marL="342900" indent="-342900">
              <a:buFont typeface="Wingdings" pitchFamily="2" charset="2"/>
              <a:buChar char="ü"/>
            </a:pPr>
            <a:endParaRPr lang="ar-SA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ar-SA" dirty="0" smtClean="0"/>
              <a:t>تختلف شدة الاشعاع باختلاف درجة الحرارة و طبيعة السطح, و الدليل اختلاف لون المادة مع زيادة درجة الحرارة.</a:t>
            </a:r>
          </a:p>
          <a:p>
            <a:endParaRPr lang="ar-SA" dirty="0" smtClean="0"/>
          </a:p>
          <a:p>
            <a:pPr marL="342900" indent="-342900">
              <a:buFont typeface="Wingdings" pitchFamily="2" charset="2"/>
              <a:buChar char="ü"/>
            </a:pPr>
            <a:endParaRPr lang="ar-S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5113" y="2844662"/>
            <a:ext cx="4849384" cy="679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://t2.gstatic.com/images?q=tbn:ANd9GcRRYRNDD8pkO0sAOeliek4mf-v3HP-VTC8bkNLfVelRFDKOPKI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805" y="4581128"/>
            <a:ext cx="2736304" cy="204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t2.gstatic.com/images?q=tbn:ANd9GcT_UMpDweCNxB73mYMXb4JxjKJZNwF9A5A7Ij7Npl0kVb8LIAQ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128" y="4581128"/>
            <a:ext cx="3294332" cy="1668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5518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542730" cy="792088"/>
          </a:xfrm>
        </p:spPr>
        <p:txBody>
          <a:bodyPr/>
          <a:lstStyle/>
          <a:p>
            <a:pPr marL="0" indent="0" algn="ctr">
              <a:buNone/>
            </a:pPr>
            <a:r>
              <a:rPr lang="ar-SA" dirty="0" smtClean="0"/>
              <a:t>الجسم الأسود</a:t>
            </a:r>
            <a:endParaRPr lang="ar-S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8280920" cy="4030195"/>
          </a:xfrm>
        </p:spPr>
        <p:txBody>
          <a:bodyPr/>
          <a:lstStyle/>
          <a:p>
            <a:pPr marL="342900" indent="-342900">
              <a:buFont typeface="Wingdings" pitchFamily="2" charset="2"/>
              <a:buChar char="ü"/>
            </a:pPr>
            <a:r>
              <a:rPr lang="ar-SA" dirty="0" smtClean="0"/>
              <a:t>لدراسة الاشعاعات تم اختيار جسم مثالي اطلق عليه اسم الجسم الأسود.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ar-SA" dirty="0" smtClean="0">
                <a:solidFill>
                  <a:srgbClr val="00B0F0"/>
                </a:solidFill>
              </a:rPr>
              <a:t>الجسم الأسود: جسم مصالي يمتص كل الاشعاع الكهرومغناطيسي الساقط عليه(ممتص مثالي) كما يعد أفضل مشع للطاقة.</a:t>
            </a:r>
          </a:p>
          <a:p>
            <a:pPr marL="342900" indent="-342900" algn="l" rtl="0">
              <a:buFont typeface="Wingdings" pitchFamily="2" charset="2"/>
              <a:buChar char="ü"/>
            </a:pPr>
            <a:r>
              <a:rPr lang="en-US" dirty="0">
                <a:solidFill>
                  <a:srgbClr val="00B0F0"/>
                </a:solidFill>
              </a:rPr>
              <a:t>http://www.nooor.com/media/27983/</a:t>
            </a:r>
            <a:r>
              <a:rPr lang="ar-SA" dirty="0" err="1">
                <a:solidFill>
                  <a:srgbClr val="00B0F0"/>
                </a:solidFill>
              </a:rPr>
              <a:t>الجسم_الأسود</a:t>
            </a:r>
            <a:r>
              <a:rPr lang="ar-SA" dirty="0">
                <a:solidFill>
                  <a:srgbClr val="00B0F0"/>
                </a:solidFill>
              </a:rPr>
              <a:t>/</a:t>
            </a:r>
            <a:endParaRPr lang="ar-SA" dirty="0" smtClean="0">
              <a:solidFill>
                <a:srgbClr val="00B0F0"/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ar-SA" dirty="0" smtClean="0">
                <a:solidFill>
                  <a:schemeClr val="tx1"/>
                </a:solidFill>
              </a:rPr>
              <a:t>يتم استخدام فرن حراري  معزول حراريا ذا فتحة صغيرة بأحد جدرانه كمثال عملي على الحسم الأسود.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ar-SA" dirty="0" smtClean="0">
                <a:solidFill>
                  <a:schemeClr val="tx1"/>
                </a:solidFill>
              </a:rPr>
              <a:t>عند دخول الإشعاع عبر الفتحة ينعكس عدة مرات حتى يتم </a:t>
            </a:r>
            <a:r>
              <a:rPr lang="ar-SA" dirty="0">
                <a:solidFill>
                  <a:schemeClr val="tx1"/>
                </a:solidFill>
              </a:rPr>
              <a:t>ا</a:t>
            </a:r>
            <a:r>
              <a:rPr lang="ar-SA" dirty="0" smtClean="0">
                <a:solidFill>
                  <a:schemeClr val="tx1"/>
                </a:solidFill>
              </a:rPr>
              <a:t>متصاصه كليا و عند تسخين الفرن يشكل مصدرا للإشعاع.</a:t>
            </a:r>
            <a:endParaRPr lang="ar-SA" dirty="0">
              <a:solidFill>
                <a:schemeClr val="tx1"/>
              </a:solidFill>
            </a:endParaRPr>
          </a:p>
        </p:txBody>
      </p:sp>
      <p:pic>
        <p:nvPicPr>
          <p:cNvPr id="3076" name="Picture 4" descr="http://t3.gstatic.com/images?q=tbn:ANd9GcQO7T6XWQTJLaMiozc4PQTZGDIYFxmi5drtPLkw6n89GHdw4DnjS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5" y="4352355"/>
            <a:ext cx="2041827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7" descr="black body cavity u oreg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804658"/>
            <a:ext cx="2952328" cy="3053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http://t0.gstatic.com/images?q=tbn:ANd9GcQ8Rknvbmim5G95nO4NthVfX5NYSo-2ryttqS7_DqIv_0lIc4Zrz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149080"/>
            <a:ext cx="2305050" cy="1990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733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542730" cy="792088"/>
          </a:xfrm>
        </p:spPr>
        <p:txBody>
          <a:bodyPr/>
          <a:lstStyle/>
          <a:p>
            <a:pPr marL="0" indent="0" algn="ctr">
              <a:buNone/>
            </a:pPr>
            <a:r>
              <a:rPr lang="ar-SA" sz="3600" dirty="0" smtClean="0"/>
              <a:t>منحنى إشعاع الجسم الأسود</a:t>
            </a:r>
            <a:endParaRPr lang="ar-SA" sz="3600" dirty="0"/>
          </a:p>
        </p:txBody>
      </p:sp>
      <p:pic>
        <p:nvPicPr>
          <p:cNvPr id="2052" name="Picture 4" descr="http://t1.gstatic.com/images?q=tbn:ANd9GcSZCuhjQssxPwTkkDanxAYoq8jkUALgcPBPWiCm_RAEEsbLixBYS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594" y="1556792"/>
            <a:ext cx="4290476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t0.gstatic.com/images?q=tbn:ANd9GcSgntmgxF9Qtfu98pGWMiSgkP2ks0_fBLVHSwXW6IG-8PRVMJK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73310"/>
            <a:ext cx="4647082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g;base64,/9j/4AAQSkZJRgABAQAAAQABAAD/2wCEAAkGBhQSEBQUEhQVFBUWGRYWFBgUFxUZFBQYFhgWGBkRHhgZHzIqHxsnHRUXIC8sJjMtLCwsFiAxNTAqNSgrLiwBCQoKDQsNGg4OGTUcHiU1NTQtNS01LCw0NDQzNiw1LCw0NDQwLDQsNDQ0NDUtNCksLCwsLCw0NCksLDUsLCosNP/AABEIAEgAYAMBIgACEQEDEQH/xAAbAAACAgMBAAAAAAAAAAAAAAAFBgMEAAECB//EAEAQAAIBAgMEBgQMBAcAAAAAAAECAwARBBIhBQYxURMiQWFx0VNygbEWIyQyQlKRk6Gi0vAUFbLBBzNUYpLC4f/EABkBAAMBAQEAAAAAAAAAAAAAAAIDBAEFAP/EACMRAAIBAwQCAwEAAAAAAAAAAAABAgMRIQQSMVETQRRhcVL/2gAMAwEAAhEDEQA/AHBMPBDgIZ2wyzFtHJYqRctZuB5AUP8AhDhf9An3rfppq2RghNs1Ij9JCPA3Nj7DakTY+yTLilhYW6xEncF+d7re2jk3cFJWH/Zu7+GlhSRsMiFwGy3Y2B4a6dlj7as/BTCehT83nV6SdUGpAH70tVOfbAA6o9raDzpcqijyzVG/COfgphPQp+bzqCbYWCXjEhPIZiffS9trflVuoYyN9VNFHiaX3xmMxWg+KQ/V0/Gpp6v+RyodjLtOfAxjWKJfEkt9gPnSvjdvwcIsOGPM5vdeiGC3JHGQlj23ozDu+iDQAeAqZ1akstsYo016A+4+zRiZ3M65VUArHawe9wb6300+2nv4K4X0Kfm86DbMjEUykadh8DpTVmq3TzcociKiV8IHfBXC+hT83nQzeTd7Dx4WV0iVWAFiL3HWHfTJmoVvUfkc3qj3iqU3cU0rEW7jEYSK31f7mosHspkxMk9kvJYHU9XmRp22H2Vvd8/JYvVFEc1E1kxPB52m9DYRp4JczyLK5DPqcrsWUDttY6ceNVmfE4s9YlE5cPw86bN4N30llSawzgZSeY4jyqaHCAC1q49aDjNosjNWugLszdqNLG1zzPGj0OEA7K4xcvRRPJa+RWa3OwvalqfaMzq7RdIenUBTCrkLJHa+UvlsjIw62mqm1ConleQxT7T6OdYypIKliwucupGoA0XTjeudjbR6ZHzEFlci6/NZT1kcdxVh+NC8NsLFyKizz9GqBR1CXkYqxYPmPA627bga0WwGxhBYRsQgTKQdSSDcOW7hcWpljHtS+zeIXWj2HnzKp5gf+0IkUHWrez5OrbkffTdM7Ta7FT4CGehm8rfJJfV/uKu5qHbwH5LL6propZEvgh2VMEwqFjYKlyeQAuTU+z8YZEzHS5a3gCQKCYuxwBU8DGgPZcHLcfjW9msVnALEgQ3tz6TETWNhyEdu+9A6iVVU/byaovZuGF9Raqq8bVvp64L3b9/vtpWpp3ju6NpyzY7nw4dGQ3sysptxswIPvqtsrBzR2EkquiqFULHlJtYBmN+Nh2aVdSge39tTJMsWHQu4UyMMmYMLgKtyRYE5rnssKiQ+Kbwg9JKFsWIFyALm1yeA8TSxt/bsLxWu6OpVxHIro0ynqlALahlLDuNqkOwsRiNcTL0aXJEcdiwGYMAXta6kCxAv31ew2yosNKpUf5lkF1LuX6zFzKbnUC3LSvchJRj9s72NAywKr3ul1UniyA9RjyOW1W4JbPbnUX81jMvQhrv1rjWwKBSVvzs4NZMOVYpbJKQDTfIRz1R20fk8vqmpEmuKrbUe8Enqt7jXXWcolYnb6bdOFwCOBezQXFr3FgSLdvDtoXupvomLxqFI+i+IlBAAVWtKhBsGNyOv4ZzzrX+JGBlxGFighXO7GI5bgGyx3J18RQbczdHFYLEQPiI+jV45lU5lOY3zWsDyF/ZQOMPKpewk3saPUzi66hxgLgX7vtpcxchGoN6GjbeVgeRB+yn1IqUXEVGWbnpUYqObAK0scmoaPMBb6QYWKnuvY+IrWExAZQym4NiPA1NOzBGKAF7HKG0Ba2gJ5XriIuOZsaiMqu6qX0QEgFjyF+PGgm3duwOFgJz52VWCFgwGcqSuX6SstyDbTXWhuL3TmaJtbOzWSONvi41Zg5BdxcgMC3V1ueXBn2fsmKAWjRVPa30m7yx1NbcO0Y55FzZGyZWndmSSNFdWiaVsz/F3Qre9yGQtqeQ40zSrU7NVeZ6CXBje5lRpbVDip7xuP9j/ANJqHG4tV+cQO+oM9w3qSf0NXS0c99O3RJWW2X6CZml/iYmTIU6NQSzQkXyxaWY6HRhz4iie9SdJHh+jZC0b5iEkjFgVZWB62o14VlZWy026r5dzXGPWDyq2htsBjh5OS/eRfqoPtTYkx1RVPhJF+qtVlWuTYhRsPW7mLIw0QlKo4UKwMkd+rpfRuVGP49PSR/eJ51lZUL0kb3uUeZ9Gv5gnpI/vI/OuW2in10/5x/qrKys+HHtnvM+iu+0QeBT2yRj/ALVTxWM01cHuRo/eWrKys+FB+2b530BMRjSD1cMHP1nkhb26vYVPg8c7ZjKoQ5JNS8VvmNYdVvZWVlOpUI0sxAnUc+T/2Q=="/>
          <p:cNvSpPr>
            <a:spLocks noChangeAspect="1" noChangeArrowheads="1"/>
          </p:cNvSpPr>
          <p:nvPr/>
        </p:nvSpPr>
        <p:spPr bwMode="auto">
          <a:xfrm>
            <a:off x="8837613" y="-363538"/>
            <a:ext cx="914400" cy="68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692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542730" cy="792088"/>
          </a:xfrm>
        </p:spPr>
        <p:txBody>
          <a:bodyPr/>
          <a:lstStyle/>
          <a:p>
            <a:pPr marL="0" indent="0" algn="ctr">
              <a:buNone/>
            </a:pPr>
            <a:r>
              <a:rPr lang="ar-SA" sz="2800" dirty="0" smtClean="0"/>
              <a:t>ملاحظات على منحنى إشعاع الجسم الأسود</a:t>
            </a:r>
            <a:endParaRPr lang="ar-SA" sz="2800" dirty="0"/>
          </a:p>
        </p:txBody>
      </p:sp>
      <p:sp>
        <p:nvSpPr>
          <p:cNvPr id="4" name="AutoShape 8" descr="data:image/jpg;base64,/9j/4AAQSkZJRgABAQAAAQABAAD/2wCEAAkGBhQSEBQUEhQVFBUWGRYWFBgUFxUZFBQYFhgWGBkRHhgZHzIqHxsnHRUXIC8sJjMtLCwsFiAxNTAqNSgrLiwBCQoKDQsNGg4OGTUcHiU1NTQtNS01LCw0NDQzNiw1LCw0NDQwLDQsNDQ0NDUtNCksLCwsLCw0NCksLDUsLCosNP/AABEIAEgAYAMBIgACEQEDEQH/xAAbAAACAgMBAAAAAAAAAAAAAAAFBgMEAAECB//EAEAQAAIBAgMEBgQMBAcAAAAAAAECAwARBBIhBQYxURMiQWFx0VNygbEWIyQyQlKRk6Gi0vAUFbLBBzNUYpLC4f/EABkBAAMBAQEAAAAAAAAAAAAAAAIDBAEFAP/EACMRAAIBAwQCAwEAAAAAAAAAAAABAgMRIQQSMVETQRRhcVL/2gAMAwEAAhEDEQA/AHBMPBDgIZ2wyzFtHJYqRctZuB5AUP8AhDhf9An3rfppq2RghNs1Ij9JCPA3Nj7DakTY+yTLilhYW6xEncF+d7re2jk3cFJWH/Zu7+GlhSRsMiFwGy3Y2B4a6dlj7as/BTCehT83nV6SdUGpAH70tVOfbAA6o9raDzpcqijyzVG/COfgphPQp+bzqCbYWCXjEhPIZiffS9trflVuoYyN9VNFHiaX3xmMxWg+KQ/V0/Gpp6v+RyodjLtOfAxjWKJfEkt9gPnSvjdvwcIsOGPM5vdeiGC3JHGQlj23ozDu+iDQAeAqZ1akstsYo016A+4+zRiZ3M65VUArHawe9wb6300+2nv4K4X0Kfm86DbMjEUykadh8DpTVmq3TzcociKiV8IHfBXC+hT83nQzeTd7Dx4WV0iVWAFiL3HWHfTJmoVvUfkc3qj3iqU3cU0rEW7jEYSK31f7mosHspkxMk9kvJYHU9XmRp22H2Vvd8/JYvVFEc1E1kxPB52m9DYRp4JczyLK5DPqcrsWUDttY6ceNVmfE4s9YlE5cPw86bN4N30llSawzgZSeY4jyqaHCAC1q49aDjNosjNWugLszdqNLG1zzPGj0OEA7K4xcvRRPJa+RWa3OwvalqfaMzq7RdIenUBTCrkLJHa+UvlsjIw62mqm1ConleQxT7T6OdYypIKliwucupGoA0XTjeudjbR6ZHzEFlci6/NZT1kcdxVh+NC8NsLFyKizz9GqBR1CXkYqxYPmPA627bga0WwGxhBYRsQgTKQdSSDcOW7hcWpljHtS+zeIXWj2HnzKp5gf+0IkUHWrez5OrbkffTdM7Ta7FT4CGehm8rfJJfV/uKu5qHbwH5LL6propZEvgh2VMEwqFjYKlyeQAuTU+z8YZEzHS5a3gCQKCYuxwBU8DGgPZcHLcfjW9msVnALEgQ3tz6TETWNhyEdu+9A6iVVU/byaovZuGF9Raqq8bVvp64L3b9/vtpWpp3ju6NpyzY7nw4dGQ3sysptxswIPvqtsrBzR2EkquiqFULHlJtYBmN+Nh2aVdSge39tTJMsWHQu4UyMMmYMLgKtyRYE5rnssKiQ+Kbwg9JKFsWIFyALm1yeA8TSxt/bsLxWu6OpVxHIro0ynqlALahlLDuNqkOwsRiNcTL0aXJEcdiwGYMAXta6kCxAv31ew2yosNKpUf5lkF1LuX6zFzKbnUC3LSvchJRj9s72NAywKr3ul1UniyA9RjyOW1W4JbPbnUX81jMvQhrv1rjWwKBSVvzs4NZMOVYpbJKQDTfIRz1R20fk8vqmpEmuKrbUe8Enqt7jXXWcolYnb6bdOFwCOBezQXFr3FgSLdvDtoXupvomLxqFI+i+IlBAAVWtKhBsGNyOv4ZzzrX+JGBlxGFighXO7GI5bgGyx3J18RQbczdHFYLEQPiI+jV45lU5lOY3zWsDyF/ZQOMPKpewk3saPUzi66hxgLgX7vtpcxchGoN6GjbeVgeRB+yn1IqUXEVGWbnpUYqObAK0scmoaPMBb6QYWKnuvY+IrWExAZQym4NiPA1NOzBGKAF7HKG0Ba2gJ5XriIuOZsaiMqu6qX0QEgFjyF+PGgm3duwOFgJz52VWCFgwGcqSuX6SstyDbTXWhuL3TmaJtbOzWSONvi41Zg5BdxcgMC3V1ueXBn2fsmKAWjRVPa30m7yx1NbcO0Y55FzZGyZWndmSSNFdWiaVsz/F3Qre9yGQtqeQ40zSrU7NVeZ6CXBje5lRpbVDip7xuP9j/ANJqHG4tV+cQO+oM9w3qSf0NXS0c99O3RJWW2X6CZml/iYmTIU6NQSzQkXyxaWY6HRhz4iie9SdJHh+jZC0b5iEkjFgVZWB62o14VlZWy026r5dzXGPWDyq2htsBjh5OS/eRfqoPtTYkx1RVPhJF+qtVlWuTYhRsPW7mLIw0QlKo4UKwMkd+rpfRuVGP49PSR/eJ51lZUL0kb3uUeZ9Gv5gnpI/vI/OuW2in10/5x/qrKys+HHtnvM+iu+0QeBT2yRj/ALVTxWM01cHuRo/eWrKys+FB+2b530BMRjSD1cMHP1nkhb26vYVPg8c7ZjKoQ5JNS8VvmNYdVvZWVlOpUI0sxAnUc+T/2Q=="/>
          <p:cNvSpPr>
            <a:spLocks noChangeAspect="1" noChangeArrowheads="1"/>
          </p:cNvSpPr>
          <p:nvPr/>
        </p:nvSpPr>
        <p:spPr bwMode="auto">
          <a:xfrm>
            <a:off x="8837613" y="-363538"/>
            <a:ext cx="914400" cy="68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2232248" cy="3133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9114" y="1411886"/>
            <a:ext cx="4311002" cy="2161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573015"/>
            <a:ext cx="5373176" cy="46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17" y="4038119"/>
            <a:ext cx="6357708" cy="68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219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542730" cy="792088"/>
          </a:xfrm>
        </p:spPr>
        <p:txBody>
          <a:bodyPr/>
          <a:lstStyle/>
          <a:p>
            <a:pPr marL="0" indent="0" algn="ctr">
              <a:buNone/>
            </a:pPr>
            <a:r>
              <a:rPr lang="ar-SA" sz="2800" dirty="0" smtClean="0"/>
              <a:t>قانون ستيفان</a:t>
            </a:r>
            <a:endParaRPr lang="ar-SA" sz="2800" dirty="0"/>
          </a:p>
        </p:txBody>
      </p:sp>
      <p:sp>
        <p:nvSpPr>
          <p:cNvPr id="4" name="AutoShape 8" descr="data:image/jpg;base64,/9j/4AAQSkZJRgABAQAAAQABAAD/2wCEAAkGBhQSEBQUEhQVFBUWGRYWFBgUFxUZFBQYFhgWGBkRHhgZHzIqHxsnHRUXIC8sJjMtLCwsFiAxNTAqNSgrLiwBCQoKDQsNGg4OGTUcHiU1NTQtNS01LCw0NDQzNiw1LCw0NDQwLDQsNDQ0NDUtNCksLCwsLCw0NCksLDUsLCosNP/AABEIAEgAYAMBIgACEQEDEQH/xAAbAAACAgMBAAAAAAAAAAAAAAAFBgMEAAECB//EAEAQAAIBAgMEBgQMBAcAAAAAAAECAwARBBIhBQYxURMiQWFx0VNygbEWIyQyQlKRk6Gi0vAUFbLBBzNUYpLC4f/EABkBAAMBAQEAAAAAAAAAAAAAAAIDBAEFAP/EACMRAAIBAwQCAwEAAAAAAAAAAAABAgMRIQQSMVETQRRhcVL/2gAMAwEAAhEDEQA/AHBMPBDgIZ2wyzFtHJYqRctZuB5AUP8AhDhf9An3rfppq2RghNs1Ij9JCPA3Nj7DakTY+yTLilhYW6xEncF+d7re2jk3cFJWH/Zu7+GlhSRsMiFwGy3Y2B4a6dlj7as/BTCehT83nV6SdUGpAH70tVOfbAA6o9raDzpcqijyzVG/COfgphPQp+bzqCbYWCXjEhPIZiffS9trflVuoYyN9VNFHiaX3xmMxWg+KQ/V0/Gpp6v+RyodjLtOfAxjWKJfEkt9gPnSvjdvwcIsOGPM5vdeiGC3JHGQlj23ozDu+iDQAeAqZ1akstsYo016A+4+zRiZ3M65VUArHawe9wb6300+2nv4K4X0Kfm86DbMjEUykadh8DpTVmq3TzcociKiV8IHfBXC+hT83nQzeTd7Dx4WV0iVWAFiL3HWHfTJmoVvUfkc3qj3iqU3cU0rEW7jEYSK31f7mosHspkxMk9kvJYHU9XmRp22H2Vvd8/JYvVFEc1E1kxPB52m9DYRp4JczyLK5DPqcrsWUDttY6ceNVmfE4s9YlE5cPw86bN4N30llSawzgZSeY4jyqaHCAC1q49aDjNosjNWugLszdqNLG1zzPGj0OEA7K4xcvRRPJa+RWa3OwvalqfaMzq7RdIenUBTCrkLJHa+UvlsjIw62mqm1ConleQxT7T6OdYypIKliwucupGoA0XTjeudjbR6ZHzEFlci6/NZT1kcdxVh+NC8NsLFyKizz9GqBR1CXkYqxYPmPA627bga0WwGxhBYRsQgTKQdSSDcOW7hcWpljHtS+zeIXWj2HnzKp5gf+0IkUHWrez5OrbkffTdM7Ta7FT4CGehm8rfJJfV/uKu5qHbwH5LL6propZEvgh2VMEwqFjYKlyeQAuTU+z8YZEzHS5a3gCQKCYuxwBU8DGgPZcHLcfjW9msVnALEgQ3tz6TETWNhyEdu+9A6iVVU/byaovZuGF9Raqq8bVvp64L3b9/vtpWpp3ju6NpyzY7nw4dGQ3sysptxswIPvqtsrBzR2EkquiqFULHlJtYBmN+Nh2aVdSge39tTJMsWHQu4UyMMmYMLgKtyRYE5rnssKiQ+Kbwg9JKFsWIFyALm1yeA8TSxt/bsLxWu6OpVxHIro0ynqlALahlLDuNqkOwsRiNcTL0aXJEcdiwGYMAXta6kCxAv31ew2yosNKpUf5lkF1LuX6zFzKbnUC3LSvchJRj9s72NAywKr3ul1UniyA9RjyOW1W4JbPbnUX81jMvQhrv1rjWwKBSVvzs4NZMOVYpbJKQDTfIRz1R20fk8vqmpEmuKrbUe8Enqt7jXXWcolYnb6bdOFwCOBezQXFr3FgSLdvDtoXupvomLxqFI+i+IlBAAVWtKhBsGNyOv4ZzzrX+JGBlxGFighXO7GI5bgGyx3J18RQbczdHFYLEQPiI+jV45lU5lOY3zWsDyF/ZQOMPKpewk3saPUzi66hxgLgX7vtpcxchGoN6GjbeVgeRB+yn1IqUXEVGWbnpUYqObAK0scmoaPMBb6QYWKnuvY+IrWExAZQym4NiPA1NOzBGKAF7HKG0Ba2gJ5XriIuOZsaiMqu6qX0QEgFjyF+PGgm3duwOFgJz52VWCFgwGcqSuX6SstyDbTXWhuL3TmaJtbOzWSONvi41Zg5BdxcgMC3V1ueXBn2fsmKAWjRVPa30m7yx1NbcO0Y55FzZGyZWndmSSNFdWiaVsz/F3Qre9yGQtqeQ40zSrU7NVeZ6CXBje5lRpbVDip7xuP9j/ANJqHG4tV+cQO+oM9w3qSf0NXS0c99O3RJWW2X6CZml/iYmTIU6NQSzQkXyxaWY6HRhz4iie9SdJHh+jZC0b5iEkjFgVZWB62o14VlZWy026r5dzXGPWDyq2htsBjh5OS/eRfqoPtTYkx1RVPhJF+qtVlWuTYhRsPW7mLIw0QlKo4UKwMkd+rpfRuVGP49PSR/eJ51lZUL0kb3uUeZ9Gv5gnpI/vI/OuW2in10/5x/qrKys+HHtnvM+iu+0QeBT2yRj/ALVTxWM01cHuRo/eWrKys+FB+2b530BMRjSD1cMHP1nkhb26vYVPg8c7ZjKoQ5JNS8VvmNYdVvZWVlOpUI0sxAnUc+T/2Q=="/>
          <p:cNvSpPr>
            <a:spLocks noChangeAspect="1" noChangeArrowheads="1"/>
          </p:cNvSpPr>
          <p:nvPr/>
        </p:nvSpPr>
        <p:spPr bwMode="auto">
          <a:xfrm>
            <a:off x="8837613" y="-363538"/>
            <a:ext cx="914400" cy="68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7996447" cy="3532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021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542730" cy="792088"/>
          </a:xfrm>
        </p:spPr>
        <p:txBody>
          <a:bodyPr/>
          <a:lstStyle/>
          <a:p>
            <a:pPr marL="0" indent="0" algn="ctr">
              <a:buNone/>
            </a:pPr>
            <a:r>
              <a:rPr lang="ar-SA" sz="2800" dirty="0" smtClean="0"/>
              <a:t>قانون ستيفان -مثال(1)</a:t>
            </a:r>
            <a:endParaRPr lang="ar-SA" sz="2800" dirty="0"/>
          </a:p>
        </p:txBody>
      </p:sp>
      <p:sp>
        <p:nvSpPr>
          <p:cNvPr id="4" name="AutoShape 8" descr="data:image/jpg;base64,/9j/4AAQSkZJRgABAQAAAQABAAD/2wCEAAkGBhQSEBQUEhQVFBUWGRYWFBgUFxUZFBQYFhgWGBkRHhgZHzIqHxsnHRUXIC8sJjMtLCwsFiAxNTAqNSgrLiwBCQoKDQsNGg4OGTUcHiU1NTQtNS01LCw0NDQzNiw1LCw0NDQwLDQsNDQ0NDUtNCksLCwsLCw0NCksLDUsLCosNP/AABEIAEgAYAMBIgACEQEDEQH/xAAbAAACAgMBAAAAAAAAAAAAAAAFBgMEAAECB//EAEAQAAIBAgMEBgQMBAcAAAAAAAECAwARBBIhBQYxURMiQWFx0VNygbEWIyQyQlKRk6Gi0vAUFbLBBzNUYpLC4f/EABkBAAMBAQEAAAAAAAAAAAAAAAIDBAEFAP/EACMRAAIBAwQCAwEAAAAAAAAAAAABAgMRIQQSMVETQRRhcVL/2gAMAwEAAhEDEQA/AHBMPBDgIZ2wyzFtHJYqRctZuB5AUP8AhDhf9An3rfppq2RghNs1Ij9JCPA3Nj7DakTY+yTLilhYW6xEncF+d7re2jk3cFJWH/Zu7+GlhSRsMiFwGy3Y2B4a6dlj7as/BTCehT83nV6SdUGpAH70tVOfbAA6o9raDzpcqijyzVG/COfgphPQp+bzqCbYWCXjEhPIZiffS9trflVuoYyN9VNFHiaX3xmMxWg+KQ/V0/Gpp6v+RyodjLtOfAxjWKJfEkt9gPnSvjdvwcIsOGPM5vdeiGC3JHGQlj23ozDu+iDQAeAqZ1akstsYo016A+4+zRiZ3M65VUArHawe9wb6300+2nv4K4X0Kfm86DbMjEUykadh8DpTVmq3TzcociKiV8IHfBXC+hT83nQzeTd7Dx4WV0iVWAFiL3HWHfTJmoVvUfkc3qj3iqU3cU0rEW7jEYSK31f7mosHspkxMk9kvJYHU9XmRp22H2Vvd8/JYvVFEc1E1kxPB52m9DYRp4JczyLK5DPqcrsWUDttY6ceNVmfE4s9YlE5cPw86bN4N30llSawzgZSeY4jyqaHCAC1q49aDjNosjNWugLszdqNLG1zzPGj0OEA7K4xcvRRPJa+RWa3OwvalqfaMzq7RdIenUBTCrkLJHa+UvlsjIw62mqm1ConleQxT7T6OdYypIKliwucupGoA0XTjeudjbR6ZHzEFlci6/NZT1kcdxVh+NC8NsLFyKizz9GqBR1CXkYqxYPmPA627bga0WwGxhBYRsQgTKQdSSDcOW7hcWpljHtS+zeIXWj2HnzKp5gf+0IkUHWrez5OrbkffTdM7Ta7FT4CGehm8rfJJfV/uKu5qHbwH5LL6propZEvgh2VMEwqFjYKlyeQAuTU+z8YZEzHS5a3gCQKCYuxwBU8DGgPZcHLcfjW9msVnALEgQ3tz6TETWNhyEdu+9A6iVVU/byaovZuGF9Raqq8bVvp64L3b9/vtpWpp3ju6NpyzY7nw4dGQ3sysptxswIPvqtsrBzR2EkquiqFULHlJtYBmN+Nh2aVdSge39tTJMsWHQu4UyMMmYMLgKtyRYE5rnssKiQ+Kbwg9JKFsWIFyALm1yeA8TSxt/bsLxWu6OpVxHIro0ynqlALahlLDuNqkOwsRiNcTL0aXJEcdiwGYMAXta6kCxAv31ew2yosNKpUf5lkF1LuX6zFzKbnUC3LSvchJRj9s72NAywKr3ul1UniyA9RjyOW1W4JbPbnUX81jMvQhrv1rjWwKBSVvzs4NZMOVYpbJKQDTfIRz1R20fk8vqmpEmuKrbUe8Enqt7jXXWcolYnb6bdOFwCOBezQXFr3FgSLdvDtoXupvomLxqFI+i+IlBAAVWtKhBsGNyOv4ZzzrX+JGBlxGFighXO7GI5bgGyx3J18RQbczdHFYLEQPiI+jV45lU5lOY3zWsDyF/ZQOMPKpewk3saPUzi66hxgLgX7vtpcxchGoN6GjbeVgeRB+yn1IqUXEVGWbnpUYqObAK0scmoaPMBb6QYWKnuvY+IrWExAZQym4NiPA1NOzBGKAF7HKG0Ba2gJ5XriIuOZsaiMqu6qX0QEgFjyF+PGgm3duwOFgJz52VWCFgwGcqSuX6SstyDbTXWhuL3TmaJtbOzWSONvi41Zg5BdxcgMC3V1ueXBn2fsmKAWjRVPa30m7yx1NbcO0Y55FzZGyZWndmSSNFdWiaVsz/F3Qre9yGQtqeQ40zSrU7NVeZ6CXBje5lRpbVDip7xuP9j/ANJqHG4tV+cQO+oM9w3qSf0NXS0c99O3RJWW2X6CZml/iYmTIU6NQSzQkXyxaWY6HRhz4iie9SdJHh+jZC0b5iEkjFgVZWB62o14VlZWy026r5dzXGPWDyq2htsBjh5OS/eRfqoPtTYkx1RVPhJF+qtVlWuTYhRsPW7mLIw0QlKo4UKwMkd+rpfRuVGP49PSR/eJ51lZUL0kb3uUeZ9Gv5gnpI/vI/OuW2in10/5x/qrKys+HHtnvM+iu+0QeBT2yRj/ALVTxWM01cHuRo/eWrKys+FB+2b530BMRjSD1cMHP1nkhb26vYVPg8c7ZjKoQ5JNS8VvmNYdVvZWVlOpUI0sxAnUc+T/2Q=="/>
          <p:cNvSpPr>
            <a:spLocks noChangeAspect="1" noChangeArrowheads="1"/>
          </p:cNvSpPr>
          <p:nvPr/>
        </p:nvSpPr>
        <p:spPr bwMode="auto">
          <a:xfrm>
            <a:off x="8837613" y="-363538"/>
            <a:ext cx="914400" cy="68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956" y="1196752"/>
            <a:ext cx="7536506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956" y="3429000"/>
            <a:ext cx="7255320" cy="2985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952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542730" cy="792088"/>
          </a:xfrm>
        </p:spPr>
        <p:txBody>
          <a:bodyPr/>
          <a:lstStyle/>
          <a:p>
            <a:pPr marL="0" indent="0" algn="ctr">
              <a:buNone/>
            </a:pPr>
            <a:r>
              <a:rPr lang="ar-SA" sz="2800" dirty="0" smtClean="0"/>
              <a:t>قانون ستيفان -مثال(2)</a:t>
            </a:r>
            <a:endParaRPr lang="ar-SA" sz="2800" dirty="0"/>
          </a:p>
        </p:txBody>
      </p:sp>
      <p:sp>
        <p:nvSpPr>
          <p:cNvPr id="4" name="AutoShape 8" descr="data:image/jpg;base64,/9j/4AAQSkZJRgABAQAAAQABAAD/2wCEAAkGBhQSEBQUEhQVFBUWGRYWFBgUFxUZFBQYFhgWGBkRHhgZHzIqHxsnHRUXIC8sJjMtLCwsFiAxNTAqNSgrLiwBCQoKDQsNGg4OGTUcHiU1NTQtNS01LCw0NDQzNiw1LCw0NDQwLDQsNDQ0NDUtNCksLCwsLCw0NCksLDUsLCosNP/AABEIAEgAYAMBIgACEQEDEQH/xAAbAAACAgMBAAAAAAAAAAAAAAAFBgMEAAECB//EAEAQAAIBAgMEBgQMBAcAAAAAAAECAwARBBIhBQYxURMiQWFx0VNygbEWIyQyQlKRk6Gi0vAUFbLBBzNUYpLC4f/EABkBAAMBAQEAAAAAAAAAAAAAAAIDBAEFAP/EACMRAAIBAwQCAwEAAAAAAAAAAAABAgMRIQQSMVETQRRhcVL/2gAMAwEAAhEDEQA/AHBMPBDgIZ2wyzFtHJYqRctZuB5AUP8AhDhf9An3rfppq2RghNs1Ij9JCPA3Nj7DakTY+yTLilhYW6xEncF+d7re2jk3cFJWH/Zu7+GlhSRsMiFwGy3Y2B4a6dlj7as/BTCehT83nV6SdUGpAH70tVOfbAA6o9raDzpcqijyzVG/COfgphPQp+bzqCbYWCXjEhPIZiffS9trflVuoYyN9VNFHiaX3xmMxWg+KQ/V0/Gpp6v+RyodjLtOfAxjWKJfEkt9gPnSvjdvwcIsOGPM5vdeiGC3JHGQlj23ozDu+iDQAeAqZ1akstsYo016A+4+zRiZ3M65VUArHawe9wb6300+2nv4K4X0Kfm86DbMjEUykadh8DpTVmq3TzcociKiV8IHfBXC+hT83nQzeTd7Dx4WV0iVWAFiL3HWHfTJmoVvUfkc3qj3iqU3cU0rEW7jEYSK31f7mosHspkxMk9kvJYHU9XmRp22H2Vvd8/JYvVFEc1E1kxPB52m9DYRp4JczyLK5DPqcrsWUDttY6ceNVmfE4s9YlE5cPw86bN4N30llSawzgZSeY4jyqaHCAC1q49aDjNosjNWugLszdqNLG1zzPGj0OEA7K4xcvRRPJa+RWa3OwvalqfaMzq7RdIenUBTCrkLJHa+UvlsjIw62mqm1ConleQxT7T6OdYypIKliwucupGoA0XTjeudjbR6ZHzEFlci6/NZT1kcdxVh+NC8NsLFyKizz9GqBR1CXkYqxYPmPA627bga0WwGxhBYRsQgTKQdSSDcOW7hcWpljHtS+zeIXWj2HnzKp5gf+0IkUHWrez5OrbkffTdM7Ta7FT4CGehm8rfJJfV/uKu5qHbwH5LL6propZEvgh2VMEwqFjYKlyeQAuTU+z8YZEzHS5a3gCQKCYuxwBU8DGgPZcHLcfjW9msVnALEgQ3tz6TETWNhyEdu+9A6iVVU/byaovZuGF9Raqq8bVvp64L3b9/vtpWpp3ju6NpyzY7nw4dGQ3sysptxswIPvqtsrBzR2EkquiqFULHlJtYBmN+Nh2aVdSge39tTJMsWHQu4UyMMmYMLgKtyRYE5rnssKiQ+Kbwg9JKFsWIFyALm1yeA8TSxt/bsLxWu6OpVxHIro0ynqlALahlLDuNqkOwsRiNcTL0aXJEcdiwGYMAXta6kCxAv31ew2yosNKpUf5lkF1LuX6zFzKbnUC3LSvchJRj9s72NAywKr3ul1UniyA9RjyOW1W4JbPbnUX81jMvQhrv1rjWwKBSVvzs4NZMOVYpbJKQDTfIRz1R20fk8vqmpEmuKrbUe8Enqt7jXXWcolYnb6bdOFwCOBezQXFr3FgSLdvDtoXupvomLxqFI+i+IlBAAVWtKhBsGNyOv4ZzzrX+JGBlxGFighXO7GI5bgGyx3J18RQbczdHFYLEQPiI+jV45lU5lOY3zWsDyF/ZQOMPKpewk3saPUzi66hxgLgX7vtpcxchGoN6GjbeVgeRB+yn1IqUXEVGWbnpUYqObAK0scmoaPMBb6QYWKnuvY+IrWExAZQym4NiPA1NOzBGKAF7HKG0Ba2gJ5XriIuOZsaiMqu6qX0QEgFjyF+PGgm3duwOFgJz52VWCFgwGcqSuX6SstyDbTXWhuL3TmaJtbOzWSONvi41Zg5BdxcgMC3V1ueXBn2fsmKAWjRVPa30m7yx1NbcO0Y55FzZGyZWndmSSNFdWiaVsz/F3Qre9yGQtqeQ40zSrU7NVeZ6CXBje5lRpbVDip7xuP9j/ANJqHG4tV+cQO+oM9w3qSf0NXS0c99O3RJWW2X6CZml/iYmTIU6NQSzQkXyxaWY6HRhz4iie9SdJHh+jZC0b5iEkjFgVZWB62o14VlZWy026r5dzXGPWDyq2htsBjh5OS/eRfqoPtTYkx1RVPhJF+qtVlWuTYhRsPW7mLIw0QlKo4UKwMkd+rpfRuVGP49PSR/eJ51lZUL0kb3uUeZ9Gv5gnpI/vI/OuW2in10/5x/qrKys+HHtnvM+iu+0QeBT2yRj/ALVTxWM01cHuRo/eWrKys+FB+2b530BMRjSD1cMHP1nkhb26vYVPg8c7ZjKoQ5JNS8VvmNYdVvZWVlOpUI0sxAnUc+T/2Q=="/>
          <p:cNvSpPr>
            <a:spLocks noChangeAspect="1" noChangeArrowheads="1"/>
          </p:cNvSpPr>
          <p:nvPr/>
        </p:nvSpPr>
        <p:spPr bwMode="auto">
          <a:xfrm>
            <a:off x="8837613" y="-363538"/>
            <a:ext cx="914400" cy="68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106"/>
          <a:stretch/>
        </p:blipFill>
        <p:spPr bwMode="auto">
          <a:xfrm>
            <a:off x="1619672" y="1268760"/>
            <a:ext cx="6955507" cy="1066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70" b="25289"/>
          <a:stretch/>
        </p:blipFill>
        <p:spPr bwMode="auto">
          <a:xfrm>
            <a:off x="1619672" y="2564904"/>
            <a:ext cx="6955507" cy="2584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344"/>
          <a:stretch/>
        </p:blipFill>
        <p:spPr bwMode="auto">
          <a:xfrm>
            <a:off x="1619672" y="5337990"/>
            <a:ext cx="6955507" cy="141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854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3451</TotalTime>
  <Words>339</Words>
  <Application>Microsoft Office PowerPoint</Application>
  <PresentationFormat>On-screen Show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Slipstream</vt:lpstr>
      <vt:lpstr>طبيعة الضوء و إشعاع الجسم الأسود</vt:lpstr>
      <vt:lpstr>طبيعة الضوء</vt:lpstr>
      <vt:lpstr>الإشعاع</vt:lpstr>
      <vt:lpstr>الجسم الأسود</vt:lpstr>
      <vt:lpstr>منحنى إشعاع الجسم الأسود</vt:lpstr>
      <vt:lpstr>ملاحظات على منحنى إشعاع الجسم الأسود</vt:lpstr>
      <vt:lpstr>قانون ستيفان</vt:lpstr>
      <vt:lpstr>قانون ستيفان -مثال(1)</vt:lpstr>
      <vt:lpstr>قانون ستيفان -مثال(2)</vt:lpstr>
      <vt:lpstr>قانون رايلي و جينز</vt:lpstr>
      <vt:lpstr>كارثة الأشعة فوق البنفسجية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SANA' MUSLEH</dc:creator>
  <cp:lastModifiedBy>shadi</cp:lastModifiedBy>
  <cp:revision>15</cp:revision>
  <dcterms:created xsi:type="dcterms:W3CDTF">2011-05-24T18:57:04Z</dcterms:created>
  <dcterms:modified xsi:type="dcterms:W3CDTF">2011-05-27T05:01:44Z</dcterms:modified>
</cp:coreProperties>
</file>