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F6AF3C-336D-4851-86AC-87DF6C581B6D}"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60FDE89-D49A-475F-BDF9-9731A2CD2A39}"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F6AF3C-336D-4851-86AC-87DF6C581B6D}"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60FDE89-D49A-475F-BDF9-9731A2CD2A3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F6AF3C-336D-4851-86AC-87DF6C581B6D}"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60FDE89-D49A-475F-BDF9-9731A2CD2A3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FF6AF3C-336D-4851-86AC-87DF6C581B6D}"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60FDE89-D49A-475F-BDF9-9731A2CD2A39}"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F6AF3C-336D-4851-86AC-87DF6C581B6D}" type="datetimeFigureOut">
              <a:rPr lang="ar-SA" smtClean="0"/>
              <a:t>06/21/1432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60FDE89-D49A-475F-BDF9-9731A2CD2A3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FF6AF3C-336D-4851-86AC-87DF6C581B6D}" type="datetimeFigureOut">
              <a:rPr lang="ar-SA" smtClean="0"/>
              <a:t>06/21/1432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60FDE89-D49A-475F-BDF9-9731A2CD2A39}"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F6AF3C-336D-4851-86AC-87DF6C581B6D}" type="datetimeFigureOut">
              <a:rPr lang="ar-SA" smtClean="0"/>
              <a:t>06/21/1432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60FDE89-D49A-475F-BDF9-9731A2CD2A39}" type="slidenum">
              <a:rPr lang="ar-SA" smtClean="0"/>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F6AF3C-336D-4851-86AC-87DF6C581B6D}" type="datetimeFigureOut">
              <a:rPr lang="ar-SA" smtClean="0"/>
              <a:t>06/21/1432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60FDE89-D49A-475F-BDF9-9731A2CD2A3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6AF3C-336D-4851-86AC-87DF6C581B6D}" type="datetimeFigureOut">
              <a:rPr lang="ar-SA" smtClean="0"/>
              <a:t>06/21/1432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60FDE89-D49A-475F-BDF9-9731A2CD2A3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F6AF3C-336D-4851-86AC-87DF6C581B6D}" type="datetimeFigureOut">
              <a:rPr lang="ar-SA" smtClean="0"/>
              <a:t>06/21/1432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60FDE89-D49A-475F-BDF9-9731A2CD2A39}"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F6AF3C-336D-4851-86AC-87DF6C581B6D}" type="datetimeFigureOut">
              <a:rPr lang="ar-SA" smtClean="0"/>
              <a:t>06/21/1432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60FDE89-D49A-475F-BDF9-9731A2CD2A39}"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FF6AF3C-336D-4851-86AC-87DF6C581B6D}" type="datetimeFigureOut">
              <a:rPr lang="ar-SA" smtClean="0"/>
              <a:t>06/21/1432</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60FDE89-D49A-475F-BDF9-9731A2CD2A3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700808"/>
            <a:ext cx="7175351" cy="1793167"/>
          </a:xfrm>
        </p:spPr>
        <p:txBody>
          <a:bodyPr/>
          <a:lstStyle/>
          <a:p>
            <a:pPr marL="182880" indent="0" algn="ctr">
              <a:buNone/>
            </a:pPr>
            <a:r>
              <a:rPr lang="ar-SA" dirty="0" smtClean="0"/>
              <a:t>تكافؤ الكتلة و الطاقة</a:t>
            </a:r>
            <a:endParaRPr lang="ar-SA" dirty="0"/>
          </a:p>
        </p:txBody>
      </p:sp>
      <p:pic>
        <p:nvPicPr>
          <p:cNvPr id="2050" name="Picture 2" descr="http://t3.gstatic.com/images?q=tbn:ANd9GcRZZdS3k-WkMGqO3BnS-wCELYrwGhPRZnqdM1bJ8fXkypPGALb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4376" y="3394255"/>
            <a:ext cx="2466975" cy="184785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t2.gstatic.com/images?q=tbn:ANd9GcQctMlsTk7cbEPlak-EdDpgSBh2kj0EFBEBLOxvPRi2rQvyxm4PU8NQtqn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3394255"/>
            <a:ext cx="2514600" cy="1819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4814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5966666" cy="864096"/>
          </a:xfrm>
        </p:spPr>
        <p:txBody>
          <a:bodyPr/>
          <a:lstStyle/>
          <a:p>
            <a:pPr marL="0" indent="0" algn="ctr">
              <a:buNone/>
            </a:pPr>
            <a:r>
              <a:rPr lang="ar-SA" dirty="0" smtClean="0"/>
              <a:t>مقدمة</a:t>
            </a:r>
            <a:endParaRPr lang="ar-SA" dirty="0"/>
          </a:p>
        </p:txBody>
      </p:sp>
      <p:sp>
        <p:nvSpPr>
          <p:cNvPr id="3" name="Text Placeholder 2"/>
          <p:cNvSpPr>
            <a:spLocks noGrp="1"/>
          </p:cNvSpPr>
          <p:nvPr>
            <p:ph type="body" idx="1"/>
          </p:nvPr>
        </p:nvSpPr>
        <p:spPr>
          <a:xfrm>
            <a:off x="683568" y="1484784"/>
            <a:ext cx="7704856" cy="3859796"/>
          </a:xfrm>
        </p:spPr>
        <p:txBody>
          <a:bodyPr/>
          <a:lstStyle/>
          <a:p>
            <a:pPr marL="342900" indent="-342900">
              <a:buFont typeface="Wingdings" pitchFamily="2" charset="2"/>
              <a:buChar char="ü"/>
            </a:pPr>
            <a:r>
              <a:rPr lang="ar-SA" dirty="0" smtClean="0"/>
              <a:t>من خلال تجارب العلماء في مسارعة الجسيم المشحون وجدو انه لا يمكن الوصول الى سرعة الضوء مهما زادت القوة المؤثرة على الجسيم.</a:t>
            </a:r>
          </a:p>
          <a:p>
            <a:pPr marL="342900" indent="-342900">
              <a:buFont typeface="Wingdings" pitchFamily="2" charset="2"/>
              <a:buChar char="ü"/>
            </a:pPr>
            <a:r>
              <a:rPr lang="ar-SA" dirty="0" smtClean="0"/>
              <a:t>حسب قانون نيوتن الثاني ق=ك ت, و بذلك اذا اثرت قوة على الجسم فإنه يتسارع أي تزداد سرعته.</a:t>
            </a:r>
          </a:p>
          <a:p>
            <a:pPr marL="342900" indent="-342900">
              <a:buFont typeface="Wingdings" pitchFamily="2" charset="2"/>
              <a:buChar char="ü"/>
            </a:pPr>
            <a:r>
              <a:rPr lang="ar-SA" dirty="0" smtClean="0"/>
              <a:t>من ناحية نظرية: إذا ظل تأثير القوة مستمرا يمكن ان يصل الجسم لسرعة ما لانهاية.</a:t>
            </a:r>
          </a:p>
          <a:p>
            <a:pPr marL="342900" indent="-342900">
              <a:buFont typeface="Wingdings" pitchFamily="2" charset="2"/>
              <a:buChar char="ü"/>
            </a:pPr>
            <a:r>
              <a:rPr lang="ar-SA" dirty="0" smtClean="0"/>
              <a:t>أي يمكنه الوصول الى سرعة الضوء.</a:t>
            </a:r>
          </a:p>
          <a:p>
            <a:pPr marL="342900" indent="-342900">
              <a:buFont typeface="Wingdings" pitchFamily="2" charset="2"/>
              <a:buChar char="ü"/>
            </a:pPr>
            <a:r>
              <a:rPr lang="ar-SA" dirty="0" smtClean="0"/>
              <a:t>و لكن هذا فشل تجريبيا.</a:t>
            </a:r>
            <a:endParaRPr lang="ar-SA" dirty="0"/>
          </a:p>
        </p:txBody>
      </p:sp>
    </p:spTree>
    <p:extLst>
      <p:ext uri="{BB962C8B-B14F-4D97-AF65-F5344CB8AC3E}">
        <p14:creationId xmlns:p14="http://schemas.microsoft.com/office/powerpoint/2010/main" val="830628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5966666" cy="864096"/>
          </a:xfrm>
        </p:spPr>
        <p:txBody>
          <a:bodyPr/>
          <a:lstStyle/>
          <a:p>
            <a:pPr marL="0" indent="0" algn="ctr">
              <a:buNone/>
            </a:pPr>
            <a:r>
              <a:rPr lang="ar-SA" sz="3600" dirty="0" smtClean="0"/>
              <a:t>تكافؤ الكتلة والطاقة</a:t>
            </a:r>
            <a:endParaRPr lang="ar-SA" sz="3600" dirty="0"/>
          </a:p>
        </p:txBody>
      </p:sp>
      <p:sp>
        <p:nvSpPr>
          <p:cNvPr id="3" name="Text Placeholder 2"/>
          <p:cNvSpPr>
            <a:spLocks noGrp="1"/>
          </p:cNvSpPr>
          <p:nvPr>
            <p:ph type="body" idx="1"/>
          </p:nvPr>
        </p:nvSpPr>
        <p:spPr>
          <a:xfrm>
            <a:off x="683568" y="1484784"/>
            <a:ext cx="7992888" cy="3859796"/>
          </a:xfrm>
        </p:spPr>
        <p:txBody>
          <a:bodyPr/>
          <a:lstStyle/>
          <a:p>
            <a:pPr marL="342900" indent="-342900">
              <a:buFont typeface="Wingdings" pitchFamily="2" charset="2"/>
              <a:buChar char="ü"/>
            </a:pPr>
            <a:r>
              <a:rPr lang="ar-SA" dirty="0" smtClean="0"/>
              <a:t>التفسير لهذه الطاهرة هو كما يأتي:</a:t>
            </a:r>
          </a:p>
          <a:p>
            <a:pPr marL="800100" lvl="1" indent="-342900">
              <a:buFontTx/>
              <a:buChar char="-"/>
            </a:pPr>
            <a:r>
              <a:rPr lang="ar-SA" dirty="0" smtClean="0">
                <a:solidFill>
                  <a:schemeClr val="tx1">
                    <a:lumMod val="95000"/>
                    <a:lumOff val="5000"/>
                  </a:schemeClr>
                </a:solidFill>
              </a:rPr>
              <a:t>عند الاقتراب من سرعة الضوء يقل مقدار التزايد في سرعة الجسم(يقل مقدار التسارع).</a:t>
            </a:r>
          </a:p>
          <a:p>
            <a:pPr marL="800100" lvl="1" indent="-342900">
              <a:buFontTx/>
              <a:buChar char="-"/>
            </a:pPr>
            <a:r>
              <a:rPr lang="ar-SA" dirty="0" smtClean="0">
                <a:solidFill>
                  <a:schemeClr val="tx1">
                    <a:lumMod val="95000"/>
                    <a:lumOff val="5000"/>
                  </a:schemeClr>
                </a:solidFill>
              </a:rPr>
              <a:t>بما أن القوة ثابتة فإن لذلك حسب القانون ق=ك ت يجب ان تزداد الكتلة لتعوض النقص في قيمة التسارع.</a:t>
            </a:r>
          </a:p>
          <a:p>
            <a:pPr marL="800100" lvl="1" indent="-342900">
              <a:buFontTx/>
              <a:buChar char="-"/>
            </a:pPr>
            <a:r>
              <a:rPr lang="ar-SA" dirty="0" smtClean="0">
                <a:solidFill>
                  <a:schemeClr val="tx1">
                    <a:lumMod val="95000"/>
                    <a:lumOff val="5000"/>
                  </a:schemeClr>
                </a:solidFill>
              </a:rPr>
              <a:t>مصدر الزيادة في الكتلة هو الشغل الذي تبذله القوة على الجسم, حيث تضيف له طاقة و تتحول هذه الطاقة الى كتلة. </a:t>
            </a:r>
          </a:p>
          <a:p>
            <a:pPr marL="285750" indent="-285750">
              <a:buFont typeface="Wingdings" pitchFamily="2" charset="2"/>
              <a:buChar char="ü"/>
            </a:pPr>
            <a:r>
              <a:rPr lang="ar-SA" dirty="0" smtClean="0">
                <a:solidFill>
                  <a:schemeClr val="tx1">
                    <a:lumMod val="95000"/>
                    <a:lumOff val="5000"/>
                  </a:schemeClr>
                </a:solidFill>
              </a:rPr>
              <a:t>يمكن حساب كمية الطاقة في كتلة معينة من علاقة اينشتاين:</a:t>
            </a:r>
          </a:p>
          <a:p>
            <a:r>
              <a:rPr lang="ar-SA" dirty="0">
                <a:solidFill>
                  <a:schemeClr val="tx1">
                    <a:lumMod val="95000"/>
                    <a:lumOff val="5000"/>
                  </a:schemeClr>
                </a:solidFill>
              </a:rPr>
              <a:t> </a:t>
            </a:r>
            <a:r>
              <a:rPr lang="ar-SA" dirty="0" smtClean="0">
                <a:solidFill>
                  <a:schemeClr val="tx1">
                    <a:lumMod val="95000"/>
                    <a:lumOff val="5000"/>
                  </a:schemeClr>
                </a:solidFill>
              </a:rPr>
              <a:t>                               ط = ك. × س</a:t>
            </a:r>
            <a:r>
              <a:rPr lang="ar-SA" sz="1400" dirty="0" smtClean="0">
                <a:solidFill>
                  <a:schemeClr val="tx1">
                    <a:lumMod val="95000"/>
                    <a:lumOff val="5000"/>
                  </a:schemeClr>
                </a:solidFill>
              </a:rPr>
              <a:t>2</a:t>
            </a:r>
          </a:p>
          <a:p>
            <a:r>
              <a:rPr lang="ar-SA" dirty="0" smtClean="0">
                <a:solidFill>
                  <a:schemeClr val="tx1">
                    <a:lumMod val="95000"/>
                    <a:lumOff val="5000"/>
                  </a:schemeClr>
                </a:solidFill>
              </a:rPr>
              <a:t>حيث: ك. هي كتلة السكون للجسم, س هي سرعة الضوء</a:t>
            </a:r>
          </a:p>
        </p:txBody>
      </p:sp>
    </p:spTree>
    <p:extLst>
      <p:ext uri="{BB962C8B-B14F-4D97-AF65-F5344CB8AC3E}">
        <p14:creationId xmlns:p14="http://schemas.microsoft.com/office/powerpoint/2010/main" val="668531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5966666" cy="864096"/>
          </a:xfrm>
        </p:spPr>
        <p:txBody>
          <a:bodyPr/>
          <a:lstStyle/>
          <a:p>
            <a:pPr marL="0" indent="0" algn="ctr">
              <a:buNone/>
            </a:pPr>
            <a:r>
              <a:rPr lang="ar-SA" sz="3600" dirty="0" smtClean="0"/>
              <a:t>تكافؤ الكتلة والطاقة</a:t>
            </a:r>
            <a:endParaRPr lang="ar-SA" sz="3600" dirty="0"/>
          </a:p>
        </p:txBody>
      </p:sp>
      <p:sp>
        <p:nvSpPr>
          <p:cNvPr id="3" name="Text Placeholder 2"/>
          <p:cNvSpPr>
            <a:spLocks noGrp="1"/>
          </p:cNvSpPr>
          <p:nvPr>
            <p:ph type="body" idx="1"/>
          </p:nvPr>
        </p:nvSpPr>
        <p:spPr>
          <a:xfrm>
            <a:off x="683568" y="1484784"/>
            <a:ext cx="7992888" cy="3859796"/>
          </a:xfrm>
        </p:spPr>
        <p:txBody>
          <a:bodyPr/>
          <a:lstStyle/>
          <a:p>
            <a:pPr marL="342900" indent="-342900">
              <a:lnSpc>
                <a:spcPts val="3200"/>
              </a:lnSpc>
              <a:buFont typeface="Wingdings" pitchFamily="2" charset="2"/>
              <a:buChar char="ü"/>
            </a:pPr>
            <a:r>
              <a:rPr lang="ar-SA" dirty="0"/>
              <a:t>إن لقانون تكافؤ الكتلة والطاقة له الأثر الكبير في عصرنا الحالي فهو الذي أدى إلى أن مقدار ضئيل جداً من المادة يمكن أن يعطي كمية هائلة من الطاقة حيث أن الكتلة عندما نضربها في مربع السرعة ستنتج مقداراً كبيراً من الطاقة.. مهما كانت الكتلة صغيرة.. وكان أول إثبات عملي لقانون تكافؤ الكتلة والطاقة هو تفجير أول قنبلة ذرية في عام 1945. توصل العالم اينشتين إلى هذا القانون عن طريق تفكيره في إن كتلة الجسم تزداد بزيادة سرعته.</a:t>
            </a:r>
            <a:endParaRPr lang="ar-SA" dirty="0" smtClean="0">
              <a:solidFill>
                <a:schemeClr val="tx1">
                  <a:lumMod val="95000"/>
                  <a:lumOff val="5000"/>
                </a:schemeClr>
              </a:solidFill>
            </a:endParaRPr>
          </a:p>
        </p:txBody>
      </p:sp>
      <p:pic>
        <p:nvPicPr>
          <p:cNvPr id="3074" name="Picture 2" descr="http://t2.gstatic.com/images?q=tbn:ANd9GcRNFbJadctE8bFPvkE8wBsZg8OUtv7aocgzDbxs9tADzWbjzI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725144"/>
            <a:ext cx="2562225" cy="1781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25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16632"/>
            <a:ext cx="5966666" cy="864096"/>
          </a:xfrm>
        </p:spPr>
        <p:txBody>
          <a:bodyPr/>
          <a:lstStyle/>
          <a:p>
            <a:pPr marL="0" indent="0" algn="ctr">
              <a:buNone/>
            </a:pPr>
            <a:r>
              <a:rPr lang="ar-SA" sz="3600" dirty="0" smtClean="0"/>
              <a:t>تكافؤ الكتلة والطاقة</a:t>
            </a:r>
            <a:endParaRPr lang="ar-SA" sz="3600" dirty="0"/>
          </a:p>
        </p:txBody>
      </p:sp>
      <p:sp>
        <p:nvSpPr>
          <p:cNvPr id="4" name="Text Placeholder 3"/>
          <p:cNvSpPr>
            <a:spLocks noGrp="1"/>
          </p:cNvSpPr>
          <p:nvPr>
            <p:ph type="body" idx="1"/>
          </p:nvPr>
        </p:nvSpPr>
        <p:spPr/>
        <p:txBody>
          <a:bodyPr/>
          <a:lstStyle/>
          <a:p>
            <a:endParaRPr lang="ar-SA"/>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56792"/>
            <a:ext cx="8382000" cy="437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2066932"/>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8497</TotalTime>
  <Words>263</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Slipstream</vt:lpstr>
      <vt:lpstr>تكافؤ الكتلة و الطاقة</vt:lpstr>
      <vt:lpstr>مقدمة</vt:lpstr>
      <vt:lpstr>تكافؤ الكتلة والطاقة</vt:lpstr>
      <vt:lpstr>تكافؤ الكتلة والطاقة</vt:lpstr>
      <vt:lpstr>تكافؤ الكتلة والطاقة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تكافؤ الكتلة و الطاقة</dc:title>
  <dc:creator>shadi</dc:creator>
  <cp:lastModifiedBy>shadi</cp:lastModifiedBy>
  <cp:revision>8</cp:revision>
  <dcterms:created xsi:type="dcterms:W3CDTF">2011-05-19T19:12:33Z</dcterms:created>
  <dcterms:modified xsi:type="dcterms:W3CDTF">2011-05-26T16:02:02Z</dcterms:modified>
</cp:coreProperties>
</file>