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6" r:id="rId1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513DC7C-125F-41D4-A70A-5E25BFF73A19}" type="datetimeFigureOut">
              <a:rPr lang="ar-SA" smtClean="0"/>
              <a:t>06/21/1432</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B10A9BC-9CF9-4D78-A372-6416CDB7CA57}" type="slidenum">
              <a:rPr lang="ar-SA" smtClean="0"/>
              <a:t>‹#›</a:t>
            </a:fld>
            <a:endParaRPr lang="ar-SA"/>
          </a:p>
        </p:txBody>
      </p:sp>
    </p:spTree>
    <p:extLst>
      <p:ext uri="{BB962C8B-B14F-4D97-AF65-F5344CB8AC3E}">
        <p14:creationId xmlns:p14="http://schemas.microsoft.com/office/powerpoint/2010/main" val="33781006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fld id="{CB10A9BC-9CF9-4D78-A372-6416CDB7CA57}" type="slidenum">
              <a:rPr lang="ar-SA" smtClean="0"/>
              <a:t>10</a:t>
            </a:fld>
            <a:endParaRPr lang="ar-SA"/>
          </a:p>
        </p:txBody>
      </p:sp>
    </p:spTree>
    <p:extLst>
      <p:ext uri="{BB962C8B-B14F-4D97-AF65-F5344CB8AC3E}">
        <p14:creationId xmlns:p14="http://schemas.microsoft.com/office/powerpoint/2010/main" val="1746346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fld id="{CB10A9BC-9CF9-4D78-A372-6416CDB7CA57}" type="slidenum">
              <a:rPr lang="ar-SA" smtClean="0"/>
              <a:t>11</a:t>
            </a:fld>
            <a:endParaRPr lang="ar-SA"/>
          </a:p>
        </p:txBody>
      </p:sp>
    </p:spTree>
    <p:extLst>
      <p:ext uri="{BB962C8B-B14F-4D97-AF65-F5344CB8AC3E}">
        <p14:creationId xmlns:p14="http://schemas.microsoft.com/office/powerpoint/2010/main" val="1746346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fld id="{CB10A9BC-9CF9-4D78-A372-6416CDB7CA57}" type="slidenum">
              <a:rPr lang="ar-SA" smtClean="0"/>
              <a:t>12</a:t>
            </a:fld>
            <a:endParaRPr lang="ar-SA"/>
          </a:p>
        </p:txBody>
      </p:sp>
    </p:spTree>
    <p:extLst>
      <p:ext uri="{BB962C8B-B14F-4D97-AF65-F5344CB8AC3E}">
        <p14:creationId xmlns:p14="http://schemas.microsoft.com/office/powerpoint/2010/main" val="17463462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fld id="{CB10A9BC-9CF9-4D78-A372-6416CDB7CA57}" type="slidenum">
              <a:rPr lang="ar-SA" smtClean="0"/>
              <a:t>13</a:t>
            </a:fld>
            <a:endParaRPr lang="ar-SA"/>
          </a:p>
        </p:txBody>
      </p:sp>
    </p:spTree>
    <p:extLst>
      <p:ext uri="{BB962C8B-B14F-4D97-AF65-F5344CB8AC3E}">
        <p14:creationId xmlns:p14="http://schemas.microsoft.com/office/powerpoint/2010/main" val="1746346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06/21/1432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06/21/1432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06/21/1432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B8ABB09-4A1D-463E-8065-109CC2B7EFAA}" type="datetimeFigureOut">
              <a:rPr lang="ar-SA" smtClean="0"/>
              <a:t>06/21/1432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06/21/1432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B8ABB09-4A1D-463E-8065-109CC2B7EFAA}" type="datetimeFigureOut">
              <a:rPr lang="ar-SA" smtClean="0"/>
              <a:t>06/21/1432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06/21/1432</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B8ABB09-4A1D-463E-8065-109CC2B7EFAA}" type="datetimeFigureOut">
              <a:rPr lang="ar-SA" smtClean="0"/>
              <a:t>06/21/1432</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06/21/1432</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06/21/1432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06/21/1432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1B8ABB09-4A1D-463E-8065-109CC2B7EFAA}" type="datetimeFigureOut">
              <a:rPr lang="ar-SA" smtClean="0"/>
              <a:t>06/21/1432</a:t>
            </a:fld>
            <a:endParaRPr lang="ar-SA"/>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ar-SA"/>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3.xml"/><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phys4arab.net/uploood/naser/atomic22.swf" TargetMode="External"/><Relationship Id="rId1" Type="http://schemas.openxmlformats.org/officeDocument/2006/relationships/slideLayout" Target="../slideLayouts/slideLayout3.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3.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124744"/>
            <a:ext cx="7175351" cy="1160806"/>
          </a:xfrm>
        </p:spPr>
        <p:txBody>
          <a:bodyPr/>
          <a:lstStyle/>
          <a:p>
            <a:pPr marL="182880" indent="0" algn="ctr">
              <a:buNone/>
            </a:pPr>
            <a:r>
              <a:rPr lang="ar-SA" dirty="0" smtClean="0"/>
              <a:t>النظرية النسبية</a:t>
            </a:r>
            <a:endParaRPr lang="ar-SA" dirty="0"/>
          </a:p>
        </p:txBody>
      </p:sp>
      <p:pic>
        <p:nvPicPr>
          <p:cNvPr id="1026" name="Picture 2" descr="http://t3.gstatic.com/images?q=tbn:ANd9GcTRTmMhC-z-YTWQ_SJCuLE_YytlwdC4bj2Fe0bEUF1gWrnGfECTa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752" y="2996952"/>
            <a:ext cx="3967333" cy="2808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38285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136904" cy="576064"/>
          </a:xfrm>
        </p:spPr>
        <p:txBody>
          <a:bodyPr/>
          <a:lstStyle/>
          <a:p>
            <a:pPr marL="0" indent="0" algn="ctr">
              <a:buNone/>
            </a:pPr>
            <a:r>
              <a:rPr lang="ar-SA" sz="3200" dirty="0">
                <a:effectLst/>
              </a:rPr>
              <a:t>ثالثا : نسبية الكتلة </a:t>
            </a:r>
            <a:endParaRPr lang="ar-SA" sz="3200" dirty="0"/>
          </a:p>
        </p:txBody>
      </p:sp>
      <p:sp>
        <p:nvSpPr>
          <p:cNvPr id="3" name="Text Placeholder 2"/>
          <p:cNvSpPr>
            <a:spLocks noGrp="1"/>
          </p:cNvSpPr>
          <p:nvPr>
            <p:ph type="body" idx="1"/>
          </p:nvPr>
        </p:nvSpPr>
        <p:spPr>
          <a:xfrm>
            <a:off x="251520" y="1628800"/>
            <a:ext cx="8424936" cy="4248472"/>
          </a:xfrm>
        </p:spPr>
        <p:txBody>
          <a:bodyPr>
            <a:normAutofit/>
          </a:bodyPr>
          <a:lstStyle/>
          <a:p>
            <a:pPr marL="228600" lvl="0" indent="-182880">
              <a:buClr>
                <a:srgbClr val="F14124">
                  <a:lumMod val="75000"/>
                </a:srgbClr>
              </a:buClr>
              <a:buFont typeface="Georgia" pitchFamily="18" charset="0"/>
              <a:buChar char="*"/>
            </a:pPr>
            <a:r>
              <a:rPr lang="ar-SA" b="1" dirty="0"/>
              <a:t>في الفيزياء </a:t>
            </a:r>
            <a:r>
              <a:rPr lang="ar-SA" b="1" dirty="0" smtClean="0"/>
              <a:t>الكلاسيكية </a:t>
            </a:r>
            <a:r>
              <a:rPr lang="ar-SA" b="1" dirty="0"/>
              <a:t>: لا علاقة لكتلة الجسم بسرعته . </a:t>
            </a:r>
            <a:endParaRPr lang="ar-SA" b="1" dirty="0" smtClean="0"/>
          </a:p>
          <a:p>
            <a:pPr marL="228600" lvl="0" indent="-182880">
              <a:buClr>
                <a:srgbClr val="F14124">
                  <a:lumMod val="75000"/>
                </a:srgbClr>
              </a:buClr>
              <a:buFont typeface="Georgia" pitchFamily="18" charset="0"/>
              <a:buChar char="*"/>
            </a:pPr>
            <a:r>
              <a:rPr lang="ar-SA" b="1" dirty="0" smtClean="0"/>
              <a:t>في </a:t>
            </a:r>
            <a:r>
              <a:rPr lang="ar-SA" b="1" dirty="0"/>
              <a:t>الفيزياء النسبية : الكتلة تزداد بزيادة سرعة الجسم وتكون قيمتها لا نهائية عند سرعة الضوء . </a:t>
            </a:r>
            <a:br>
              <a:rPr lang="ar-SA" b="1" dirty="0"/>
            </a:br>
            <a:r>
              <a:rPr lang="ar-SA" b="1" dirty="0"/>
              <a:t/>
            </a:r>
            <a:br>
              <a:rPr lang="ar-SA" b="1" dirty="0"/>
            </a:br>
            <a:endParaRPr lang="ar-SA" b="1" dirty="0" smtClean="0"/>
          </a:p>
          <a:p>
            <a:pPr marL="228600" lvl="0" indent="-182880">
              <a:buClr>
                <a:srgbClr val="F14124">
                  <a:lumMod val="75000"/>
                </a:srgbClr>
              </a:buClr>
              <a:buFont typeface="Georgia" pitchFamily="18" charset="0"/>
              <a:buChar char="*"/>
            </a:pPr>
            <a:endParaRPr lang="ar-SA" b="1" dirty="0" smtClean="0">
              <a:solidFill>
                <a:schemeClr val="tx1"/>
              </a:solidFill>
            </a:endParaRPr>
          </a:p>
          <a:p>
            <a:pPr marL="228600" lvl="0" indent="-182880">
              <a:buClr>
                <a:srgbClr val="F14124">
                  <a:lumMod val="75000"/>
                </a:srgbClr>
              </a:buClr>
              <a:buFont typeface="Georgia" pitchFamily="18" charset="0"/>
              <a:buChar char="*"/>
            </a:pPr>
            <a:endParaRPr lang="ar-SA" b="1" dirty="0">
              <a:solidFill>
                <a:schemeClr val="tx1"/>
              </a:solidFill>
            </a:endParaRPr>
          </a:p>
          <a:p>
            <a:pPr marL="45720" lvl="0">
              <a:buClr>
                <a:srgbClr val="F14124">
                  <a:lumMod val="75000"/>
                </a:srgbClr>
              </a:buClr>
            </a:pPr>
            <a:r>
              <a:rPr lang="ar-SA" b="1" dirty="0"/>
              <a:t>ك : كتلة الجسم وهو متحرك ، ك0 : طول الجسم وهو ساكن ، </a:t>
            </a:r>
            <a:endParaRPr lang="ar-SA" b="1" dirty="0" smtClean="0"/>
          </a:p>
          <a:p>
            <a:pPr marL="45720" lvl="0">
              <a:buClr>
                <a:srgbClr val="F14124">
                  <a:lumMod val="75000"/>
                </a:srgbClr>
              </a:buClr>
            </a:pPr>
            <a:r>
              <a:rPr lang="ar-SA" b="1" dirty="0" smtClean="0"/>
              <a:t>ع </a:t>
            </a:r>
            <a:r>
              <a:rPr lang="ar-SA" b="1" dirty="0"/>
              <a:t>: سرعة الجسم ، </a:t>
            </a:r>
            <a:r>
              <a:rPr lang="ar-SA" b="1" dirty="0" smtClean="0"/>
              <a:t>س: </a:t>
            </a:r>
            <a:r>
              <a:rPr lang="ar-SA" b="1" dirty="0"/>
              <a:t>سرعة الضوء .</a:t>
            </a:r>
            <a:br>
              <a:rPr lang="ar-SA" b="1" dirty="0"/>
            </a:br>
            <a:endParaRPr lang="ar-SA" b="1" dirty="0">
              <a:solidFill>
                <a:schemeClr val="tx1"/>
              </a:solidFill>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088" y="2924175"/>
            <a:ext cx="2371725" cy="100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8907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136904" cy="576064"/>
          </a:xfrm>
        </p:spPr>
        <p:txBody>
          <a:bodyPr/>
          <a:lstStyle/>
          <a:p>
            <a:pPr marL="0" indent="0" algn="ctr">
              <a:buNone/>
            </a:pPr>
            <a:r>
              <a:rPr lang="ar-SA" sz="3200" dirty="0" smtClean="0">
                <a:effectLst/>
              </a:rPr>
              <a:t>مناقشة</a:t>
            </a:r>
            <a:endParaRPr lang="ar-SA" sz="3200" dirty="0"/>
          </a:p>
        </p:txBody>
      </p:sp>
      <p:sp>
        <p:nvSpPr>
          <p:cNvPr id="3" name="Text Placeholder 2"/>
          <p:cNvSpPr>
            <a:spLocks noGrp="1"/>
          </p:cNvSpPr>
          <p:nvPr>
            <p:ph type="body" idx="1"/>
          </p:nvPr>
        </p:nvSpPr>
        <p:spPr>
          <a:xfrm>
            <a:off x="251520" y="1628800"/>
            <a:ext cx="8424936" cy="4680520"/>
          </a:xfrm>
        </p:spPr>
        <p:txBody>
          <a:bodyPr>
            <a:normAutofit/>
          </a:bodyPr>
          <a:lstStyle/>
          <a:p>
            <a:pPr marL="228600" lvl="0" indent="-182880">
              <a:lnSpc>
                <a:spcPts val="3200"/>
              </a:lnSpc>
              <a:buClr>
                <a:srgbClr val="F14124">
                  <a:lumMod val="75000"/>
                </a:srgbClr>
              </a:buClr>
              <a:buFont typeface="Georgia" pitchFamily="18" charset="0"/>
              <a:buChar char="*"/>
            </a:pPr>
            <a:r>
              <a:rPr lang="ar-SA" dirty="0"/>
              <a:t>أننا إذا تصورنا ساعة ملصقة بجسم متحرك بسرعة هائلة، فإن عقارب هذه الساعة لابد أن تسير بسرعة مختلفة عن سرعة عقارب ساعة أخرى ملصقة بجسم ساكن كالجدار مثلاً… وبالمثل فإن مسطرة متحركة لابد أن يتغير طولها تبعاً لسرعتها المتحركة بها. وعلى وجه الدقة فإن الساعة الملصقة بجسم متحرك تتأخر في الوقت كلما ازدادت سرعة الجسم حتى تتوقف عقاربها تماما عن الدوران إذا بلغت سرعة الجسم سرعة الضوء والشخص المتحرك مع الساعة لا يدرك هذه التغيرات وإنما يدركها الشخص الذي يلاحظها من مكان ساكن. وبالمثل تنكمش المسطرة في اتجاه حركتها كلما زادت هذه الحركة حتى يتحول طولها إلى الصفر حينما تبلغ سرعة الضوء بالنسبة للشخص الساكن</a:t>
            </a:r>
            <a:r>
              <a:rPr lang="ar-SA" dirty="0" smtClean="0"/>
              <a:t>.</a:t>
            </a:r>
            <a:endParaRPr lang="ar-SA" dirty="0">
              <a:solidFill>
                <a:schemeClr val="tx1"/>
              </a:solidFill>
            </a:endParaRPr>
          </a:p>
        </p:txBody>
      </p:sp>
    </p:spTree>
    <p:extLst>
      <p:ext uri="{BB962C8B-B14F-4D97-AF65-F5344CB8AC3E}">
        <p14:creationId xmlns:p14="http://schemas.microsoft.com/office/powerpoint/2010/main" val="1346322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136904" cy="576064"/>
          </a:xfrm>
        </p:spPr>
        <p:txBody>
          <a:bodyPr/>
          <a:lstStyle/>
          <a:p>
            <a:pPr marL="0" indent="0" algn="ctr">
              <a:buNone/>
            </a:pPr>
            <a:r>
              <a:rPr lang="ar-SA" sz="3200" dirty="0" smtClean="0">
                <a:effectLst/>
              </a:rPr>
              <a:t>مناقشة</a:t>
            </a:r>
            <a:endParaRPr lang="ar-SA" sz="3200" dirty="0"/>
          </a:p>
        </p:txBody>
      </p:sp>
      <p:sp>
        <p:nvSpPr>
          <p:cNvPr id="3" name="Text Placeholder 2"/>
          <p:cNvSpPr>
            <a:spLocks noGrp="1"/>
          </p:cNvSpPr>
          <p:nvPr>
            <p:ph type="body" idx="1"/>
          </p:nvPr>
        </p:nvSpPr>
        <p:spPr>
          <a:xfrm>
            <a:off x="251520" y="1052736"/>
            <a:ext cx="8424936" cy="5472608"/>
          </a:xfrm>
        </p:spPr>
        <p:txBody>
          <a:bodyPr>
            <a:normAutofit/>
          </a:bodyPr>
          <a:lstStyle/>
          <a:p>
            <a:pPr marL="228600" lvl="0" indent="-182880">
              <a:lnSpc>
                <a:spcPts val="3200"/>
              </a:lnSpc>
              <a:buClr>
                <a:srgbClr val="F14124">
                  <a:lumMod val="75000"/>
                </a:srgbClr>
              </a:buClr>
              <a:buFont typeface="Georgia" pitchFamily="18" charset="0"/>
              <a:buChar char="*"/>
            </a:pPr>
            <a:r>
              <a:rPr lang="ar-SA" dirty="0"/>
              <a:t>ولكثير من التوضيح نفرض أن مسافراً يبلغ من العمر عشرين عاماً أستقل مركبة فضائية تسير بسرعة 99% من سرعة الضوء بالنسبة لشخص على الأرض له نفس العمر، سنجد أن ساعة الرجل الفضائي تتباطأ بالنسبة للرجل الأرضي والوقت الذي يحسبه المسافر يكون أقل من الوقت الذي يحسبه الرجل على الأرض، وحقيقة فإن الفعاليات الحيوية كضربات القلب والتنفس…الخ تكون ساعات بيولوجية وبالتالي فإن هذه الفعاليات تسير ببطء لدى المسافر في المركبة الفضائية وهو لن يلحظ أي تغير في سرعة دقات قلبه أو تنفسه ولكن الذي يلحظ ذلك هو الرجل على الأرض حين مراقبته بتلسكوب مثلاً. وبعد مرور سبعين سنة حسب تقدير وقياس الرجل على الأرض أي بعد ما أصبح عمره تسعون عاماً، يعود الرجل الفضائي وعمره ثلاثون عاماً فقط! وهذا ما يعرف بالتأخر الزمني. وكذلك الحال في طول المركبة الفضائية، سيقيسها الرجل على الأرض أقصر مما هي عليه أو كما يقيسها المسافر الذي على متنها وهذا ما يعرف بانكماش أو تقلص الطول.</a:t>
            </a:r>
            <a:endParaRPr lang="ar-SA" dirty="0">
              <a:solidFill>
                <a:schemeClr val="tx1"/>
              </a:solidFill>
            </a:endParaRPr>
          </a:p>
        </p:txBody>
      </p:sp>
    </p:spTree>
    <p:extLst>
      <p:ext uri="{BB962C8B-B14F-4D97-AF65-F5344CB8AC3E}">
        <p14:creationId xmlns:p14="http://schemas.microsoft.com/office/powerpoint/2010/main" val="3218473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136904" cy="576064"/>
          </a:xfrm>
        </p:spPr>
        <p:txBody>
          <a:bodyPr/>
          <a:lstStyle/>
          <a:p>
            <a:pPr marL="0" indent="0" algn="ctr">
              <a:buNone/>
            </a:pPr>
            <a:r>
              <a:rPr lang="ar-SA" sz="3200" dirty="0" smtClean="0">
                <a:effectLst/>
              </a:rPr>
              <a:t>مثال</a:t>
            </a:r>
            <a:endParaRPr lang="ar-SA" sz="3200" dirty="0"/>
          </a:p>
        </p:txBody>
      </p:sp>
      <p:sp>
        <p:nvSpPr>
          <p:cNvPr id="3" name="Text Placeholder 2"/>
          <p:cNvSpPr>
            <a:spLocks noGrp="1"/>
          </p:cNvSpPr>
          <p:nvPr>
            <p:ph type="body" idx="1"/>
          </p:nvPr>
        </p:nvSpPr>
        <p:spPr>
          <a:xfrm>
            <a:off x="251520" y="1628800"/>
            <a:ext cx="8424936" cy="4248472"/>
          </a:xfrm>
        </p:spPr>
        <p:txBody>
          <a:bodyPr>
            <a:normAutofit/>
          </a:bodyPr>
          <a:lstStyle/>
          <a:p>
            <a:pPr marL="228600" lvl="0" indent="-182880">
              <a:buClr>
                <a:srgbClr val="F14124">
                  <a:lumMod val="75000"/>
                </a:srgbClr>
              </a:buClr>
              <a:buFont typeface="Georgia" pitchFamily="18" charset="0"/>
              <a:buChar char="*"/>
            </a:pPr>
            <a:r>
              <a:rPr lang="ar-SA" b="1" dirty="0"/>
              <a:t/>
            </a:r>
            <a:br>
              <a:rPr lang="ar-SA" b="1" dirty="0"/>
            </a:br>
            <a:endParaRPr lang="ar-SA" b="1" dirty="0">
              <a:solidFill>
                <a:schemeClr val="tx1"/>
              </a:solidFill>
            </a:endParaRPr>
          </a:p>
        </p:txBody>
      </p:sp>
    </p:spTree>
    <p:extLst>
      <p:ext uri="{BB962C8B-B14F-4D97-AF65-F5344CB8AC3E}">
        <p14:creationId xmlns:p14="http://schemas.microsoft.com/office/powerpoint/2010/main" val="1481627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136904" cy="576064"/>
          </a:xfrm>
        </p:spPr>
        <p:txBody>
          <a:bodyPr/>
          <a:lstStyle/>
          <a:p>
            <a:pPr marL="0" indent="0" algn="ctr">
              <a:buNone/>
            </a:pPr>
            <a:r>
              <a:rPr lang="ar-SA" sz="3200" dirty="0" smtClean="0"/>
              <a:t>مقدمة</a:t>
            </a:r>
            <a:endParaRPr lang="ar-SA" sz="3200" dirty="0"/>
          </a:p>
        </p:txBody>
      </p:sp>
      <p:sp>
        <p:nvSpPr>
          <p:cNvPr id="3" name="Text Placeholder 2"/>
          <p:cNvSpPr>
            <a:spLocks noGrp="1"/>
          </p:cNvSpPr>
          <p:nvPr>
            <p:ph type="body" idx="1"/>
          </p:nvPr>
        </p:nvSpPr>
        <p:spPr>
          <a:xfrm>
            <a:off x="683568" y="1628800"/>
            <a:ext cx="7992888" cy="4248472"/>
          </a:xfrm>
        </p:spPr>
        <p:txBody>
          <a:bodyPr>
            <a:normAutofit/>
          </a:bodyPr>
          <a:lstStyle/>
          <a:p>
            <a:pPr>
              <a:lnSpc>
                <a:spcPts val="2500"/>
              </a:lnSpc>
            </a:pPr>
            <a:r>
              <a:rPr lang="ar-SA" b="1" dirty="0"/>
              <a:t>ظلت الفيزياء </a:t>
            </a:r>
            <a:r>
              <a:rPr lang="ar-SA" b="1" dirty="0" smtClean="0"/>
              <a:t>التقليدية (الكلاسيكية) </a:t>
            </a:r>
            <a:r>
              <a:rPr lang="ar-SA" b="1" dirty="0"/>
              <a:t>بفروعها الثلاث حتى نهاية القرن التاسع عشر قادرة على تفسير كل الظواهر الفيزيائية ، و هذه الفروع هي : </a:t>
            </a:r>
            <a:br>
              <a:rPr lang="ar-SA" b="1" dirty="0"/>
            </a:br>
            <a:r>
              <a:rPr lang="ar-SA" b="1" dirty="0"/>
              <a:t/>
            </a:r>
            <a:br>
              <a:rPr lang="ar-SA" b="1" dirty="0"/>
            </a:br>
            <a:r>
              <a:rPr lang="ar-SA" b="1" dirty="0"/>
              <a:t>1 – الميكانيكا : ممثلة بقوانين نيوتن وتهتم بدراسة الأجسام المادية . </a:t>
            </a:r>
            <a:br>
              <a:rPr lang="ar-SA" b="1" dirty="0"/>
            </a:br>
            <a:r>
              <a:rPr lang="ar-SA" b="1" dirty="0"/>
              <a:t>2 – الكهرومغناطيسية : ممثلة بقوانين ماكسويل وتهتم بدراسة حركة الأمواج الكهرومغناطيسية </a:t>
            </a:r>
            <a:br>
              <a:rPr lang="ar-SA" b="1" dirty="0"/>
            </a:br>
            <a:r>
              <a:rPr lang="ar-SA" b="1" dirty="0"/>
              <a:t>3 – الديناميكا الحرارية : ممثلة بقوانين الديناميكا الحرارية الثلاث ، وتهتم بدراسة الحرارة وانتقالها بين الأجسام . </a:t>
            </a:r>
            <a:br>
              <a:rPr lang="ar-SA" b="1" dirty="0"/>
            </a:br>
            <a:endParaRPr lang="ar-SA" b="1" dirty="0"/>
          </a:p>
        </p:txBody>
      </p:sp>
    </p:spTree>
    <p:extLst>
      <p:ext uri="{BB962C8B-B14F-4D97-AF65-F5344CB8AC3E}">
        <p14:creationId xmlns:p14="http://schemas.microsoft.com/office/powerpoint/2010/main" val="1330167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136904" cy="576064"/>
          </a:xfrm>
        </p:spPr>
        <p:txBody>
          <a:bodyPr/>
          <a:lstStyle/>
          <a:p>
            <a:pPr marL="0" indent="0" algn="ctr">
              <a:buNone/>
            </a:pPr>
            <a:r>
              <a:rPr lang="ar-SA" sz="3200" dirty="0" smtClean="0"/>
              <a:t>مقدمة</a:t>
            </a:r>
            <a:endParaRPr lang="ar-SA" sz="3200" dirty="0"/>
          </a:p>
        </p:txBody>
      </p:sp>
      <p:sp>
        <p:nvSpPr>
          <p:cNvPr id="3" name="Text Placeholder 2"/>
          <p:cNvSpPr>
            <a:spLocks noGrp="1"/>
          </p:cNvSpPr>
          <p:nvPr>
            <p:ph type="body" idx="1"/>
          </p:nvPr>
        </p:nvSpPr>
        <p:spPr>
          <a:xfrm>
            <a:off x="251520" y="1628800"/>
            <a:ext cx="8424936" cy="4248472"/>
          </a:xfrm>
        </p:spPr>
        <p:txBody>
          <a:bodyPr>
            <a:normAutofit/>
          </a:bodyPr>
          <a:lstStyle/>
          <a:p>
            <a:pPr>
              <a:lnSpc>
                <a:spcPts val="2500"/>
              </a:lnSpc>
            </a:pPr>
            <a:r>
              <a:rPr lang="ar-SA" b="1" dirty="0"/>
              <a:t>الظواهر التي أدت إلى نشأة الفيزياء الحديثة :</a:t>
            </a:r>
            <a:br>
              <a:rPr lang="ar-SA" b="1" dirty="0"/>
            </a:br>
            <a:r>
              <a:rPr lang="ar-SA" b="1" dirty="0"/>
              <a:t>في بداية القرن العشرين ظهرت بعض الظواهر التي تتناقض مع أسس الفيزياء التقليدية منها : </a:t>
            </a:r>
            <a:br>
              <a:rPr lang="ar-SA" b="1" dirty="0"/>
            </a:br>
            <a:r>
              <a:rPr lang="ar-SA" b="1" dirty="0"/>
              <a:t/>
            </a:r>
            <a:br>
              <a:rPr lang="ar-SA" b="1" dirty="0"/>
            </a:br>
            <a:r>
              <a:rPr lang="ar-SA" b="1" dirty="0"/>
              <a:t>1 – أن قوانين الميكانيكا لا تعطي نتائج صحيحة عند تطبيقها على أجسام متحركة بسرعة قريبة من سرعة الضوء . </a:t>
            </a:r>
            <a:r>
              <a:rPr lang="ar-SA" b="1" dirty="0" smtClean="0"/>
              <a:t>وتم </a:t>
            </a:r>
            <a:r>
              <a:rPr lang="ar-SA" b="1" dirty="0"/>
              <a:t>التغلب على هذه المشكلة بظهور نظرية الفيزياء النسبية لآينشتاين .</a:t>
            </a:r>
            <a:br>
              <a:rPr lang="ar-SA" b="1" dirty="0"/>
            </a:br>
            <a:r>
              <a:rPr lang="ar-SA" b="1" dirty="0"/>
              <a:t/>
            </a:r>
            <a:br>
              <a:rPr lang="ar-SA" b="1" dirty="0"/>
            </a:br>
            <a:r>
              <a:rPr lang="ar-SA" b="1" dirty="0"/>
              <a:t>2 – قوانين الديناميكا لا تعطي نتائج صحيحة عند تطبيقها على جسيمات ذات كتل ذرية صغيرة جدا مثل الذرة والإلكترونات والبروتونات . </a:t>
            </a:r>
            <a:r>
              <a:rPr lang="ar-SA" b="1" dirty="0" smtClean="0"/>
              <a:t> و </a:t>
            </a:r>
            <a:r>
              <a:rPr lang="ar-SA" b="1" dirty="0"/>
              <a:t>تم التغلب عليها بظهور علم نظرية ميكانيكا الكم لبلانك . </a:t>
            </a:r>
            <a:br>
              <a:rPr lang="ar-SA" b="1" dirty="0"/>
            </a:br>
            <a:endParaRPr lang="ar-SA" dirty="0"/>
          </a:p>
        </p:txBody>
      </p:sp>
    </p:spTree>
    <p:extLst>
      <p:ext uri="{BB962C8B-B14F-4D97-AF65-F5344CB8AC3E}">
        <p14:creationId xmlns:p14="http://schemas.microsoft.com/office/powerpoint/2010/main" val="1976373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136904" cy="576064"/>
          </a:xfrm>
        </p:spPr>
        <p:txBody>
          <a:bodyPr/>
          <a:lstStyle/>
          <a:p>
            <a:pPr marL="0" indent="0" algn="ctr">
              <a:buNone/>
            </a:pPr>
            <a:r>
              <a:rPr lang="ar-SA" sz="3200" dirty="0" smtClean="0"/>
              <a:t>الاطار المرجعي</a:t>
            </a:r>
            <a:endParaRPr lang="ar-SA" sz="3200" dirty="0"/>
          </a:p>
        </p:txBody>
      </p:sp>
      <p:sp>
        <p:nvSpPr>
          <p:cNvPr id="3" name="Text Placeholder 2"/>
          <p:cNvSpPr>
            <a:spLocks noGrp="1"/>
          </p:cNvSpPr>
          <p:nvPr>
            <p:ph type="body" idx="1"/>
          </p:nvPr>
        </p:nvSpPr>
        <p:spPr>
          <a:xfrm>
            <a:off x="251520" y="1124744"/>
            <a:ext cx="8424936" cy="4752528"/>
          </a:xfrm>
        </p:spPr>
        <p:txBody>
          <a:bodyPr>
            <a:normAutofit/>
          </a:bodyPr>
          <a:lstStyle/>
          <a:p>
            <a:pPr marL="228600" lvl="0" indent="-182880">
              <a:buClr>
                <a:srgbClr val="F14124">
                  <a:lumMod val="75000"/>
                </a:srgbClr>
              </a:buClr>
              <a:buFont typeface="Georgia" pitchFamily="18" charset="0"/>
              <a:buChar char="*"/>
            </a:pPr>
            <a:r>
              <a:rPr lang="ar-SA" sz="1800" b="1" dirty="0" smtClean="0"/>
              <a:t>ظهرت النسبية عام 1905 على يد العالم اينشتاين, تعالج هذه النظرية القياسات التي تتم في اطر مرجعية متحركة بالنسبة لبعصها البعض.</a:t>
            </a:r>
          </a:p>
          <a:p>
            <a:pPr marL="228600" lvl="0" indent="-182880">
              <a:buClr>
                <a:srgbClr val="F14124">
                  <a:lumMod val="75000"/>
                </a:srgbClr>
              </a:buClr>
              <a:buFont typeface="Georgia" pitchFamily="18" charset="0"/>
              <a:buChar char="*"/>
            </a:pPr>
            <a:r>
              <a:rPr lang="ar-SA" sz="1800" b="1" dirty="0" smtClean="0">
                <a:solidFill>
                  <a:srgbClr val="FF0000"/>
                </a:solidFill>
              </a:rPr>
              <a:t>الاطار المرجعي: نظام الاحداثيات الذي يتم اجراء القياسات بالنسبة له.</a:t>
            </a:r>
          </a:p>
          <a:p>
            <a:pPr marL="228600" lvl="0" indent="-182880">
              <a:buClr>
                <a:srgbClr val="F14124">
                  <a:lumMod val="75000"/>
                </a:srgbClr>
              </a:buClr>
              <a:buFont typeface="Georgia" pitchFamily="18" charset="0"/>
              <a:buChar char="*"/>
            </a:pPr>
            <a:r>
              <a:rPr lang="ar-SA" sz="1800" b="1" dirty="0" smtClean="0">
                <a:solidFill>
                  <a:schemeClr val="tx1"/>
                </a:solidFill>
              </a:rPr>
              <a:t>مثلا يمكن اخذ قياسات تجربة على الار ض او من شخص على متن قطار, فكل منهما اطار مرجعي مختلف عن الاخر.</a:t>
            </a:r>
          </a:p>
          <a:p>
            <a:pPr marL="228600" lvl="0" indent="-182880">
              <a:buClr>
                <a:srgbClr val="F14124">
                  <a:lumMod val="75000"/>
                </a:srgbClr>
              </a:buClr>
              <a:buFont typeface="Georgia" pitchFamily="18" charset="0"/>
              <a:buChar char="*"/>
            </a:pPr>
            <a:endParaRPr lang="ar-SA" sz="1800" b="1" dirty="0" smtClean="0">
              <a:solidFill>
                <a:schemeClr val="tx1"/>
              </a:solidFill>
            </a:endParaRPr>
          </a:p>
          <a:p>
            <a:pPr marL="228600" lvl="0" indent="-182880">
              <a:buClr>
                <a:srgbClr val="F14124">
                  <a:lumMod val="75000"/>
                </a:srgbClr>
              </a:buClr>
              <a:buFont typeface="Georgia" pitchFamily="18" charset="0"/>
              <a:buChar char="*"/>
            </a:pPr>
            <a:endParaRPr lang="ar-SA" sz="1800" dirty="0">
              <a:solidFill>
                <a:srgbClr val="FF0000"/>
              </a:solidFill>
            </a:endParaRPr>
          </a:p>
        </p:txBody>
      </p:sp>
      <p:pic>
        <p:nvPicPr>
          <p:cNvPr id="3076" name="Picture 4" descr="http://t0.gstatic.com/images?q=tbn:ANd9GcSUSaUnPAOBDnkiSxAkk0YGUTOQOgZcrMrJopiRNpSH-U2FSZP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192" y="2980905"/>
            <a:ext cx="2379712" cy="1718683"/>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http://t3.gstatic.com/images?q=tbn:ANd9GcSTXszyPfHtmTPwR80YXE48PJlVpc8_ofwDmDJg-phwY2uG--mx"/>
          <p:cNvPicPr>
            <a:picLocks noChangeAspect="1" noChangeArrowheads="1"/>
          </p:cNvPicPr>
          <p:nvPr/>
        </p:nvPicPr>
        <p:blipFill rotWithShape="1">
          <a:blip r:embed="rId3">
            <a:extLst>
              <a:ext uri="{28A0092B-C50C-407E-A947-70E740481C1C}">
                <a14:useLocalDpi xmlns:a14="http://schemas.microsoft.com/office/drawing/2010/main" val="0"/>
              </a:ext>
            </a:extLst>
          </a:blip>
          <a:srcRect t="10859" b="23413"/>
          <a:stretch/>
        </p:blipFill>
        <p:spPr bwMode="auto">
          <a:xfrm>
            <a:off x="2148164" y="3181167"/>
            <a:ext cx="3839559" cy="1851531"/>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http://t2.gstatic.com/images?q=tbn:ANd9GcQ_4N39Ro280Lb7LQbOnJL5_rq_Gvgc23WUG7OimUU7J7phrrKu"/>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84379" y="4766012"/>
            <a:ext cx="2295525" cy="1990725"/>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http://t2.gstatic.com/images?q=tbn:ANd9GcQ0oGJKiRk-TqeB5ddTR4FjIifI4rIZvrb-aLiOSpOBCUHtfVSsBGVJMI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504" y="4106932"/>
            <a:ext cx="1905000" cy="2390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1792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136904" cy="576064"/>
          </a:xfrm>
        </p:spPr>
        <p:txBody>
          <a:bodyPr/>
          <a:lstStyle/>
          <a:p>
            <a:pPr marL="0" indent="0" algn="ctr">
              <a:buNone/>
            </a:pPr>
            <a:r>
              <a:rPr lang="ar-SA" sz="3200" dirty="0" smtClean="0"/>
              <a:t>انواع النسبية</a:t>
            </a:r>
            <a:endParaRPr lang="ar-SA" sz="3200" dirty="0"/>
          </a:p>
        </p:txBody>
      </p:sp>
      <p:sp>
        <p:nvSpPr>
          <p:cNvPr id="3" name="Text Placeholder 2"/>
          <p:cNvSpPr>
            <a:spLocks noGrp="1"/>
          </p:cNvSpPr>
          <p:nvPr>
            <p:ph type="body" idx="1"/>
          </p:nvPr>
        </p:nvSpPr>
        <p:spPr>
          <a:xfrm>
            <a:off x="251520" y="1628800"/>
            <a:ext cx="8424936" cy="4248472"/>
          </a:xfrm>
        </p:spPr>
        <p:txBody>
          <a:bodyPr>
            <a:normAutofit/>
          </a:bodyPr>
          <a:lstStyle/>
          <a:p>
            <a:pPr marL="228600" lvl="0" indent="-182880">
              <a:buClr>
                <a:srgbClr val="F14124">
                  <a:lumMod val="75000"/>
                </a:srgbClr>
              </a:buClr>
              <a:buFont typeface="Georgia" pitchFamily="18" charset="0"/>
              <a:buChar char="*"/>
            </a:pPr>
            <a:r>
              <a:rPr lang="ar-SA" b="1" dirty="0" smtClean="0">
                <a:solidFill>
                  <a:schemeClr val="tx1"/>
                </a:solidFill>
              </a:rPr>
              <a:t>النسبية العامة: تعالج القياسات التي تتم في اطر مرجعية تتحرك بتسارع بالنسبة لبعضها البعض.</a:t>
            </a:r>
          </a:p>
          <a:p>
            <a:pPr marL="228600" lvl="0" indent="-182880">
              <a:buClr>
                <a:srgbClr val="F14124">
                  <a:lumMod val="75000"/>
                </a:srgbClr>
              </a:buClr>
              <a:buFont typeface="Georgia" pitchFamily="18" charset="0"/>
              <a:buChar char="*"/>
            </a:pPr>
            <a:endParaRPr lang="ar-SA" b="1" dirty="0" smtClean="0">
              <a:solidFill>
                <a:schemeClr val="tx1"/>
              </a:solidFill>
            </a:endParaRPr>
          </a:p>
          <a:p>
            <a:pPr marL="228600" lvl="0" indent="-182880">
              <a:buClr>
                <a:srgbClr val="F14124">
                  <a:lumMod val="75000"/>
                </a:srgbClr>
              </a:buClr>
              <a:buFont typeface="Georgia" pitchFamily="18" charset="0"/>
              <a:buChar char="*"/>
            </a:pPr>
            <a:r>
              <a:rPr lang="ar-SA" b="1" dirty="0" smtClean="0">
                <a:solidFill>
                  <a:schemeClr val="tx1"/>
                </a:solidFill>
              </a:rPr>
              <a:t>النسبية الخاصة: تعالج القياسات التي تتم في اطر مرجعية تتحرك بسرعة ثابتة بالنسبة لبعصها البعض. </a:t>
            </a:r>
            <a:r>
              <a:rPr lang="ar-SA" b="1" dirty="0" smtClean="0">
                <a:solidFill>
                  <a:schemeClr val="bg2">
                    <a:lumMod val="25000"/>
                  </a:schemeClr>
                </a:solidFill>
              </a:rPr>
              <a:t>و هذا ما سندرسه انشاء الله.</a:t>
            </a:r>
            <a:endParaRPr lang="ar-SA" dirty="0">
              <a:solidFill>
                <a:schemeClr val="bg2">
                  <a:lumMod val="25000"/>
                </a:schemeClr>
              </a:solidFill>
            </a:endParaRPr>
          </a:p>
        </p:txBody>
      </p:sp>
    </p:spTree>
    <p:extLst>
      <p:ext uri="{BB962C8B-B14F-4D97-AF65-F5344CB8AC3E}">
        <p14:creationId xmlns:p14="http://schemas.microsoft.com/office/powerpoint/2010/main" val="180017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136904" cy="576064"/>
          </a:xfrm>
        </p:spPr>
        <p:txBody>
          <a:bodyPr/>
          <a:lstStyle/>
          <a:p>
            <a:pPr marL="0" indent="0" algn="ctr">
              <a:buNone/>
            </a:pPr>
            <a:r>
              <a:rPr lang="ar-SA" sz="3200" dirty="0" smtClean="0"/>
              <a:t>فروض النسبية الخاصة</a:t>
            </a:r>
            <a:endParaRPr lang="ar-SA" sz="3200" dirty="0"/>
          </a:p>
        </p:txBody>
      </p:sp>
      <p:sp>
        <p:nvSpPr>
          <p:cNvPr id="3" name="Text Placeholder 2"/>
          <p:cNvSpPr>
            <a:spLocks noGrp="1"/>
          </p:cNvSpPr>
          <p:nvPr>
            <p:ph type="body" idx="1"/>
          </p:nvPr>
        </p:nvSpPr>
        <p:spPr>
          <a:xfrm>
            <a:off x="251520" y="1628800"/>
            <a:ext cx="8424936" cy="4248472"/>
          </a:xfrm>
        </p:spPr>
        <p:txBody>
          <a:bodyPr>
            <a:normAutofit/>
          </a:bodyPr>
          <a:lstStyle/>
          <a:p>
            <a:pPr marL="228600" lvl="0" indent="-182880">
              <a:buClr>
                <a:srgbClr val="F14124">
                  <a:lumMod val="75000"/>
                </a:srgbClr>
              </a:buClr>
              <a:buFont typeface="Georgia" pitchFamily="18" charset="0"/>
              <a:buChar char="*"/>
            </a:pPr>
            <a:r>
              <a:rPr lang="ar-SA" b="1" dirty="0" smtClean="0">
                <a:solidFill>
                  <a:schemeClr val="tx1"/>
                </a:solidFill>
              </a:rPr>
              <a:t>القوانين الفيزيائية </a:t>
            </a:r>
            <a:r>
              <a:rPr lang="ar-SA" b="1" dirty="0">
                <a:solidFill>
                  <a:schemeClr val="tx1"/>
                </a:solidFill>
              </a:rPr>
              <a:t>متشابهة</a:t>
            </a:r>
            <a:r>
              <a:rPr lang="ar-SA" b="1" dirty="0" smtClean="0">
                <a:solidFill>
                  <a:schemeClr val="tx1"/>
                </a:solidFill>
              </a:rPr>
              <a:t> في جميع الاطر المرجعية. فلو أجريت التجربة على الارض او في قطار او سفينة فضائية القوانين لا تختلف.</a:t>
            </a:r>
          </a:p>
          <a:p>
            <a:pPr marL="228600" indent="-182880">
              <a:buClr>
                <a:srgbClr val="F14124">
                  <a:lumMod val="75000"/>
                </a:srgbClr>
              </a:buClr>
              <a:buFont typeface="Georgia" pitchFamily="18" charset="0"/>
              <a:buChar char="*"/>
            </a:pPr>
            <a:endParaRPr lang="ar-SA" b="1" dirty="0" smtClean="0">
              <a:solidFill>
                <a:schemeClr val="tx1"/>
              </a:solidFill>
            </a:endParaRPr>
          </a:p>
          <a:p>
            <a:pPr marL="228600" indent="-182880">
              <a:buClr>
                <a:srgbClr val="F14124">
                  <a:lumMod val="75000"/>
                </a:srgbClr>
              </a:buClr>
              <a:buFont typeface="Georgia" pitchFamily="18" charset="0"/>
              <a:buChar char="*"/>
            </a:pPr>
            <a:r>
              <a:rPr lang="ar-SA" b="1" dirty="0" smtClean="0">
                <a:solidFill>
                  <a:schemeClr val="tx1"/>
                </a:solidFill>
              </a:rPr>
              <a:t>سرعة </a:t>
            </a:r>
            <a:r>
              <a:rPr lang="ar-SA" b="1" dirty="0">
                <a:solidFill>
                  <a:schemeClr val="tx1"/>
                </a:solidFill>
              </a:rPr>
              <a:t>الضوء </a:t>
            </a:r>
            <a:r>
              <a:rPr lang="ar-SA" b="1" dirty="0" smtClean="0">
                <a:solidFill>
                  <a:schemeClr val="tx1"/>
                </a:solidFill>
              </a:rPr>
              <a:t>ثابتة(300كيلومتر</a:t>
            </a:r>
            <a:r>
              <a:rPr lang="en-US" b="1" dirty="0" smtClean="0">
                <a:solidFill>
                  <a:schemeClr val="tx1"/>
                </a:solidFill>
              </a:rPr>
              <a:t>/</a:t>
            </a:r>
            <a:r>
              <a:rPr lang="ar-SA" b="1" dirty="0" smtClean="0">
                <a:solidFill>
                  <a:schemeClr val="tx1"/>
                </a:solidFill>
              </a:rPr>
              <a:t>ث) </a:t>
            </a:r>
            <a:r>
              <a:rPr lang="ar-SA" b="1" dirty="0">
                <a:solidFill>
                  <a:schemeClr val="tx1"/>
                </a:solidFill>
              </a:rPr>
              <a:t>بغض النظر عن سرعة المشاهد او سرعة مصدر </a:t>
            </a:r>
            <a:r>
              <a:rPr lang="ar-SA" b="1" dirty="0" smtClean="0">
                <a:solidFill>
                  <a:schemeClr val="tx1"/>
                </a:solidFill>
              </a:rPr>
              <a:t>الضوء. </a:t>
            </a:r>
            <a:endParaRPr lang="ar-SA" b="1" dirty="0">
              <a:solidFill>
                <a:schemeClr val="tx1"/>
              </a:solidFill>
            </a:endParaRPr>
          </a:p>
        </p:txBody>
      </p:sp>
    </p:spTree>
    <p:extLst>
      <p:ext uri="{BB962C8B-B14F-4D97-AF65-F5344CB8AC3E}">
        <p14:creationId xmlns:p14="http://schemas.microsoft.com/office/powerpoint/2010/main" val="3240464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136904" cy="576064"/>
          </a:xfrm>
        </p:spPr>
        <p:txBody>
          <a:bodyPr/>
          <a:lstStyle/>
          <a:p>
            <a:pPr marL="0" indent="0" algn="ctr">
              <a:buNone/>
            </a:pPr>
            <a:r>
              <a:rPr lang="ar-SA" sz="3200" dirty="0">
                <a:effectLst/>
              </a:rPr>
              <a:t>نتائج النظرية النسبية </a:t>
            </a:r>
            <a:endParaRPr lang="ar-SA" sz="3200" dirty="0"/>
          </a:p>
        </p:txBody>
      </p:sp>
      <p:sp>
        <p:nvSpPr>
          <p:cNvPr id="3" name="Text Placeholder 2"/>
          <p:cNvSpPr>
            <a:spLocks noGrp="1"/>
          </p:cNvSpPr>
          <p:nvPr>
            <p:ph type="body" idx="1"/>
          </p:nvPr>
        </p:nvSpPr>
        <p:spPr>
          <a:xfrm>
            <a:off x="251520" y="1628800"/>
            <a:ext cx="8424936" cy="4248472"/>
          </a:xfrm>
        </p:spPr>
        <p:txBody>
          <a:bodyPr>
            <a:normAutofit/>
          </a:bodyPr>
          <a:lstStyle/>
          <a:p>
            <a:pPr marL="228600" lvl="0" indent="-182880">
              <a:buClr>
                <a:srgbClr val="F14124">
                  <a:lumMod val="75000"/>
                </a:srgbClr>
              </a:buClr>
              <a:buFont typeface="Georgia" pitchFamily="18" charset="0"/>
              <a:buChar char="*"/>
            </a:pPr>
            <a:r>
              <a:rPr lang="ar-SA" b="1" dirty="0" smtClean="0">
                <a:solidFill>
                  <a:schemeClr val="tx1"/>
                </a:solidFill>
              </a:rPr>
              <a:t>النتائج تخص ثلاث قيم هي: </a:t>
            </a:r>
          </a:p>
          <a:p>
            <a:pPr marL="388620" lvl="0" indent="-342900">
              <a:buClr>
                <a:srgbClr val="F14124">
                  <a:lumMod val="75000"/>
                </a:srgbClr>
              </a:buClr>
              <a:buFontTx/>
              <a:buChar char="-"/>
            </a:pPr>
            <a:r>
              <a:rPr lang="ar-SA" b="1" dirty="0" smtClean="0">
                <a:solidFill>
                  <a:schemeClr val="accent3">
                    <a:lumMod val="50000"/>
                  </a:schemeClr>
                </a:solidFill>
              </a:rPr>
              <a:t>الطول</a:t>
            </a:r>
            <a:r>
              <a:rPr lang="ar-SA" b="1" dirty="0" smtClean="0">
                <a:solidFill>
                  <a:schemeClr val="tx1"/>
                </a:solidFill>
              </a:rPr>
              <a:t> حيث سيبدو الجسم المتحرك اقصر بالنسبة لمشاهد ثابت.</a:t>
            </a:r>
          </a:p>
          <a:p>
            <a:pPr marL="388620" indent="-342900">
              <a:buClr>
                <a:srgbClr val="F14124">
                  <a:lumMod val="75000"/>
                </a:srgbClr>
              </a:buClr>
              <a:buFontTx/>
              <a:buChar char="-"/>
            </a:pPr>
            <a:r>
              <a:rPr lang="ar-SA" b="1" dirty="0" smtClean="0">
                <a:solidFill>
                  <a:schemeClr val="accent3">
                    <a:lumMod val="50000"/>
                  </a:schemeClr>
                </a:solidFill>
              </a:rPr>
              <a:t>الكتلة</a:t>
            </a:r>
            <a:r>
              <a:rPr lang="ar-SA" b="1" dirty="0" smtClean="0">
                <a:solidFill>
                  <a:schemeClr val="tx1"/>
                </a:solidFill>
              </a:rPr>
              <a:t>  </a:t>
            </a:r>
            <a:r>
              <a:rPr lang="ar-SA" b="1" dirty="0">
                <a:solidFill>
                  <a:schemeClr val="tx1"/>
                </a:solidFill>
              </a:rPr>
              <a:t>حيث سيبدو الجسم المتحرك </a:t>
            </a:r>
            <a:r>
              <a:rPr lang="ar-SA" b="1" dirty="0" smtClean="0">
                <a:solidFill>
                  <a:schemeClr val="tx1"/>
                </a:solidFill>
              </a:rPr>
              <a:t>اكبر كتلة </a:t>
            </a:r>
            <a:r>
              <a:rPr lang="ar-SA" b="1" dirty="0">
                <a:solidFill>
                  <a:schemeClr val="tx1"/>
                </a:solidFill>
              </a:rPr>
              <a:t>بالنسبة لمشاهد ثابت</a:t>
            </a:r>
            <a:r>
              <a:rPr lang="ar-SA" b="1" dirty="0" smtClean="0">
                <a:solidFill>
                  <a:schemeClr val="tx1"/>
                </a:solidFill>
              </a:rPr>
              <a:t>.</a:t>
            </a:r>
          </a:p>
          <a:p>
            <a:pPr marL="388620" lvl="0" indent="-342900">
              <a:buClr>
                <a:srgbClr val="F14124">
                  <a:lumMod val="75000"/>
                </a:srgbClr>
              </a:buClr>
              <a:buFontTx/>
              <a:buChar char="-"/>
            </a:pPr>
            <a:r>
              <a:rPr lang="ar-SA" b="1" dirty="0" smtClean="0">
                <a:solidFill>
                  <a:schemeClr val="accent3">
                    <a:lumMod val="50000"/>
                  </a:schemeClr>
                </a:solidFill>
              </a:rPr>
              <a:t>الزمن</a:t>
            </a:r>
            <a:r>
              <a:rPr lang="ar-SA" b="1" dirty="0" smtClean="0">
                <a:solidFill>
                  <a:schemeClr val="tx1"/>
                </a:solidFill>
              </a:rPr>
              <a:t> </a:t>
            </a:r>
            <a:r>
              <a:rPr lang="ar-SA" b="1" dirty="0">
                <a:solidFill>
                  <a:schemeClr val="tx1"/>
                </a:solidFill>
              </a:rPr>
              <a:t>حيث سيبدو </a:t>
            </a:r>
            <a:r>
              <a:rPr lang="ar-SA" b="1" dirty="0" smtClean="0">
                <a:solidFill>
                  <a:schemeClr val="tx1"/>
                </a:solidFill>
              </a:rPr>
              <a:t>زمن الجسم </a:t>
            </a:r>
            <a:r>
              <a:rPr lang="ar-SA" b="1" dirty="0">
                <a:solidFill>
                  <a:schemeClr val="tx1"/>
                </a:solidFill>
              </a:rPr>
              <a:t>المتحرك </a:t>
            </a:r>
            <a:r>
              <a:rPr lang="ar-SA" b="1" dirty="0" smtClean="0">
                <a:solidFill>
                  <a:schemeClr val="tx1"/>
                </a:solidFill>
              </a:rPr>
              <a:t>اطول بالنسبة </a:t>
            </a:r>
            <a:r>
              <a:rPr lang="ar-SA" b="1" dirty="0">
                <a:solidFill>
                  <a:schemeClr val="tx1"/>
                </a:solidFill>
              </a:rPr>
              <a:t>لمشاهد ثابت.</a:t>
            </a:r>
          </a:p>
          <a:p>
            <a:pPr marL="388620" indent="-342900">
              <a:buClr>
                <a:srgbClr val="F14124">
                  <a:lumMod val="75000"/>
                </a:srgbClr>
              </a:buClr>
              <a:buFontTx/>
              <a:buChar char="-"/>
            </a:pPr>
            <a:endParaRPr lang="ar-SA" b="1" dirty="0">
              <a:solidFill>
                <a:schemeClr val="tx1"/>
              </a:solidFill>
            </a:endParaRPr>
          </a:p>
          <a:p>
            <a:pPr marL="388620" lvl="0" indent="-342900">
              <a:buClr>
                <a:srgbClr val="F14124">
                  <a:lumMod val="75000"/>
                </a:srgbClr>
              </a:buClr>
              <a:buFontTx/>
              <a:buChar char="-"/>
            </a:pPr>
            <a:endParaRPr lang="ar-SA" b="1" dirty="0">
              <a:solidFill>
                <a:schemeClr val="tx1"/>
              </a:solidFill>
            </a:endParaRPr>
          </a:p>
        </p:txBody>
      </p:sp>
    </p:spTree>
    <p:extLst>
      <p:ext uri="{BB962C8B-B14F-4D97-AF65-F5344CB8AC3E}">
        <p14:creationId xmlns:p14="http://schemas.microsoft.com/office/powerpoint/2010/main" val="4278083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136904" cy="576064"/>
          </a:xfrm>
        </p:spPr>
        <p:txBody>
          <a:bodyPr/>
          <a:lstStyle/>
          <a:p>
            <a:pPr marL="0" indent="0" algn="ctr">
              <a:buNone/>
            </a:pPr>
            <a:r>
              <a:rPr lang="ar-SA" sz="3200" dirty="0">
                <a:effectLst/>
              </a:rPr>
              <a:t>أولا : نسبية الطول</a:t>
            </a:r>
            <a:endParaRPr lang="ar-SA" sz="3200" dirty="0"/>
          </a:p>
        </p:txBody>
      </p:sp>
      <p:sp>
        <p:nvSpPr>
          <p:cNvPr id="3" name="Text Placeholder 2"/>
          <p:cNvSpPr>
            <a:spLocks noGrp="1"/>
          </p:cNvSpPr>
          <p:nvPr>
            <p:ph type="body" idx="1"/>
          </p:nvPr>
        </p:nvSpPr>
        <p:spPr>
          <a:xfrm>
            <a:off x="2998912" y="1628800"/>
            <a:ext cx="5677544" cy="4896544"/>
          </a:xfrm>
        </p:spPr>
        <p:txBody>
          <a:bodyPr>
            <a:normAutofit/>
          </a:bodyPr>
          <a:lstStyle/>
          <a:p>
            <a:r>
              <a:rPr lang="ar-SA" sz="1800" b="1" dirty="0" smtClean="0">
                <a:solidFill>
                  <a:schemeClr val="accent5">
                    <a:lumMod val="75000"/>
                  </a:schemeClr>
                </a:solidFill>
              </a:rPr>
              <a:t>*</a:t>
            </a:r>
            <a:r>
              <a:rPr lang="ar-SA" sz="1800" b="1" dirty="0" smtClean="0"/>
              <a:t> في </a:t>
            </a:r>
            <a:r>
              <a:rPr lang="ar-SA" sz="1800" b="1" dirty="0"/>
              <a:t>الفيزياء </a:t>
            </a:r>
            <a:r>
              <a:rPr lang="ar-SA" sz="1800" b="1" dirty="0" smtClean="0"/>
              <a:t>الكلاسيكية </a:t>
            </a:r>
            <a:r>
              <a:rPr lang="ar-SA" sz="1800" b="1" dirty="0"/>
              <a:t>: يعتبر الطول مطلق ولا يعتمد على حركة الراصد أو سكونه . </a:t>
            </a:r>
            <a:br>
              <a:rPr lang="ar-SA" sz="1800" b="1" dirty="0"/>
            </a:br>
            <a:r>
              <a:rPr lang="ar-SA" sz="1800" b="1" dirty="0">
                <a:solidFill>
                  <a:schemeClr val="accent5">
                    <a:lumMod val="75000"/>
                  </a:schemeClr>
                </a:solidFill>
              </a:rPr>
              <a:t>*</a:t>
            </a:r>
            <a:r>
              <a:rPr lang="ar-SA" sz="1800" b="1" dirty="0"/>
              <a:t> </a:t>
            </a:r>
            <a:r>
              <a:rPr lang="ar-SA" sz="1800" b="1" dirty="0" smtClean="0"/>
              <a:t>في </a:t>
            </a:r>
            <a:r>
              <a:rPr lang="ar-SA" sz="1800" b="1" dirty="0"/>
              <a:t>الفيزياء النسبية : يتقلص طول الأجسام المتحركة في اتجاه حركتها بالنسبة لراصد ساكن .</a:t>
            </a:r>
            <a:br>
              <a:rPr lang="ar-SA" sz="1800" b="1" dirty="0"/>
            </a:br>
            <a:endParaRPr lang="ar-SA" sz="1800" b="1" dirty="0" smtClean="0"/>
          </a:p>
          <a:p>
            <a:endParaRPr lang="ar-SA" sz="1800" b="1" dirty="0" smtClean="0"/>
          </a:p>
          <a:p>
            <a:endParaRPr lang="ar-SA" sz="1800" b="1" dirty="0" smtClean="0"/>
          </a:p>
          <a:p>
            <a:r>
              <a:rPr lang="ar-SA" sz="1800" b="1" dirty="0"/>
              <a:t/>
            </a:r>
            <a:br>
              <a:rPr lang="ar-SA" sz="1800" b="1" dirty="0"/>
            </a:br>
            <a:r>
              <a:rPr lang="ar-SA" sz="1800" b="1" dirty="0"/>
              <a:t>ل : طول الجسم وهو متحرك ، ل0 : طول الجسم وهو ساكن ، ع : سرعة الجسم ، </a:t>
            </a:r>
            <a:r>
              <a:rPr lang="ar-SA" sz="1800" b="1" dirty="0" smtClean="0"/>
              <a:t>س: </a:t>
            </a:r>
            <a:r>
              <a:rPr lang="ar-SA" sz="1800" b="1" dirty="0"/>
              <a:t>سرعة </a:t>
            </a:r>
            <a:r>
              <a:rPr lang="ar-SA" sz="1800" b="1" dirty="0" smtClean="0"/>
              <a:t>الضوء .</a:t>
            </a:r>
          </a:p>
          <a:p>
            <a:endParaRPr lang="ar-SA" sz="1800" b="1" dirty="0"/>
          </a:p>
          <a:p>
            <a:endParaRPr lang="ar-SA" sz="1800" b="1" dirty="0" smtClean="0"/>
          </a:p>
          <a:p>
            <a:endParaRPr lang="ar-SA" sz="1800" b="1" dirty="0" smtClean="0"/>
          </a:p>
          <a:p>
            <a:r>
              <a:rPr lang="en-US" sz="1800" b="1" u="sng" dirty="0" smtClean="0">
                <a:hlinkClick r:id="rId2"/>
              </a:rPr>
              <a:t>http</a:t>
            </a:r>
            <a:r>
              <a:rPr lang="en-US" sz="1800" b="1" u="sng" dirty="0">
                <a:hlinkClick r:id="rId2"/>
              </a:rPr>
              <a:t>://</a:t>
            </a:r>
            <a:r>
              <a:rPr lang="en-US" sz="1800" b="1" u="sng" dirty="0" smtClean="0">
                <a:hlinkClick r:id="rId2"/>
              </a:rPr>
              <a:t>www.phys4arab.net/uploood/naser/atomic22.swf</a:t>
            </a:r>
            <a:endParaRPr lang="en-US" sz="1800" b="1" dirty="0"/>
          </a:p>
        </p:txBody>
      </p:sp>
      <p:pic>
        <p:nvPicPr>
          <p:cNvPr id="2051" name="Picture 3" descr="http://www.phys4arab.net/uploood/naser/relativ0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3501008"/>
            <a:ext cx="2819400" cy="188595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http://www.phys4arab.net/uploood/naser/relativ05.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512" y="1700808"/>
            <a:ext cx="2819400" cy="157162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36510" y="2923207"/>
            <a:ext cx="2828925" cy="89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rotWithShape="1">
          <a:blip r:embed="rId6">
            <a:extLst>
              <a:ext uri="{28A0092B-C50C-407E-A947-70E740481C1C}">
                <a14:useLocalDpi xmlns:a14="http://schemas.microsoft.com/office/drawing/2010/main" val="0"/>
              </a:ext>
            </a:extLst>
          </a:blip>
          <a:srcRect b="13298"/>
          <a:stretch/>
        </p:blipFill>
        <p:spPr bwMode="auto">
          <a:xfrm>
            <a:off x="3717210" y="4810696"/>
            <a:ext cx="4848225" cy="999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1794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136904" cy="576064"/>
          </a:xfrm>
        </p:spPr>
        <p:txBody>
          <a:bodyPr/>
          <a:lstStyle/>
          <a:p>
            <a:pPr marL="0" indent="0" algn="ctr">
              <a:buNone/>
            </a:pPr>
            <a:r>
              <a:rPr lang="ar-SA" sz="3200" dirty="0">
                <a:effectLst/>
              </a:rPr>
              <a:t>ثانيا : نسبية </a:t>
            </a:r>
            <a:r>
              <a:rPr lang="ar-SA" sz="3200" dirty="0" smtClean="0">
                <a:effectLst/>
              </a:rPr>
              <a:t>الزمن</a:t>
            </a:r>
            <a:endParaRPr lang="ar-SA" sz="3200" dirty="0"/>
          </a:p>
        </p:txBody>
      </p:sp>
      <p:sp>
        <p:nvSpPr>
          <p:cNvPr id="3" name="Text Placeholder 2"/>
          <p:cNvSpPr>
            <a:spLocks noGrp="1"/>
          </p:cNvSpPr>
          <p:nvPr>
            <p:ph type="body" idx="1"/>
          </p:nvPr>
        </p:nvSpPr>
        <p:spPr>
          <a:xfrm>
            <a:off x="0" y="967208"/>
            <a:ext cx="9036496" cy="5414119"/>
          </a:xfrm>
        </p:spPr>
        <p:txBody>
          <a:bodyPr>
            <a:normAutofit/>
          </a:bodyPr>
          <a:lstStyle/>
          <a:p>
            <a:pPr>
              <a:lnSpc>
                <a:spcPts val="2500"/>
              </a:lnSpc>
            </a:pPr>
            <a:r>
              <a:rPr lang="ar-SA" sz="1750" b="1" dirty="0">
                <a:solidFill>
                  <a:schemeClr val="accent5">
                    <a:lumMod val="75000"/>
                  </a:schemeClr>
                </a:solidFill>
              </a:rPr>
              <a:t>* </a:t>
            </a:r>
            <a:r>
              <a:rPr lang="ar-SA" sz="1750" b="1" dirty="0" smtClean="0"/>
              <a:t>في </a:t>
            </a:r>
            <a:r>
              <a:rPr lang="ar-SA" sz="1750" b="1" dirty="0"/>
              <a:t>الفيزياء </a:t>
            </a:r>
            <a:r>
              <a:rPr lang="ar-SA" sz="1750" b="1" dirty="0" smtClean="0"/>
              <a:t>الكلاسيكية </a:t>
            </a:r>
            <a:r>
              <a:rPr lang="ar-SA" sz="1750" b="1" dirty="0"/>
              <a:t>: يعتبر الزمن مطلق ولا يعتمد على حركة الراصد أو سكونه . </a:t>
            </a:r>
            <a:br>
              <a:rPr lang="ar-SA" sz="1750" b="1" dirty="0"/>
            </a:br>
            <a:r>
              <a:rPr lang="ar-SA" sz="1750" b="1" dirty="0">
                <a:solidFill>
                  <a:schemeClr val="accent5">
                    <a:lumMod val="75000"/>
                  </a:schemeClr>
                </a:solidFill>
              </a:rPr>
              <a:t>* </a:t>
            </a:r>
            <a:r>
              <a:rPr lang="ar-SA" sz="1750" b="1" dirty="0" smtClean="0"/>
              <a:t>في </a:t>
            </a:r>
            <a:r>
              <a:rPr lang="ar-SA" sz="1750" b="1" dirty="0"/>
              <a:t>الفيزياء النسبية : الزمن الذي يسجله راصد ساكن لحادثة ما تكون أكبر من الزمن الذي يسجله راصد متحرك بنفس سرعة الحادثة.</a:t>
            </a:r>
            <a:br>
              <a:rPr lang="ar-SA" sz="1750" b="1" dirty="0"/>
            </a:br>
            <a:r>
              <a:rPr lang="ar-SA" sz="1750" b="1" dirty="0"/>
              <a:t/>
            </a:r>
            <a:br>
              <a:rPr lang="ar-SA" sz="1750" b="1" dirty="0"/>
            </a:br>
            <a:endParaRPr lang="ar-SA" sz="1750" b="1" dirty="0"/>
          </a:p>
          <a:p>
            <a:pPr>
              <a:lnSpc>
                <a:spcPts val="2500"/>
              </a:lnSpc>
            </a:pPr>
            <a:r>
              <a:rPr lang="ar-SA" sz="1750" b="1" dirty="0"/>
              <a:t/>
            </a:r>
            <a:br>
              <a:rPr lang="ar-SA" sz="1750" b="1" dirty="0"/>
            </a:br>
            <a:endParaRPr lang="ar-SA" sz="1750" b="1" dirty="0" smtClean="0"/>
          </a:p>
          <a:p>
            <a:pPr>
              <a:lnSpc>
                <a:spcPts val="2500"/>
              </a:lnSpc>
            </a:pPr>
            <a:endParaRPr lang="ar-SA" sz="1750" b="1" dirty="0" smtClean="0"/>
          </a:p>
          <a:p>
            <a:pPr>
              <a:lnSpc>
                <a:spcPts val="2500"/>
              </a:lnSpc>
            </a:pPr>
            <a:r>
              <a:rPr lang="ar-SA" sz="1750" b="1" dirty="0" smtClean="0"/>
              <a:t>∆ز</a:t>
            </a:r>
            <a:r>
              <a:rPr lang="ar-SA" sz="1750" b="1" dirty="0"/>
              <a:t>. : الزمن الذي يسجله الراصد </a:t>
            </a:r>
            <a:endParaRPr lang="ar-SA" sz="1750" b="1" dirty="0" smtClean="0"/>
          </a:p>
          <a:p>
            <a:pPr>
              <a:lnSpc>
                <a:spcPts val="2500"/>
              </a:lnSpc>
            </a:pPr>
            <a:r>
              <a:rPr lang="ar-SA" sz="1750" b="1" dirty="0" smtClean="0"/>
              <a:t>الساكن </a:t>
            </a:r>
            <a:r>
              <a:rPr lang="ar-SA" sz="1750" b="1" dirty="0"/>
              <a:t>، </a:t>
            </a:r>
            <a:r>
              <a:rPr lang="ar-SA" sz="1750" b="1" dirty="0" smtClean="0"/>
              <a:t>∆ز </a:t>
            </a:r>
            <a:r>
              <a:rPr lang="ar-SA" sz="1750" b="1" dirty="0"/>
              <a:t>: الزمن الذي يسجله </a:t>
            </a:r>
            <a:endParaRPr lang="ar-SA" sz="1750" b="1" dirty="0" smtClean="0"/>
          </a:p>
          <a:p>
            <a:pPr>
              <a:lnSpc>
                <a:spcPts val="2500"/>
              </a:lnSpc>
            </a:pPr>
            <a:r>
              <a:rPr lang="ar-SA" sz="1750" b="1" dirty="0" smtClean="0"/>
              <a:t>الراصد </a:t>
            </a:r>
            <a:r>
              <a:rPr lang="ar-SA" sz="1750" b="1" dirty="0"/>
              <a:t>المتحرك بنفس سرعة </a:t>
            </a:r>
            <a:endParaRPr lang="ar-SA" sz="1750" b="1" dirty="0" smtClean="0"/>
          </a:p>
          <a:p>
            <a:pPr>
              <a:lnSpc>
                <a:spcPts val="2500"/>
              </a:lnSpc>
            </a:pPr>
            <a:r>
              <a:rPr lang="ar-SA" sz="1750" b="1" dirty="0" smtClean="0"/>
              <a:t>الحادثة </a:t>
            </a:r>
            <a:r>
              <a:rPr lang="ar-SA" sz="1750" b="1" dirty="0"/>
              <a:t>، </a:t>
            </a:r>
            <a:r>
              <a:rPr lang="ar-SA" sz="1750" b="1" dirty="0" smtClean="0"/>
              <a:t>ع </a:t>
            </a:r>
            <a:r>
              <a:rPr lang="ar-SA" sz="1750" b="1" dirty="0"/>
              <a:t>: سرعة الجسم ، </a:t>
            </a:r>
            <a:endParaRPr lang="ar-SA" sz="1750" b="1" dirty="0" smtClean="0"/>
          </a:p>
          <a:p>
            <a:pPr>
              <a:lnSpc>
                <a:spcPts val="2500"/>
              </a:lnSpc>
            </a:pPr>
            <a:r>
              <a:rPr lang="ar-SA" sz="1750" b="1" dirty="0" smtClean="0"/>
              <a:t>س: </a:t>
            </a:r>
            <a:r>
              <a:rPr lang="ar-SA" sz="1750" b="1" dirty="0"/>
              <a:t>سرعة الضوء .</a:t>
            </a:r>
            <a:br>
              <a:rPr lang="ar-SA" sz="1750" b="1" dirty="0"/>
            </a:br>
            <a:endParaRPr lang="en-US" sz="1750" b="1" dirty="0"/>
          </a:p>
        </p:txBody>
      </p:sp>
      <p:pic>
        <p:nvPicPr>
          <p:cNvPr id="4098" name="Picture 2" descr="http://www.phys4arab.net/uploood/naser/relativ0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2115246"/>
            <a:ext cx="4991100" cy="2771776"/>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6136" y="2507236"/>
            <a:ext cx="2800350"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8" descr="http://t2.gstatic.com/images?q=tbn:ANd9GcQ_4N39Ro280Lb7LQbOnJL5_rq_Gvgc23WUG7OimUU7J7phrrKu"/>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67259" y="4867275"/>
            <a:ext cx="2295525" cy="199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2348100"/>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1502</TotalTime>
  <Words>569</Words>
  <Application>Microsoft Office PowerPoint</Application>
  <PresentationFormat>On-screen Show (4:3)</PresentationFormat>
  <Paragraphs>57</Paragraphs>
  <Slides>13</Slides>
  <Notes>4</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Slipstream</vt:lpstr>
      <vt:lpstr>النظرية النسبية</vt:lpstr>
      <vt:lpstr>مقدمة</vt:lpstr>
      <vt:lpstr>مقدمة</vt:lpstr>
      <vt:lpstr>الاطار المرجعي</vt:lpstr>
      <vt:lpstr>انواع النسبية</vt:lpstr>
      <vt:lpstr>فروض النسبية الخاصة</vt:lpstr>
      <vt:lpstr>نتائج النظرية النسبية </vt:lpstr>
      <vt:lpstr>أولا : نسبية الطول</vt:lpstr>
      <vt:lpstr>ثانيا : نسبية الزمن</vt:lpstr>
      <vt:lpstr>ثالثا : نسبية الكتلة </vt:lpstr>
      <vt:lpstr>مناقشة</vt:lpstr>
      <vt:lpstr>مناقشة</vt:lpstr>
      <vt:lpstr>مثال</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النظرية النسبية</dc:title>
  <dc:creator>SANA' MUSLEH</dc:creator>
  <cp:lastModifiedBy>shadi</cp:lastModifiedBy>
  <cp:revision>13</cp:revision>
  <dcterms:created xsi:type="dcterms:W3CDTF">2011-05-18T18:13:02Z</dcterms:created>
  <dcterms:modified xsi:type="dcterms:W3CDTF">2011-05-24T19:40:27Z</dcterms:modified>
</cp:coreProperties>
</file>