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8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689956-3175-49A3-8426-7F2158AC12DD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E46BE9-CC84-467B-AB66-A55A2BEBEE8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ar-SA" dirty="0" smtClean="0"/>
              <a:t>التيار الكهربائي و المقاومة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666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المقاومة الخطية</a:t>
            </a:r>
            <a:endParaRPr lang="ar-SA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268760"/>
            <a:ext cx="828092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 smtClean="0"/>
              <a:t>يطلق على المقاومة التي تطبق قانون اوم بالمقاومة الخطية(</a:t>
            </a:r>
            <a:r>
              <a:rPr lang="ar-SA" dirty="0" err="1" smtClean="0"/>
              <a:t>الاومية</a:t>
            </a:r>
            <a:r>
              <a:rPr lang="ar-SA" dirty="0" smtClean="0"/>
              <a:t>).</a:t>
            </a:r>
          </a:p>
          <a:p>
            <a:endParaRPr lang="ar-SA" sz="1400" dirty="0" smtClean="0"/>
          </a:p>
          <a:p>
            <a:pPr marL="45720" indent="0">
              <a:buFont typeface="Georgia" pitchFamily="18" charset="0"/>
              <a:buNone/>
            </a:pPr>
            <a:endParaRPr lang="ar-SA" dirty="0" smtClean="0"/>
          </a:p>
          <a:p>
            <a:pPr marL="45720" indent="0">
              <a:buFont typeface="Georgia" pitchFamily="18" charset="0"/>
              <a:buNone/>
            </a:pPr>
            <a:endParaRPr lang="ar-SA" dirty="0" smtClean="0"/>
          </a:p>
          <a:p>
            <a:pPr marL="45720" indent="0">
              <a:buFont typeface="Georgia" pitchFamily="18" charset="0"/>
              <a:buNone/>
            </a:pPr>
            <a:endParaRPr lang="ar-S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47"/>
          <a:stretch/>
        </p:blipFill>
        <p:spPr bwMode="auto">
          <a:xfrm>
            <a:off x="4768948" y="2076450"/>
            <a:ext cx="382736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4812206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مقاومة غير خطية</a:t>
            </a:r>
            <a:endParaRPr lang="ar-SA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4797191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مقاومة خطية</a:t>
            </a:r>
            <a:endParaRPr lang="ar-SA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38"/>
          <a:stretch/>
        </p:blipFill>
        <p:spPr bwMode="auto">
          <a:xfrm>
            <a:off x="611560" y="2076450"/>
            <a:ext cx="3264691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3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أثر درجة المرارة على المواد</a:t>
            </a:r>
            <a:endParaRPr lang="ar-SA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268760"/>
            <a:ext cx="828092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231315"/>
            <a:ext cx="8791575" cy="43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4"/>
          <a:stretch/>
        </p:blipFill>
        <p:spPr bwMode="auto">
          <a:xfrm>
            <a:off x="176213" y="1668811"/>
            <a:ext cx="8791575" cy="79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460441"/>
            <a:ext cx="29718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082" y="2678820"/>
            <a:ext cx="56388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4765491"/>
            <a:ext cx="564832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6288054"/>
            <a:ext cx="2162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eft Arrow 2"/>
          <p:cNvSpPr/>
          <p:nvPr/>
        </p:nvSpPr>
        <p:spPr>
          <a:xfrm>
            <a:off x="6882024" y="6334691"/>
            <a:ext cx="360040" cy="306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15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أثر درجة المرارة على المواد</a:t>
            </a:r>
            <a:endParaRPr lang="ar-SA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268760"/>
            <a:ext cx="828092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83" y="2276872"/>
            <a:ext cx="8734425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6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أثر درجة المرارة على المواد</a:t>
            </a:r>
            <a:endParaRPr lang="ar-SA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1268760"/>
            <a:ext cx="828092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r" defTabSz="914400" rtl="1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639056"/>
            <a:ext cx="742950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1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ظاهرة فرط الموصلية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112568"/>
          </a:xfrm>
        </p:spPr>
        <p:txBody>
          <a:bodyPr>
            <a:normAutofit/>
          </a:bodyPr>
          <a:lstStyle/>
          <a:p>
            <a:r>
              <a:rPr lang="ar-SA" dirty="0" smtClean="0"/>
              <a:t>هي ظاهرة انخفاض قيم مقاومة بعض المواد الى الصفر تقريبا عند درجات الحرارة المتدنية جداً.</a:t>
            </a:r>
          </a:p>
          <a:p>
            <a:r>
              <a:rPr lang="ar-SA" dirty="0" smtClean="0"/>
              <a:t>الدرجة الحرجة: هي الدرجة التي تفقد عندها المادة مقاومتها </a:t>
            </a:r>
            <a:r>
              <a:rPr lang="ar-SA" dirty="0"/>
              <a:t>ل</a:t>
            </a:r>
            <a:r>
              <a:rPr lang="ar-SA" dirty="0" smtClean="0"/>
              <a:t>مرور التيار الكهربائي فيها.</a:t>
            </a:r>
          </a:p>
          <a:p>
            <a:pPr marL="45720" indent="0">
              <a:buNone/>
            </a:pPr>
            <a:endParaRPr lang="ar-SA" dirty="0" smtClean="0"/>
          </a:p>
          <a:p>
            <a:pPr marL="45720" indent="0">
              <a:buNone/>
            </a:pPr>
            <a:endParaRPr lang="ar-S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2981325"/>
            <a:ext cx="87344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7" y="4005064"/>
            <a:ext cx="82962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951" y="4410075"/>
            <a:ext cx="31051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9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الأثر الحراري للتيار الكهربائي</a:t>
            </a:r>
            <a:endParaRPr lang="ar-SA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7848872" cy="5112568"/>
          </a:xfrm>
        </p:spPr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99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4000" dirty="0" smtClean="0"/>
              <a:t>الخواص الكهربائية للمواد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1988840"/>
            <a:ext cx="7776864" cy="4248472"/>
          </a:xfrm>
        </p:spPr>
        <p:txBody>
          <a:bodyPr>
            <a:normAutofit/>
          </a:bodyPr>
          <a:lstStyle/>
          <a:p>
            <a:pPr algn="r"/>
            <a:r>
              <a:rPr lang="ar-SA" sz="2400" dirty="0" smtClean="0"/>
              <a:t>تقسم المواد الى:</a:t>
            </a:r>
          </a:p>
          <a:p>
            <a:pPr lvl="2">
              <a:buFontTx/>
              <a:buChar char="-"/>
            </a:pPr>
            <a:r>
              <a:rPr lang="ar-SA" sz="2000" dirty="0" smtClean="0"/>
              <a:t>مواد موصلة: تحتوي على فائض من الشحنات الحرة الحركة.</a:t>
            </a:r>
          </a:p>
          <a:p>
            <a:pPr lvl="2">
              <a:buFontTx/>
              <a:buChar char="-"/>
            </a:pPr>
            <a:r>
              <a:rPr lang="ar-SA" sz="2000" dirty="0" smtClean="0"/>
              <a:t>مواد عازلة: لا تحتوي على شحنات حرة.</a:t>
            </a:r>
          </a:p>
          <a:p>
            <a:pPr lvl="2">
              <a:buFontTx/>
              <a:buChar char="-"/>
            </a:pPr>
            <a:r>
              <a:rPr lang="ar-SA" sz="2000" dirty="0" smtClean="0"/>
              <a:t>مواد شبه موصلة: عدد الشحنات الحرة فيها قليل.</a:t>
            </a:r>
          </a:p>
          <a:p>
            <a:pPr algn="r"/>
            <a:r>
              <a:rPr lang="ar-SA" sz="2400" dirty="0" smtClean="0"/>
              <a:t>أنواع الشحنات:</a:t>
            </a:r>
          </a:p>
          <a:p>
            <a:pPr lvl="2">
              <a:buFontTx/>
              <a:buChar char="-"/>
            </a:pPr>
            <a:r>
              <a:rPr lang="ar-SA" sz="2000" dirty="0" smtClean="0"/>
              <a:t>سالبة تمثلها الالكترونات.</a:t>
            </a:r>
          </a:p>
          <a:p>
            <a:pPr lvl="2">
              <a:buFontTx/>
              <a:buChar char="-"/>
            </a:pPr>
            <a:r>
              <a:rPr lang="ar-SA" sz="2000" dirty="0" smtClean="0"/>
              <a:t>موجبة تمثلها الأيونات الموجبة.</a:t>
            </a:r>
          </a:p>
          <a:p>
            <a:pPr marL="45720" indent="0" algn="r">
              <a:buNone/>
            </a:pPr>
            <a:endParaRPr lang="ar-SA" sz="2400" dirty="0" smtClean="0"/>
          </a:p>
          <a:p>
            <a:pPr algn="r">
              <a:buFontTx/>
              <a:buChar char="-"/>
            </a:pP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1122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التيار الكهربائي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844824"/>
            <a:ext cx="7920880" cy="3474720"/>
          </a:xfrm>
        </p:spPr>
        <p:txBody>
          <a:bodyPr/>
          <a:lstStyle/>
          <a:p>
            <a:r>
              <a:rPr lang="ar-SA" dirty="0" smtClean="0"/>
              <a:t>في المواد الموصلة تكون الشحنات عادة في حركة عشوائية و مستمرة.</a:t>
            </a:r>
          </a:p>
          <a:p>
            <a:r>
              <a:rPr lang="ar-SA" dirty="0" smtClean="0"/>
              <a:t>أما عند وصلها بمصدر فرق جهد كالبطارية فإن الالكترونات تتحرك اتجاه معاكس للمجال الكهربائي الناتج و الشحنات الموجبة مع اتجاهه, في هذه الحالة ينتج ما يعرف بالتيار الكهربائي.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 التيار الكهربائي (ت): هو معدل كمية الشحنة الكهربائية التي تمر بمقطع عرضي في الموصل بالنسبة للزمن.</a:t>
            </a:r>
          </a:p>
          <a:p>
            <a:endParaRPr lang="ar-SA" dirty="0" smtClean="0"/>
          </a:p>
          <a:p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25144"/>
            <a:ext cx="34480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87019"/>
            <a:ext cx="32099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التيار الكهربائي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844824"/>
            <a:ext cx="7920880" cy="3474720"/>
          </a:xfrm>
        </p:spPr>
        <p:txBody>
          <a:bodyPr/>
          <a:lstStyle/>
          <a:p>
            <a:r>
              <a:rPr lang="ar-SA" dirty="0" smtClean="0"/>
              <a:t>لقد تم الاصطلاح على اعتبار اتجاه التيار الكهربائي باتجاه حركة الشحنات الموجبة فيما يعرف بالتيار الاصطلاحي.</a:t>
            </a:r>
          </a:p>
          <a:p>
            <a:r>
              <a:rPr lang="ar-SA" dirty="0" smtClean="0"/>
              <a:t>التيار الفعلي: هو حركة الشحنات السالبة في الموصل.</a:t>
            </a:r>
          </a:p>
          <a:p>
            <a:r>
              <a:rPr lang="ar-SA" dirty="0" smtClean="0"/>
              <a:t>يقاس التيار الكهربائي بوحدة </a:t>
            </a:r>
            <a:r>
              <a:rPr lang="ar-SA" dirty="0" smtClean="0">
                <a:solidFill>
                  <a:srgbClr val="FF0000"/>
                </a:solidFill>
              </a:rPr>
              <a:t>كولوم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ar-SA" dirty="0" smtClean="0">
                <a:solidFill>
                  <a:srgbClr val="FF0000"/>
                </a:solidFill>
              </a:rPr>
              <a:t>ث </a:t>
            </a:r>
            <a:r>
              <a:rPr lang="ar-SA" dirty="0" smtClean="0"/>
              <a:t>و تسمى </a:t>
            </a:r>
            <a:r>
              <a:rPr lang="ar-SA" dirty="0" smtClean="0">
                <a:solidFill>
                  <a:srgbClr val="FF0000"/>
                </a:solidFill>
              </a:rPr>
              <a:t>أمبير</a:t>
            </a:r>
            <a:r>
              <a:rPr lang="ar-SA" dirty="0" smtClean="0"/>
              <a:t>.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179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مثال</a:t>
            </a:r>
            <a:endParaRPr lang="ar-S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927621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476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السرعة الاندفاعية(</a:t>
            </a:r>
            <a:r>
              <a:rPr lang="ar-SA" sz="3200" dirty="0" err="1" smtClean="0"/>
              <a:t>الانسياقية</a:t>
            </a:r>
            <a:r>
              <a:rPr lang="ar-SA" sz="3200" dirty="0" smtClean="0"/>
              <a:t>)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280920" cy="4554840"/>
          </a:xfrm>
        </p:spPr>
        <p:txBody>
          <a:bodyPr/>
          <a:lstStyle/>
          <a:p>
            <a:r>
              <a:rPr lang="ar-SA" dirty="0" smtClean="0"/>
              <a:t>بسبب وجود الإلكترونات الأخرى و الذرا ت فان حركة الالكترون تكون في مسارات متعرجة بفعل التصادمات المتتالية.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dirty="0" smtClean="0"/>
              <a:t>ينتج عن ذلك تحرك الالكترون بسرعة متوسطة صغيرة نسبيا تسمى السرعة الاندفاعية. </a:t>
            </a:r>
          </a:p>
          <a:p>
            <a:r>
              <a:rPr lang="ar-SA" dirty="0" smtClean="0"/>
              <a:t>قيمة هذه السرعة لا تتجاوز بضعة اعشار من المليمتر في الثانية الواحدة.</a:t>
            </a:r>
          </a:p>
          <a:p>
            <a:r>
              <a:rPr lang="ar-SA" dirty="0"/>
              <a:t> </a:t>
            </a:r>
            <a:r>
              <a:rPr lang="ar-SA" dirty="0" smtClean="0"/>
              <a:t>يعطى التيار بدلالة هذه السرعة بالقانون التالي:</a:t>
            </a:r>
            <a:endParaRPr lang="ar-S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792" y="2219325"/>
            <a:ext cx="2847975" cy="12096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211" y="6109955"/>
            <a:ext cx="28956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1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السرعة الاندفاعية(</a:t>
            </a:r>
            <a:r>
              <a:rPr lang="ar-SA" sz="3200" dirty="0" err="1" smtClean="0"/>
              <a:t>الانسياقية</a:t>
            </a:r>
            <a:r>
              <a:rPr lang="ar-SA" sz="3200" dirty="0" smtClean="0"/>
              <a:t>)</a:t>
            </a:r>
            <a:endParaRPr lang="ar-SA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86650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2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المقاومة الكهربائية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112568"/>
          </a:xfrm>
        </p:spPr>
        <p:txBody>
          <a:bodyPr>
            <a:normAutofit/>
          </a:bodyPr>
          <a:lstStyle/>
          <a:p>
            <a:r>
              <a:rPr lang="ar-SA" dirty="0" smtClean="0"/>
              <a:t>هي الممانعة التي يبديها الموصل لمرور التيار فيه.</a:t>
            </a:r>
          </a:p>
          <a:p>
            <a:r>
              <a:rPr lang="ar-SA" dirty="0" smtClean="0"/>
              <a:t>تعطى بالعلاقة:</a:t>
            </a:r>
          </a:p>
          <a:p>
            <a:endParaRPr lang="ar-SA" dirty="0" smtClean="0"/>
          </a:p>
          <a:p>
            <a:pPr marL="45720" indent="0">
              <a:buNone/>
            </a:pPr>
            <a:r>
              <a:rPr lang="ar-SA" dirty="0" smtClean="0"/>
              <a:t>                                               أو                      </a:t>
            </a:r>
            <a:r>
              <a:rPr lang="ar-SA" dirty="0" err="1" smtClean="0"/>
              <a:t>أو</a:t>
            </a:r>
            <a:endParaRPr lang="ar-SA" dirty="0" smtClean="0"/>
          </a:p>
          <a:p>
            <a:pPr marL="45720" indent="0">
              <a:buNone/>
            </a:pPr>
            <a:endParaRPr lang="ar-SA" dirty="0"/>
          </a:p>
          <a:p>
            <a:pPr marL="45720" indent="0">
              <a:buNone/>
            </a:pPr>
            <a:r>
              <a:rPr lang="ar-SA" dirty="0" smtClean="0"/>
              <a:t>حيث, ج: الجهد,  ت: شدة التيار, </a:t>
            </a:r>
            <a:r>
              <a:rPr lang="en-US" dirty="0"/>
              <a:t>ρ</a:t>
            </a:r>
            <a:r>
              <a:rPr lang="ar-SA" dirty="0" smtClean="0"/>
              <a:t>: </a:t>
            </a:r>
            <a:r>
              <a:rPr lang="ar-SA" dirty="0" err="1" smtClean="0"/>
              <a:t>المقاومية</a:t>
            </a:r>
            <a:r>
              <a:rPr lang="ar-SA" dirty="0" smtClean="0"/>
              <a:t> للمادة, ل: طول الموصل, أ: مساحة مقطعه.</a:t>
            </a:r>
            <a:endParaRPr lang="ar-SA" sz="2800" dirty="0"/>
          </a:p>
          <a:p>
            <a:r>
              <a:rPr lang="ar-SA" dirty="0" smtClean="0"/>
              <a:t>كثافة شدة التيار: حاصل قسمة التيار الكهربائي على مساحة مقطع الموصل, تقاس </a:t>
            </a:r>
            <a:r>
              <a:rPr lang="ar-SA" dirty="0"/>
              <a:t>بوحدة: أمبير</a:t>
            </a:r>
            <a:r>
              <a:rPr lang="en-US" dirty="0"/>
              <a:t>/</a:t>
            </a:r>
            <a:r>
              <a:rPr lang="ar-SA" dirty="0"/>
              <a:t>م</a:t>
            </a:r>
            <a:r>
              <a:rPr lang="ar-SA" sz="1400" dirty="0"/>
              <a:t>2</a:t>
            </a:r>
            <a:r>
              <a:rPr lang="ar-SA" sz="2800" dirty="0"/>
              <a:t>.</a:t>
            </a:r>
          </a:p>
          <a:p>
            <a:r>
              <a:rPr lang="ar-SA" sz="2000" dirty="0" smtClean="0"/>
              <a:t>قانون أوم: تتناسب كثافة شدة التيار تناسبا طرديا مع شدة المجال الكهربائي المؤثر داخل الموصلات الفلزية.</a:t>
            </a:r>
          </a:p>
          <a:p>
            <a:r>
              <a:rPr lang="ar-SA" dirty="0" smtClean="0"/>
              <a:t>تقاس المقاومة بوحدة: فولت</a:t>
            </a:r>
            <a:r>
              <a:rPr lang="en-US" dirty="0" smtClean="0"/>
              <a:t>/</a:t>
            </a:r>
            <a:r>
              <a:rPr lang="ar-SA" dirty="0" smtClean="0"/>
              <a:t>أمبير و تسمى أوم(</a:t>
            </a:r>
            <a:r>
              <a:rPr lang="el-GR" dirty="0" smtClean="0"/>
              <a:t>Ω</a:t>
            </a:r>
            <a:r>
              <a:rPr lang="ar-SA" dirty="0" smtClean="0"/>
              <a:t>).</a:t>
            </a:r>
          </a:p>
          <a:p>
            <a:endParaRPr lang="ar-SA" dirty="0" smtClean="0"/>
          </a:p>
          <a:p>
            <a:endParaRPr lang="ar-SA" sz="1400" dirty="0" smtClean="0"/>
          </a:p>
          <a:p>
            <a:pPr marL="45720" indent="0">
              <a:buNone/>
            </a:pPr>
            <a:endParaRPr lang="ar-SA" dirty="0" smtClean="0"/>
          </a:p>
          <a:p>
            <a:pPr marL="45720" indent="0">
              <a:buNone/>
            </a:pPr>
            <a:endParaRPr lang="ar-SA" dirty="0"/>
          </a:p>
          <a:p>
            <a:pPr marL="45720" indent="0">
              <a:buNone/>
            </a:pPr>
            <a:endParaRPr lang="ar-S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271" y="2428624"/>
            <a:ext cx="353377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35546"/>
            <a:ext cx="1048891" cy="662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55053"/>
            <a:ext cx="13525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3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err="1" smtClean="0"/>
              <a:t>المقاومية</a:t>
            </a:r>
            <a:r>
              <a:rPr lang="ar-SA" sz="3200" dirty="0" smtClean="0"/>
              <a:t> </a:t>
            </a: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112568"/>
          </a:xfrm>
        </p:spPr>
        <p:txBody>
          <a:bodyPr>
            <a:normAutofit/>
          </a:bodyPr>
          <a:lstStyle/>
          <a:p>
            <a:r>
              <a:rPr lang="ar-SA" dirty="0" smtClean="0"/>
              <a:t>هي مقاومة موصل طوله 1م ومساحة مقطعه العرضي 1م</a:t>
            </a:r>
            <a:r>
              <a:rPr lang="ar-SA" sz="1400" dirty="0" smtClean="0"/>
              <a:t>2</a:t>
            </a:r>
            <a:r>
              <a:rPr lang="ar-SA" sz="2000" dirty="0" smtClean="0"/>
              <a:t>.</a:t>
            </a:r>
            <a:endParaRPr lang="ar-SA" sz="1400" dirty="0" smtClean="0"/>
          </a:p>
          <a:p>
            <a:endParaRPr lang="ar-SA" dirty="0" smtClean="0"/>
          </a:p>
          <a:p>
            <a:endParaRPr lang="ar-SA" sz="1400" dirty="0" smtClean="0"/>
          </a:p>
          <a:p>
            <a:pPr marL="45720" indent="0">
              <a:buNone/>
            </a:pPr>
            <a:endParaRPr lang="ar-SA" dirty="0" smtClean="0"/>
          </a:p>
          <a:p>
            <a:pPr marL="45720" indent="0">
              <a:buNone/>
            </a:pPr>
            <a:endParaRPr lang="ar-SA" dirty="0" smtClean="0"/>
          </a:p>
          <a:p>
            <a:pPr marL="45720" indent="0">
              <a:buNone/>
            </a:pPr>
            <a:endParaRPr lang="ar-SA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64610"/>
            <a:ext cx="13525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90" y="2581275"/>
            <a:ext cx="872490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3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461</TotalTime>
  <Words>391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التيار الكهربائي و المقاومة</vt:lpstr>
      <vt:lpstr>الخواص الكهربائية للمواد</vt:lpstr>
      <vt:lpstr>التيار الكهربائي</vt:lpstr>
      <vt:lpstr>التيار الكهربائي</vt:lpstr>
      <vt:lpstr>مثال</vt:lpstr>
      <vt:lpstr>السرعة الاندفاعية(الانسياقية)</vt:lpstr>
      <vt:lpstr>السرعة الاندفاعية(الانسياقية)</vt:lpstr>
      <vt:lpstr>المقاومة الكهربائية</vt:lpstr>
      <vt:lpstr>المقاومية </vt:lpstr>
      <vt:lpstr>المقاومة الخطية</vt:lpstr>
      <vt:lpstr>أثر درجة المرارة على المواد</vt:lpstr>
      <vt:lpstr>أثر درجة المرارة على المواد</vt:lpstr>
      <vt:lpstr>أثر درجة المرارة على المواد</vt:lpstr>
      <vt:lpstr>ظاهرة فرط الموصلية</vt:lpstr>
      <vt:lpstr>الأثر الحراري للتيار الكهربائي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shadi</dc:creator>
  <cp:lastModifiedBy>shadi</cp:lastModifiedBy>
  <cp:revision>17</cp:revision>
  <dcterms:created xsi:type="dcterms:W3CDTF">2011-05-13T08:50:34Z</dcterms:created>
  <dcterms:modified xsi:type="dcterms:W3CDTF">2011-05-13T16:32:23Z</dcterms:modified>
</cp:coreProperties>
</file>