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099" autoAdjust="0"/>
  </p:normalViewPr>
  <p:slideViewPr>
    <p:cSldViewPr showGuides="1"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52AA-FD09-41A3-B1D0-753658CBC172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6C4D-10B4-4932-B883-B1F566E0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BDA541-4DFB-4185-93AE-DE691671DC6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di\Documents\Any%20Video%20Converter\SWF\flex560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di\Documents\Any%20Video%20Converter\SWF\colld560.swf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7stones.com/Homepage/Publisher/Collide2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orld-vision\&#1605;&#1608;&#1575;&#1583;%20&#1575;&#1604;&#1605;&#1606;&#1607;&#1575;&#1580;%20&#1575;&#1604;&#1575;&#1604;&#1603;&#1578;&#1585;&#1608;&#1606;&#1610;\&#1601;&#1610;&#1586;&#1610;&#1575;&#1569;12\&#1575;&#1604;&#1578;&#1589;&#1575;&#1583;&#1605;%20&#1575;&#1604;&#1605;&#1585;&#1606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adi\Documents\Any%20Video%20Converter\SWF\collc560.swf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shadi\Documents\Any%20Video%20Converter\SWF\colle560.swf" TargetMode="External"/><Relationship Id="rId1" Type="http://schemas.openxmlformats.org/officeDocument/2006/relationships/video" Target="file:///C:\Users\shadi\Documents\Any%20Video%20Converter\SWF\collb5602.sw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9208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ar-S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التصادم</a:t>
            </a:r>
            <a:endParaRPr lang="ar-S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8357"/>
            <a:ext cx="6165110" cy="432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t1.gstatic.com/images?q=tbn:ANd9GcRkLHNLZav7HU1Nvwdud3SXcNUHPGEWP4OfXEqWD4mWiwsm0QAN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8764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ar-SA" dirty="0" smtClean="0"/>
              <a:t>مثال(1)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2089"/>
            <a:ext cx="7832506" cy="9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57" y="2276872"/>
            <a:ext cx="35528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36386" y="3501008"/>
            <a:ext cx="2551696" cy="619125"/>
            <a:chOff x="6036385" y="3373319"/>
            <a:chExt cx="2551696" cy="6191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5"/>
            <a:stretch/>
          </p:blipFill>
          <p:spPr bwMode="auto">
            <a:xfrm>
              <a:off x="6811668" y="3373319"/>
              <a:ext cx="1776413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14"/>
            <a:stretch/>
          </p:blipFill>
          <p:spPr bwMode="auto">
            <a:xfrm>
              <a:off x="6036385" y="3373319"/>
              <a:ext cx="775284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6" y="4221088"/>
            <a:ext cx="1628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32" y="5157192"/>
            <a:ext cx="3086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11774" y="6048145"/>
            <a:ext cx="2888706" cy="523876"/>
            <a:chOff x="5711774" y="6048145"/>
            <a:chExt cx="2888706" cy="523876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6"/>
            <a:stretch/>
          </p:blipFill>
          <p:spPr bwMode="auto">
            <a:xfrm>
              <a:off x="6424028" y="6048146"/>
              <a:ext cx="2176452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392"/>
            <a:stretch/>
          </p:blipFill>
          <p:spPr bwMode="auto">
            <a:xfrm>
              <a:off x="5711774" y="6048145"/>
              <a:ext cx="744658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2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1514"/>
            <a:ext cx="7125113" cy="924475"/>
          </a:xfrm>
        </p:spPr>
        <p:txBody>
          <a:bodyPr/>
          <a:lstStyle/>
          <a:p>
            <a:pPr algn="ctr"/>
            <a:r>
              <a:rPr lang="ar-SA" dirty="0"/>
              <a:t>التصادم غير المرن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3297" y="980728"/>
            <a:ext cx="7125112" cy="901559"/>
          </a:xfrm>
        </p:spPr>
        <p:txBody>
          <a:bodyPr>
            <a:normAutofit fontScale="92500" lnSpcReduction="20000"/>
          </a:bodyPr>
          <a:lstStyle/>
          <a:p>
            <a:r>
              <a:rPr lang="ar-SA" dirty="0" smtClean="0"/>
              <a:t>في عذا النوع كمية التحرك محفوظة بينما الطاقة الحركية غير محفوظة  حيث تتحول الطاقة الى شكل اخر(صوت, </a:t>
            </a:r>
            <a:r>
              <a:rPr lang="ar-SA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تغيير في الشكل</a:t>
            </a:r>
            <a:r>
              <a:rPr lang="ar-SA" dirty="0" smtClean="0"/>
              <a:t>...)</a:t>
            </a:r>
            <a:endParaRPr lang="ar-SA" dirty="0"/>
          </a:p>
        </p:txBody>
      </p:sp>
      <p:pic>
        <p:nvPicPr>
          <p:cNvPr id="4" name="flex560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7783" y="2231152"/>
            <a:ext cx="4296139" cy="322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2946565" y="177281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5733256"/>
            <a:ext cx="77048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 smtClean="0">
                <a:solidFill>
                  <a:srgbClr val="FFFF00"/>
                </a:solidFill>
              </a:rPr>
              <a:t>معامل الارتداد للتصادم عديم المرونة يقع بين الصفر والواحد:   </a:t>
            </a:r>
            <a:r>
              <a:rPr lang="ar-SA" sz="2000" b="1" dirty="0" smtClean="0">
                <a:solidFill>
                  <a:srgbClr val="7030A0"/>
                </a:solidFill>
              </a:rPr>
              <a:t>0≤ر &lt;1</a:t>
            </a:r>
            <a:endParaRPr lang="ar-S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272" y="188640"/>
            <a:ext cx="7125113" cy="924475"/>
          </a:xfrm>
        </p:spPr>
        <p:txBody>
          <a:bodyPr/>
          <a:lstStyle/>
          <a:p>
            <a:pPr algn="ctr"/>
            <a:r>
              <a:rPr lang="ar-SA" dirty="0" smtClean="0"/>
              <a:t>التصادم غير المرن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2"/>
          <a:stretch/>
        </p:blipFill>
        <p:spPr bwMode="auto">
          <a:xfrm>
            <a:off x="251520" y="2348880"/>
            <a:ext cx="4824536" cy="146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1520" y="5517232"/>
            <a:ext cx="48965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9540" y="5534762"/>
            <a:ext cx="352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س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 smtClean="0"/>
              <a:t>في بعض حالات التصادم غير المرن يتحد الجسمان المتصادمان معا حيث تصبح </a:t>
            </a:r>
            <a:r>
              <a:rPr lang="ar-SA" b="1" dirty="0" smtClean="0">
                <a:solidFill>
                  <a:srgbClr val="FF0000"/>
                </a:solidFill>
              </a:rPr>
              <a:t>ر=صفراً</a:t>
            </a:r>
            <a:r>
              <a:rPr lang="ar-SA" b="1" dirty="0" smtClean="0"/>
              <a:t> لأن السرعة النسبية لهما تصبح صفراً و يسمى التصادم في هذه الحالة </a:t>
            </a:r>
            <a:r>
              <a:rPr lang="ar-SA" b="1" dirty="0" smtClean="0">
                <a:solidFill>
                  <a:srgbClr val="FFC000"/>
                </a:solidFill>
              </a:rPr>
              <a:t>التصادم عديم المرونة</a:t>
            </a:r>
            <a:r>
              <a:rPr lang="ar-SA" b="1" dirty="0" smtClean="0"/>
              <a:t>.</a:t>
            </a:r>
            <a:endParaRPr lang="ar-SA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7"/>
          <a:stretch/>
        </p:blipFill>
        <p:spPr bwMode="auto">
          <a:xfrm>
            <a:off x="251520" y="3789040"/>
            <a:ext cx="4820400" cy="160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2672045"/>
            <a:ext cx="2736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 smtClean="0"/>
              <a:t>و بتطبيق قانون حفظ كمية التحرك ينتج:</a:t>
            </a:r>
            <a:endParaRPr lang="ar-SA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36096" y="3465780"/>
            <a:ext cx="3523109" cy="683299"/>
            <a:chOff x="6677181" y="3465781"/>
            <a:chExt cx="2282024" cy="3619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1"/>
            <a:stretch/>
          </p:blipFill>
          <p:spPr bwMode="auto">
            <a:xfrm>
              <a:off x="7244862" y="3465781"/>
              <a:ext cx="1714343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20"/>
            <a:stretch/>
          </p:blipFill>
          <p:spPr bwMode="auto">
            <a:xfrm>
              <a:off x="6677181" y="3465781"/>
              <a:ext cx="567681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125113" cy="648072"/>
          </a:xfrm>
        </p:spPr>
        <p:txBody>
          <a:bodyPr/>
          <a:lstStyle/>
          <a:p>
            <a:pPr algn="ctr"/>
            <a:r>
              <a:rPr lang="ar-SA" sz="3200" dirty="0" smtClean="0"/>
              <a:t>مثال(2)</a:t>
            </a:r>
            <a:endParaRPr lang="ar-SA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6111" y="764705"/>
            <a:ext cx="7873419" cy="2304256"/>
            <a:chOff x="899592" y="1181101"/>
            <a:chExt cx="7938095" cy="254240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54"/>
            <a:stretch/>
          </p:blipFill>
          <p:spPr bwMode="auto">
            <a:xfrm>
              <a:off x="899592" y="1181101"/>
              <a:ext cx="7938095" cy="1493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67" t="40000" r="6078" b="30000"/>
            <a:stretch/>
          </p:blipFill>
          <p:spPr bwMode="auto">
            <a:xfrm>
              <a:off x="4406363" y="2675070"/>
              <a:ext cx="4431324" cy="1048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70" t="69092"/>
            <a:stretch/>
          </p:blipFill>
          <p:spPr bwMode="auto">
            <a:xfrm>
              <a:off x="899593" y="2675070"/>
              <a:ext cx="3528392" cy="1048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1" y="3166188"/>
            <a:ext cx="4169139" cy="177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34" y="5102182"/>
            <a:ext cx="30003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42" y="5950059"/>
            <a:ext cx="2752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24128" y="3166188"/>
            <a:ext cx="2843350" cy="2514836"/>
            <a:chOff x="5724128" y="3166188"/>
            <a:chExt cx="2843350" cy="251483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166188"/>
              <a:ext cx="2843350" cy="2514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166188"/>
              <a:ext cx="372473" cy="425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61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125113" cy="720080"/>
          </a:xfrm>
        </p:spPr>
        <p:txBody>
          <a:bodyPr/>
          <a:lstStyle/>
          <a:p>
            <a:pPr algn="ctr"/>
            <a:r>
              <a:rPr lang="ar-SA" dirty="0" smtClean="0"/>
              <a:t>التصادم في بعدين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7701176" cy="829551"/>
          </a:xfrm>
        </p:spPr>
        <p:txBody>
          <a:bodyPr>
            <a:normAutofit fontScale="92500"/>
          </a:bodyPr>
          <a:lstStyle/>
          <a:p>
            <a:r>
              <a:rPr lang="ar-SA" dirty="0" smtClean="0"/>
              <a:t>الأجسام المتصادمة هنا تسير في نفس المستوى ولا تبقى في الخط نفسه, أي ان بين خطي سيرهما زاوية معينة كما في الشكل التالي.</a:t>
            </a:r>
            <a:endParaRPr lang="ar-SA" dirty="0"/>
          </a:p>
        </p:txBody>
      </p:sp>
      <p:pic>
        <p:nvPicPr>
          <p:cNvPr id="4" name="colld560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1800" y="4127964"/>
            <a:ext cx="3600400" cy="27003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7"/>
          <a:stretch/>
        </p:blipFill>
        <p:spPr bwMode="auto">
          <a:xfrm>
            <a:off x="5317588" y="1667265"/>
            <a:ext cx="2148896" cy="24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3"/>
          <a:stretch/>
        </p:blipFill>
        <p:spPr bwMode="auto">
          <a:xfrm>
            <a:off x="1754412" y="1667263"/>
            <a:ext cx="2034775" cy="24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r="36156"/>
          <a:stretch/>
        </p:blipFill>
        <p:spPr bwMode="auto">
          <a:xfrm>
            <a:off x="3657600" y="1667264"/>
            <a:ext cx="1659988" cy="24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92" y="188640"/>
            <a:ext cx="6512511" cy="1143000"/>
          </a:xfrm>
        </p:spPr>
        <p:txBody>
          <a:bodyPr/>
          <a:lstStyle/>
          <a:p>
            <a:pPr algn="ctr"/>
            <a:r>
              <a:rPr lang="ar-SA" dirty="0"/>
              <a:t>التصادم في بعدين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4" y="1844824"/>
            <a:ext cx="76735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53" y="2938463"/>
            <a:ext cx="5484291" cy="135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14" y="4523429"/>
            <a:ext cx="5176529" cy="64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ar-SA" dirty="0" smtClean="0"/>
              <a:t>مثال(3)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6421735" cy="158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0"/>
          <a:stretch/>
        </p:blipFill>
        <p:spPr bwMode="auto">
          <a:xfrm>
            <a:off x="246729" y="931422"/>
            <a:ext cx="1872208" cy="105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5"/>
          <a:stretch/>
        </p:blipFill>
        <p:spPr bwMode="auto">
          <a:xfrm>
            <a:off x="251520" y="1970683"/>
            <a:ext cx="1872208" cy="246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2636683"/>
            <a:ext cx="22452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0B0F0"/>
                </a:solidFill>
              </a:rPr>
              <a:t>الحل:</a:t>
            </a:r>
            <a:endParaRPr lang="ar-SA" sz="2000" b="1" dirty="0">
              <a:solidFill>
                <a:srgbClr val="00B0F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51985" y="3328165"/>
            <a:ext cx="3537494" cy="1832367"/>
            <a:chOff x="5151985" y="3036792"/>
            <a:chExt cx="3537494" cy="183236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5"/>
            <a:stretch/>
          </p:blipFill>
          <p:spPr bwMode="auto">
            <a:xfrm>
              <a:off x="5598942" y="3036792"/>
              <a:ext cx="3090537" cy="183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38"/>
            <a:stretch/>
          </p:blipFill>
          <p:spPr bwMode="auto">
            <a:xfrm>
              <a:off x="5151985" y="3036793"/>
              <a:ext cx="446957" cy="183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60532"/>
            <a:ext cx="2389287" cy="9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22096"/>
            <a:ext cx="3210868" cy="9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2" y="5359128"/>
            <a:ext cx="4151042" cy="129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التصادم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1916832"/>
            <a:ext cx="6400800" cy="3474720"/>
          </a:xfrm>
        </p:spPr>
        <p:txBody>
          <a:bodyPr>
            <a:normAutofit fontScale="85000" lnSpcReduction="20000"/>
          </a:bodyPr>
          <a:lstStyle/>
          <a:p>
            <a:r>
              <a:rPr lang="ar-SA" sz="2800" dirty="0" smtClean="0"/>
              <a:t>التصادم من الامثلة العملية على حفظ كمية التحرك.</a:t>
            </a:r>
          </a:p>
          <a:p>
            <a:r>
              <a:rPr lang="ar-SA" sz="2800" dirty="0" smtClean="0"/>
              <a:t>هو تأثير متبادل بين جسمين أو أكثر  احدها على الأقل متحرك بحيث يتم تفاعل مؤقت بينها عن طريق تبادل التأثير بقوى الدفع حسب قانون نيوتن الثالث.</a:t>
            </a:r>
          </a:p>
          <a:p>
            <a:r>
              <a:rPr lang="ar-SA" sz="2800" dirty="0" smtClean="0"/>
              <a:t>زمن التصادم هو الفترة الزمنية القصيرة التي يحدث فيها التصادم.</a:t>
            </a:r>
          </a:p>
          <a:p>
            <a:pPr algn="l"/>
            <a:r>
              <a:rPr lang="en-US" sz="2400" dirty="0" smtClean="0">
                <a:hlinkClick r:id="rId2"/>
              </a:rPr>
              <a:t>http://www.7stones.com/Homepage/Publisher/Collide2.swf</a:t>
            </a:r>
            <a:r>
              <a:rPr lang="en-US" sz="2400" dirty="0" smtClean="0"/>
              <a:t>.</a:t>
            </a:r>
          </a:p>
          <a:p>
            <a:pPr algn="l" rtl="0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500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1514"/>
            <a:ext cx="7125113" cy="924475"/>
          </a:xfrm>
        </p:spPr>
        <p:txBody>
          <a:bodyPr/>
          <a:lstStyle/>
          <a:p>
            <a:pPr algn="ctr"/>
            <a:r>
              <a:rPr lang="ar-SA" sz="4000" dirty="0" smtClean="0"/>
              <a:t>فلاش عن التصادم</a:t>
            </a:r>
            <a:endParaRPr lang="ar-SA" sz="4000" dirty="0"/>
          </a:p>
        </p:txBody>
      </p:sp>
      <p:pic>
        <p:nvPicPr>
          <p:cNvPr id="4" name="التصادم المرن.swf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450" y="1412875"/>
            <a:ext cx="6742113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ctr"/>
            <a:r>
              <a:rPr lang="ar-SA" dirty="0" smtClean="0"/>
              <a:t>التصادم و حفظ كمية التحرك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8061216" cy="1152128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ان القوى بين الجسام المتصادمة</a:t>
            </a:r>
            <a:r>
              <a:rPr lang="ar-SA" dirty="0"/>
              <a:t> </a:t>
            </a:r>
            <a:r>
              <a:rPr lang="ar-SA" dirty="0" smtClean="0"/>
              <a:t>متبادلة(فعل و رد فعل), وهي قوى داخلية في النظام.</a:t>
            </a:r>
          </a:p>
          <a:p>
            <a:r>
              <a:rPr lang="ar-SA" dirty="0" smtClean="0"/>
              <a:t>إذا كانت القوى الخارجية تساوي صفرا فإن كمية التحرك محفوظة.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9"/>
          <a:stretch/>
        </p:blipFill>
        <p:spPr bwMode="auto">
          <a:xfrm>
            <a:off x="4355976" y="3068960"/>
            <a:ext cx="450726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0"/>
            <a:ext cx="39477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093296"/>
            <a:ext cx="4968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>
                <a:solidFill>
                  <a:srgbClr val="FFFF00"/>
                </a:solidFill>
              </a:rPr>
              <a:t>إذا سرعة مركز الكتلة قبل التصادم تساوي سرعة مركز الكتلة بعد التصادم.</a:t>
            </a:r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440" y="116632"/>
            <a:ext cx="7125113" cy="924475"/>
          </a:xfrm>
        </p:spPr>
        <p:txBody>
          <a:bodyPr/>
          <a:lstStyle/>
          <a:p>
            <a:pPr algn="ctr"/>
            <a:r>
              <a:rPr lang="ar-SA" dirty="0" smtClean="0"/>
              <a:t>التصادم في بعد واحد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7"/>
          <a:stretch/>
        </p:blipFill>
        <p:spPr bwMode="auto">
          <a:xfrm>
            <a:off x="5641144" y="2132856"/>
            <a:ext cx="31913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r="40053"/>
          <a:stretch/>
        </p:blipFill>
        <p:spPr bwMode="auto">
          <a:xfrm>
            <a:off x="3884169" y="2132856"/>
            <a:ext cx="17569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9"/>
          <a:stretch/>
        </p:blipFill>
        <p:spPr bwMode="auto">
          <a:xfrm>
            <a:off x="777604" y="2143065"/>
            <a:ext cx="3118470" cy="21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54907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هنا تبقى الاجسام المتصادمة على تفس الخط او المحور الذي كانت عليه قبل التصادم.</a:t>
            </a:r>
            <a:endParaRPr lang="ar-SA" dirty="0"/>
          </a:p>
        </p:txBody>
      </p:sp>
      <p:pic>
        <p:nvPicPr>
          <p:cNvPr id="5" name="collc560.swf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08606" y="429309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ctr"/>
            <a:r>
              <a:rPr lang="ar-SA" dirty="0" smtClean="0"/>
              <a:t>أنواع التصادمات في بعد واحد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2348880"/>
            <a:ext cx="6400800" cy="3474720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هناك </a:t>
            </a:r>
            <a:r>
              <a:rPr lang="ar-SA" sz="2400" dirty="0"/>
              <a:t>نوعين من التصادمات:</a:t>
            </a:r>
          </a:p>
          <a:p>
            <a:pPr>
              <a:buFontTx/>
              <a:buChar char="-"/>
            </a:pPr>
            <a:r>
              <a:rPr lang="ar-SA" sz="2400" dirty="0"/>
              <a:t>التصادم المرن: حيث تكون الطاقة الحركية و كمية التحرك محفوظتان.</a:t>
            </a:r>
          </a:p>
          <a:p>
            <a:pPr>
              <a:buFontTx/>
              <a:buChar char="-"/>
            </a:pPr>
            <a:r>
              <a:rPr lang="ar-SA" sz="2400" dirty="0"/>
              <a:t>التصادم  غير المرن: هنا كمية التحرك محفوظة اما الطاقة الحركية فهي عير محفوظة.</a:t>
            </a:r>
          </a:p>
          <a:p>
            <a:pPr marL="0" indent="0">
              <a:buNone/>
            </a:pPr>
            <a:endParaRPr lang="ar-SA" sz="2400" dirty="0"/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54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16" y="188640"/>
            <a:ext cx="7125113" cy="924475"/>
          </a:xfrm>
        </p:spPr>
        <p:txBody>
          <a:bodyPr/>
          <a:lstStyle/>
          <a:p>
            <a:pPr algn="ctr"/>
            <a:r>
              <a:rPr lang="ar-SA" dirty="0" smtClean="0"/>
              <a:t>التصادم المرن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r>
              <a:rPr lang="ar-SA" dirty="0" smtClean="0"/>
              <a:t>الطاقة الكلية هنا محفوظة أي لا يحدث فقدان للطاقة, و ينفصل الجسمان بعد التصادم.</a:t>
            </a:r>
          </a:p>
          <a:p>
            <a:endParaRPr lang="ar-SA" dirty="0"/>
          </a:p>
        </p:txBody>
      </p:sp>
      <p:pic>
        <p:nvPicPr>
          <p:cNvPr id="5" name="collb5602.swf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20072" y="2780928"/>
            <a:ext cx="3744416" cy="2808312"/>
          </a:xfrm>
          <a:prstGeom prst="rect">
            <a:avLst/>
          </a:prstGeom>
        </p:spPr>
      </p:pic>
      <p:pic>
        <p:nvPicPr>
          <p:cNvPr id="6" name="colle560.swf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83568" y="278092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569" y="404664"/>
            <a:ext cx="6512511" cy="1143000"/>
          </a:xfrm>
        </p:spPr>
        <p:txBody>
          <a:bodyPr/>
          <a:lstStyle/>
          <a:p>
            <a:pPr algn="ctr"/>
            <a:r>
              <a:rPr lang="ar-SA" dirty="0"/>
              <a:t>التصادم المرن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7664" y="1862097"/>
            <a:ext cx="7125112" cy="685535"/>
          </a:xfrm>
        </p:spPr>
        <p:txBody>
          <a:bodyPr/>
          <a:lstStyle/>
          <a:p>
            <a:r>
              <a:rPr lang="ar-SA" dirty="0" smtClean="0"/>
              <a:t>نطبق قانون حفظ كمية التحرك: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392825" y="3933057"/>
            <a:ext cx="41876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و بما ان الطاقة الحركية محفوظة:</a:t>
            </a:r>
            <a:endParaRPr lang="ar-SA" dirty="0"/>
          </a:p>
        </p:txBody>
      </p:sp>
      <p:grpSp>
        <p:nvGrpSpPr>
          <p:cNvPr id="5" name="Group 4"/>
          <p:cNvGrpSpPr/>
          <p:nvPr/>
        </p:nvGrpSpPr>
        <p:grpSpPr>
          <a:xfrm>
            <a:off x="5615519" y="2204865"/>
            <a:ext cx="2943610" cy="1728192"/>
            <a:chOff x="5239927" y="2204865"/>
            <a:chExt cx="2943610" cy="17281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4"/>
            <a:stretch/>
          </p:blipFill>
          <p:spPr bwMode="auto">
            <a:xfrm>
              <a:off x="6089736" y="2204865"/>
              <a:ext cx="2093801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78"/>
            <a:stretch/>
          </p:blipFill>
          <p:spPr bwMode="auto">
            <a:xfrm>
              <a:off x="5239927" y="2204865"/>
              <a:ext cx="849810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724915" y="4355451"/>
            <a:ext cx="3855512" cy="2330129"/>
            <a:chOff x="4328026" y="4378733"/>
            <a:chExt cx="3855512" cy="233012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324" y="4378733"/>
              <a:ext cx="1096214" cy="446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47"/>
            <a:stretch/>
          </p:blipFill>
          <p:spPr bwMode="auto">
            <a:xfrm>
              <a:off x="4789714" y="4824779"/>
              <a:ext cx="3393824" cy="188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297"/>
            <a:stretch/>
          </p:blipFill>
          <p:spPr bwMode="auto">
            <a:xfrm>
              <a:off x="4328026" y="4824778"/>
              <a:ext cx="476178" cy="188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79283" y="3068961"/>
            <a:ext cx="4205589" cy="3336937"/>
            <a:chOff x="10760" y="3084203"/>
            <a:chExt cx="4205589" cy="333693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2"/>
            <a:stretch/>
          </p:blipFill>
          <p:spPr bwMode="auto">
            <a:xfrm>
              <a:off x="561059" y="3084203"/>
              <a:ext cx="3655290" cy="3336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06"/>
            <a:stretch/>
          </p:blipFill>
          <p:spPr bwMode="auto">
            <a:xfrm>
              <a:off x="10760" y="3084204"/>
              <a:ext cx="550299" cy="3336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ar-SA" sz="4000" dirty="0" smtClean="0">
                <a:solidFill>
                  <a:srgbClr val="7030A0"/>
                </a:solidFill>
              </a:rPr>
              <a:t>معامل الارتداد</a:t>
            </a:r>
            <a:endParaRPr lang="ar-SA" sz="40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8001397" cy="4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1"/>
            <a:ext cx="6033145" cy="7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44" y="4005064"/>
            <a:ext cx="5331677" cy="8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2348" y="3429000"/>
            <a:ext cx="30165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و للجسمين المتصادمين: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157192"/>
            <a:ext cx="5745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>
                <a:solidFill>
                  <a:srgbClr val="FFFF00"/>
                </a:solidFill>
              </a:rPr>
              <a:t>في التصادم المرن </a:t>
            </a:r>
            <a:r>
              <a:rPr lang="ar-SA" sz="2400" b="1" dirty="0" smtClean="0">
                <a:solidFill>
                  <a:srgbClr val="FFFF00"/>
                </a:solidFill>
              </a:rPr>
              <a:t>ر</a:t>
            </a:r>
            <a:r>
              <a:rPr lang="ar-SA" sz="2400" dirty="0" smtClean="0">
                <a:solidFill>
                  <a:srgbClr val="FFFF00"/>
                </a:solidFill>
              </a:rPr>
              <a:t> تساوي واحد صحيح.</a:t>
            </a:r>
            <a:endParaRPr lang="ar-S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620F42-13EE-4D9E-B259-DD63AF3AAB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324</Words>
  <Application>Microsoft Office PowerPoint</Application>
  <PresentationFormat>عرض على الشاشة (3:4)‏</PresentationFormat>
  <Paragraphs>43</Paragraphs>
  <Slides>16</Slides>
  <Notes>0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Slipstream</vt:lpstr>
      <vt:lpstr>التصادم</vt:lpstr>
      <vt:lpstr>التصادم</vt:lpstr>
      <vt:lpstr>فلاش عن التصادم</vt:lpstr>
      <vt:lpstr>التصادم و حفظ كمية التحرك</vt:lpstr>
      <vt:lpstr>التصادم في بعد واحد</vt:lpstr>
      <vt:lpstr>أنواع التصادمات في بعد واحد</vt:lpstr>
      <vt:lpstr>التصادم المرن</vt:lpstr>
      <vt:lpstr>التصادم المرن</vt:lpstr>
      <vt:lpstr>معامل الارتداد</vt:lpstr>
      <vt:lpstr>مثال(1)</vt:lpstr>
      <vt:lpstr>التصادم غير المرن</vt:lpstr>
      <vt:lpstr>التصادم غير المرن</vt:lpstr>
      <vt:lpstr>مثال(2)</vt:lpstr>
      <vt:lpstr>التصادم في بعدين</vt:lpstr>
      <vt:lpstr>التصادم في بعدين</vt:lpstr>
      <vt:lpstr>مثال(3)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2011-04-05T13:57:21Z</dcterms:created>
  <dcterms:modified xsi:type="dcterms:W3CDTF">2011-06-09T19:20:39Z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TC020116329991</vt:lpwstr>
  </property>
</Properties>
</file>