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7025E5C6-457C-498B-BF1F-E269CC757712}" type="slidenum">
              <a:rPr lang="ar-SA" smtClean="0"/>
              <a:pPr/>
              <a:t>‹#›</a:t>
            </a:fld>
            <a:endParaRPr lang="ar-SA" dirty="0"/>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7025E5C6-457C-498B-BF1F-E269CC757712}" type="slidenum">
              <a:rPr lang="ar-SA" smtClean="0"/>
              <a:pPr/>
              <a:t>‹#›</a:t>
            </a:fld>
            <a:endParaRPr lang="ar-SA"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7025E5C6-457C-498B-BF1F-E269CC757712}" type="slidenum">
              <a:rPr lang="ar-SA" smtClean="0"/>
              <a:pPr/>
              <a:t>‹#›</a:t>
            </a:fld>
            <a:endParaRPr lang="ar-SA"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7025E5C6-457C-498B-BF1F-E269CC757712}" type="slidenum">
              <a:rPr lang="ar-SA" smtClean="0"/>
              <a:pPr/>
              <a:t>‹#›</a:t>
            </a:fld>
            <a:endParaRPr lang="ar-SA"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7025E5C6-457C-498B-BF1F-E269CC757712}" type="slidenum">
              <a:rPr lang="ar-SA" smtClean="0"/>
              <a:pPr/>
              <a:t>‹#›</a:t>
            </a:fld>
            <a:endParaRPr lang="ar-SA"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A1902E-1298-469E-8BA3-1BE32D20E4C0}" type="datetimeFigureOut">
              <a:rPr lang="ar-SA" smtClean="0"/>
              <a:pPr/>
              <a:t>06/21/1432</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7025E5C6-457C-498B-BF1F-E269CC757712}" type="slidenum">
              <a:rPr lang="ar-SA" smtClean="0"/>
              <a:pPr/>
              <a:t>‹#›</a:t>
            </a:fld>
            <a:endParaRPr lang="ar-SA" dirty="0"/>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DA1902E-1298-469E-8BA3-1BE32D20E4C0}" type="datetimeFigureOut">
              <a:rPr lang="ar-SA" smtClean="0"/>
              <a:pPr/>
              <a:t>06/21/1432</a:t>
            </a:fld>
            <a:endParaRPr lang="ar-SA"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dirty="0"/>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025E5C6-457C-498B-BF1F-E269CC757712}" type="slidenum">
              <a:rPr lang="ar-SA" smtClean="0"/>
              <a:pPr/>
              <a:t>‹#›</a:t>
            </a:fld>
            <a:endParaRPr lang="ar-SA"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500166" y="1964056"/>
            <a:ext cx="5900974"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ظاهرة التأثير الكهرضوئي</a:t>
            </a:r>
            <a:endParaRPr lang="ar-SA"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7" name="il_fi" descr="http://www.physicsforums.com/mgc_gloss/30/img_1.png"/>
          <p:cNvPicPr/>
          <p:nvPr/>
        </p:nvPicPr>
        <p:blipFill>
          <a:blip r:embed="rId2"/>
          <a:srcRect l="2273" t="10638" r="7498" b="10284"/>
          <a:stretch>
            <a:fillRect/>
          </a:stretch>
        </p:blipFill>
        <p:spPr bwMode="auto">
          <a:xfrm>
            <a:off x="3131840" y="3501008"/>
            <a:ext cx="3214710" cy="27146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116632"/>
            <a:ext cx="7160583" cy="1143000"/>
          </a:xfrm>
        </p:spPr>
        <p:txBody>
          <a:bodyPr>
            <a:normAutofit/>
          </a:bodyPr>
          <a:lstStyle/>
          <a:p>
            <a:pPr marL="0" indent="0" algn="ctr">
              <a:buNone/>
            </a:pPr>
            <a:r>
              <a:rPr lang="ar-SA" sz="3200" dirty="0" smtClean="0"/>
              <a:t>مقارنة بين التفسير الكلاسيكي و التفسير الكمي</a:t>
            </a:r>
            <a:endParaRPr lang="ar-SA" sz="3200" dirty="0"/>
          </a:p>
        </p:txBody>
      </p:sp>
      <p:sp>
        <p:nvSpPr>
          <p:cNvPr id="3" name="عنصر نائب للمحتوى 2"/>
          <p:cNvSpPr>
            <a:spLocks noGrp="1"/>
          </p:cNvSpPr>
          <p:nvPr>
            <p:ph sz="quarter" idx="13"/>
          </p:nvPr>
        </p:nvSpPr>
        <p:spPr>
          <a:xfrm>
            <a:off x="323528" y="1484784"/>
            <a:ext cx="8712968" cy="5184576"/>
          </a:xfrm>
        </p:spPr>
        <p:txBody>
          <a:bodyPr>
            <a:noAutofit/>
          </a:bodyPr>
          <a:lstStyle/>
          <a:p>
            <a:pPr lvl="0">
              <a:lnSpc>
                <a:spcPct val="150000"/>
              </a:lnSpc>
            </a:pPr>
            <a:r>
              <a:rPr lang="ar-SA" sz="2600" dirty="0"/>
              <a:t>بالاعتماد على الفيزياء الكلاسيكية فإن زيادة شدة الضوء تعمل على زيادة اتساع الموجة أي زيادة طاقتها, لذلك يجب أن تزداد الطاقة الحركية للإلكترون بزيادة شدة الضوء لكن ذلك لم يحدث في التجربة؛ فزيادة شدة الضوء لم تؤثر في الطاقة الحركية و لكنها زادت قيمة التيار, ماذا يعني ذلك؟ ذلك يعني زيادة عدد الالكترونات المنطلقة من سطح المادة أي أن عدد الفوتونات التي اصطدمت بسطح المادة قد ازداد و بذلك زيادة شدة الضوء تزيد من عدد الفوتونات وليس طاقة الفوتون نفسه.</a:t>
            </a:r>
            <a:endParaRPr lang="en-US" sz="2600" dirty="0"/>
          </a:p>
          <a:p>
            <a:pPr>
              <a:buNone/>
            </a:pPr>
            <a:endParaRPr lang="ar-SA" sz="2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87624" y="116632"/>
            <a:ext cx="7160583" cy="1143000"/>
          </a:xfrm>
        </p:spPr>
        <p:txBody>
          <a:bodyPr>
            <a:normAutofit/>
          </a:bodyPr>
          <a:lstStyle/>
          <a:p>
            <a:pPr marL="0" indent="0" algn="ctr">
              <a:buNone/>
            </a:pPr>
            <a:r>
              <a:rPr lang="ar-SA" sz="3200" dirty="0" smtClean="0"/>
              <a:t>مقارنة بين التفسير الكلاسيكي و التفسير الكمي</a:t>
            </a:r>
            <a:endParaRPr lang="ar-SA" sz="3200" dirty="0"/>
          </a:p>
        </p:txBody>
      </p:sp>
      <p:sp>
        <p:nvSpPr>
          <p:cNvPr id="3" name="عنصر نائب للمحتوى 2"/>
          <p:cNvSpPr>
            <a:spLocks noGrp="1"/>
          </p:cNvSpPr>
          <p:nvPr>
            <p:ph sz="quarter" idx="13"/>
          </p:nvPr>
        </p:nvSpPr>
        <p:spPr>
          <a:xfrm>
            <a:off x="323528" y="1484784"/>
            <a:ext cx="8712968" cy="5184576"/>
          </a:xfrm>
        </p:spPr>
        <p:txBody>
          <a:bodyPr>
            <a:noAutofit/>
          </a:bodyPr>
          <a:lstStyle/>
          <a:p>
            <a:pPr>
              <a:lnSpc>
                <a:spcPct val="150000"/>
              </a:lnSpc>
            </a:pPr>
            <a:r>
              <a:rPr lang="ar-SA" sz="2600" dirty="0"/>
              <a:t>زمن خروج الإلكترون قصير جدا و يساوي زمن تصادم الفوتون بالإلكترون, لكن في الفيزياء الكلاسيكية الزمن سيكون أطول حيث يجمع الإلكترون طاقته خصوصا عند شدة الضوء القليلة.</a:t>
            </a:r>
            <a:endParaRPr lang="en-US" sz="2600" dirty="0"/>
          </a:p>
          <a:p>
            <a:pPr lvl="0">
              <a:lnSpc>
                <a:spcPct val="150000"/>
              </a:lnSpc>
            </a:pPr>
            <a:endParaRPr lang="ar-SA" sz="2600" dirty="0"/>
          </a:p>
        </p:txBody>
      </p:sp>
    </p:spTree>
    <p:extLst>
      <p:ext uri="{BB962C8B-B14F-4D97-AF65-F5344CB8AC3E}">
        <p14:creationId xmlns:p14="http://schemas.microsoft.com/office/powerpoint/2010/main" val="25787197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188640"/>
            <a:ext cx="6512511" cy="1143000"/>
          </a:xfrm>
        </p:spPr>
        <p:txBody>
          <a:bodyPr>
            <a:normAutofit/>
          </a:bodyPr>
          <a:lstStyle/>
          <a:p>
            <a:pPr marL="0" indent="0" algn="ctr">
              <a:buNone/>
            </a:pPr>
            <a:r>
              <a:rPr lang="ar-SA" sz="3200" dirty="0" smtClean="0"/>
              <a:t>مقارنة بين التفسير الكلاسيكي </a:t>
            </a:r>
            <a:r>
              <a:rPr lang="ar-SA" sz="3200" dirty="0" err="1" smtClean="0"/>
              <a:t>و</a:t>
            </a:r>
            <a:r>
              <a:rPr lang="ar-SA" sz="3200" dirty="0" smtClean="0"/>
              <a:t> التفسير الكمي</a:t>
            </a:r>
            <a:endParaRPr lang="ar-SA" sz="3200" dirty="0"/>
          </a:p>
        </p:txBody>
      </p:sp>
      <p:sp>
        <p:nvSpPr>
          <p:cNvPr id="3" name="عنصر نائب للمحتوى 2"/>
          <p:cNvSpPr>
            <a:spLocks noGrp="1"/>
          </p:cNvSpPr>
          <p:nvPr>
            <p:ph sz="quarter" idx="13"/>
          </p:nvPr>
        </p:nvSpPr>
        <p:spPr>
          <a:xfrm>
            <a:off x="755576" y="1916832"/>
            <a:ext cx="7848872" cy="4392488"/>
          </a:xfrm>
        </p:spPr>
        <p:txBody>
          <a:bodyPr/>
          <a:lstStyle/>
          <a:p>
            <a:pPr lvl="0">
              <a:lnSpc>
                <a:spcPct val="150000"/>
              </a:lnSpc>
            </a:pPr>
            <a:r>
              <a:rPr lang="ar-SA" dirty="0" smtClean="0"/>
              <a:t>إذا كانت طاقة الفوتون الساقط اقل من الطاقة اللازمة لتحرير الإلكترون من سطح الفلز لا تنبعث الكترونات من السطح, وبما أن طاقة الفوتون تعتمد على تردده فيجب أن يكون تردد الفوتون اكبر من تردد العتبة حتى يتمكن من إخراج الإلكترون من السطح, لكن في الفيزياء الكلاسيكية يمكن للإلكترون أن يخرج عند أي تردد حيث يجمع طاقته شيئا فشيا حتى يصل للكم المطلوب.</a:t>
            </a:r>
            <a:endParaRPr lang="en-US" dirty="0" smtClean="0"/>
          </a:p>
          <a:p>
            <a:pPr>
              <a:lnSpc>
                <a:spcPct val="150000"/>
              </a:lnSpc>
            </a:pP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31640" y="188640"/>
            <a:ext cx="6512511" cy="1143000"/>
          </a:xfrm>
        </p:spPr>
        <p:txBody>
          <a:bodyPr/>
          <a:lstStyle/>
          <a:p>
            <a:pPr marL="0" indent="0" algn="ctr">
              <a:buNone/>
            </a:pPr>
            <a:r>
              <a:rPr lang="ar-SA" dirty="0" smtClean="0"/>
              <a:t>أسئلة </a:t>
            </a:r>
            <a:endParaRPr lang="ar-SA" dirty="0"/>
          </a:p>
        </p:txBody>
      </p:sp>
      <p:sp>
        <p:nvSpPr>
          <p:cNvPr id="3" name="عنصر نائب للمحتوى 2"/>
          <p:cNvSpPr>
            <a:spLocks noGrp="1"/>
          </p:cNvSpPr>
          <p:nvPr>
            <p:ph sz="quarter" idx="13"/>
          </p:nvPr>
        </p:nvSpPr>
        <p:spPr>
          <a:xfrm>
            <a:off x="539552" y="1556792"/>
            <a:ext cx="8064896" cy="3474720"/>
          </a:xfrm>
        </p:spPr>
        <p:txBody>
          <a:bodyPr/>
          <a:lstStyle/>
          <a:p>
            <a:pPr lvl="0"/>
            <a:r>
              <a:rPr lang="ar-SA" dirty="0"/>
              <a:t>احسب مقدار التيار الكهربائي وفرق الجهد الأعظم الناتج عن تسليط ضوء مصباح بنفسجي قدرته</a:t>
            </a:r>
            <a:r>
              <a:rPr lang="en-US" dirty="0"/>
              <a:t> 50 </a:t>
            </a:r>
            <a:r>
              <a:rPr lang="ar-SA" dirty="0"/>
              <a:t>واط وطول موجته</a:t>
            </a:r>
            <a:r>
              <a:rPr lang="en-US" dirty="0"/>
              <a:t> </a:t>
            </a:r>
            <a:r>
              <a:rPr lang="en-US" dirty="0" smtClean="0"/>
              <a:t>   400 </a:t>
            </a:r>
            <a:r>
              <a:rPr lang="ar-SA" dirty="0"/>
              <a:t>نانو متر على سطح من مادة الصوديوم</a:t>
            </a:r>
            <a:r>
              <a:rPr lang="en-US" dirty="0"/>
              <a:t>)</a:t>
            </a:r>
            <a:r>
              <a:rPr lang="ar-SA" dirty="0"/>
              <a:t>اقتران الشغل للصوديوم 2.3 إلكترون فولت</a:t>
            </a:r>
            <a:r>
              <a:rPr lang="en-US" dirty="0"/>
              <a:t>.(</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84244" y="188640"/>
            <a:ext cx="6512511" cy="1143000"/>
          </a:xfrm>
        </p:spPr>
        <p:txBody>
          <a:bodyPr/>
          <a:lstStyle/>
          <a:p>
            <a:pPr marL="0" indent="0" algn="ctr">
              <a:buNone/>
            </a:pPr>
            <a:r>
              <a:rPr lang="ar-SA" dirty="0" smtClean="0"/>
              <a:t>تعريفها</a:t>
            </a:r>
            <a:endParaRPr lang="ar-SA" dirty="0"/>
          </a:p>
        </p:txBody>
      </p:sp>
      <p:sp>
        <p:nvSpPr>
          <p:cNvPr id="3" name="عنصر نائب للمحتوى 2"/>
          <p:cNvSpPr>
            <a:spLocks noGrp="1"/>
          </p:cNvSpPr>
          <p:nvPr>
            <p:ph sz="quarter" idx="13"/>
          </p:nvPr>
        </p:nvSpPr>
        <p:spPr>
          <a:xfrm>
            <a:off x="457200" y="1600201"/>
            <a:ext cx="8229600" cy="1828799"/>
          </a:xfrm>
        </p:spPr>
        <p:txBody>
          <a:bodyPr>
            <a:normAutofit fontScale="92500" lnSpcReduction="20000"/>
          </a:bodyPr>
          <a:lstStyle/>
          <a:p>
            <a:r>
              <a:rPr lang="ar-SA" sz="2800" dirty="0"/>
              <a:t>هي ظاهرة انبعاث الكترونات من سطح الفلز نتيجة سقوط ضوء </a:t>
            </a:r>
            <a:r>
              <a:rPr lang="ar-SA" sz="2800" dirty="0" smtClean="0"/>
              <a:t>عليه, حيث </a:t>
            </a:r>
            <a:r>
              <a:rPr lang="ar-SA" sz="2800" dirty="0"/>
              <a:t>لوحظ عند سقوط أشعة فوق بنفسجية على قرص كشاف كهربائي مشحون بشحنة سالبة يقل انفراج ورقتي الكشاف الكهربائي مما يدل على أن الكشاف بدأ يفقد الشحنة</a:t>
            </a:r>
            <a:r>
              <a:rPr lang="ar-SA" sz="2800" dirty="0" smtClean="0"/>
              <a:t>.</a:t>
            </a:r>
          </a:p>
          <a:p>
            <a:endParaRPr lang="ar-SA" sz="2800" dirty="0"/>
          </a:p>
        </p:txBody>
      </p:sp>
      <p:pic>
        <p:nvPicPr>
          <p:cNvPr id="11266" name="Picture 2" descr="http://www.schoolarabia.net/images/modules/physics/level5/alkahraba/altakhroub/kashef_kahraba2e.gif"/>
          <p:cNvPicPr>
            <a:picLocks noChangeAspect="1" noChangeArrowheads="1"/>
          </p:cNvPicPr>
          <p:nvPr/>
        </p:nvPicPr>
        <p:blipFill>
          <a:blip r:embed="rId2"/>
          <a:srcRect/>
          <a:stretch>
            <a:fillRect/>
          </a:stretch>
        </p:blipFill>
        <p:spPr bwMode="auto">
          <a:xfrm>
            <a:off x="1403648" y="3590928"/>
            <a:ext cx="1590675" cy="3105150"/>
          </a:xfrm>
          <a:prstGeom prst="rect">
            <a:avLst/>
          </a:prstGeom>
          <a:noFill/>
        </p:spPr>
      </p:pic>
      <p:pic>
        <p:nvPicPr>
          <p:cNvPr id="5" name="Picture 2" descr="http://www.sciencetech.technomuses.ca/english/whatson/pdf/sno/img/sno_page_17b.jpg"/>
          <p:cNvPicPr>
            <a:picLocks noChangeAspect="1" noChangeArrowheads="1"/>
          </p:cNvPicPr>
          <p:nvPr/>
        </p:nvPicPr>
        <p:blipFill>
          <a:blip r:embed="rId3"/>
          <a:srcRect/>
          <a:stretch>
            <a:fillRect/>
          </a:stretch>
        </p:blipFill>
        <p:spPr bwMode="auto">
          <a:xfrm>
            <a:off x="3714744" y="3786190"/>
            <a:ext cx="3810000" cy="2714626"/>
          </a:xfrm>
          <a:prstGeom prst="rect">
            <a:avLst/>
          </a:prstGeom>
          <a:noFill/>
        </p:spPr>
      </p:pic>
      <p:sp>
        <p:nvSpPr>
          <p:cNvPr id="7" name="مربع نص 6"/>
          <p:cNvSpPr txBox="1"/>
          <p:nvPr/>
        </p:nvSpPr>
        <p:spPr>
          <a:xfrm rot="16200000">
            <a:off x="-293479" y="4764861"/>
            <a:ext cx="1785950" cy="400110"/>
          </a:xfrm>
          <a:prstGeom prst="rect">
            <a:avLst/>
          </a:prstGeom>
          <a:noFill/>
        </p:spPr>
        <p:txBody>
          <a:bodyPr wrap="square" rtlCol="1">
            <a:spAutoFit/>
          </a:bodyPr>
          <a:lstStyle/>
          <a:p>
            <a:r>
              <a:rPr lang="ar-SA" sz="2000" b="1" dirty="0" smtClean="0">
                <a:solidFill>
                  <a:srgbClr val="7030A0"/>
                </a:solidFill>
              </a:rPr>
              <a:t>كشاف كهربائي</a:t>
            </a:r>
            <a:endParaRPr lang="ar-SA" sz="2000" b="1"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9672" y="188640"/>
            <a:ext cx="6512511" cy="1143000"/>
          </a:xfrm>
        </p:spPr>
        <p:txBody>
          <a:bodyPr>
            <a:normAutofit fontScale="90000"/>
          </a:bodyPr>
          <a:lstStyle/>
          <a:p>
            <a:pPr marL="0" indent="0">
              <a:buNone/>
            </a:pPr>
            <a:r>
              <a:rPr lang="ar-SA" sz="3600" dirty="0" smtClean="0"/>
              <a:t>لدراسة ظاهرة التأثير الكهرضوئي</a:t>
            </a:r>
            <a:endParaRPr lang="ar-SA" sz="3600" dirty="0"/>
          </a:p>
        </p:txBody>
      </p:sp>
      <p:sp>
        <p:nvSpPr>
          <p:cNvPr id="3" name="عنصر نائب للمحتوى 2"/>
          <p:cNvSpPr>
            <a:spLocks noGrp="1"/>
          </p:cNvSpPr>
          <p:nvPr>
            <p:ph sz="quarter" idx="13"/>
          </p:nvPr>
        </p:nvSpPr>
        <p:spPr>
          <a:xfrm>
            <a:off x="457200" y="1196753"/>
            <a:ext cx="8229600" cy="2660876"/>
          </a:xfrm>
        </p:spPr>
        <p:txBody>
          <a:bodyPr>
            <a:normAutofit fontScale="70000" lnSpcReduction="20000"/>
          </a:bodyPr>
          <a:lstStyle/>
          <a:p>
            <a:pPr>
              <a:lnSpc>
                <a:spcPct val="120000"/>
              </a:lnSpc>
            </a:pPr>
            <a:r>
              <a:rPr lang="ar-SA" sz="3600" dirty="0"/>
              <a:t>ولدراسة هذه الظاهرة تم تركيب </a:t>
            </a:r>
            <a:r>
              <a:rPr lang="ar-SA" sz="3600" dirty="0" smtClean="0"/>
              <a:t>الدارة الكهربائية التالية حيث </a:t>
            </a:r>
            <a:r>
              <a:rPr lang="ar-SA" sz="3600" dirty="0"/>
              <a:t>تحتوي الدارة على الخلية الكهرضوئية و هي عبارة عن وعاء زجاجي مفرغ من </a:t>
            </a:r>
            <a:r>
              <a:rPr lang="ar-SA" sz="3600" dirty="0" smtClean="0"/>
              <a:t>الهواء,و </a:t>
            </a:r>
            <a:r>
              <a:rPr lang="ar-SA" sz="3600" dirty="0"/>
              <a:t>مهبط و هو السطح الفلزي الذي سيتم تعريضه للأشعة, </a:t>
            </a:r>
            <a:r>
              <a:rPr lang="ar-SA" sz="3600" dirty="0" smtClean="0"/>
              <a:t>ومصعد, </a:t>
            </a:r>
            <a:r>
              <a:rPr lang="ar-SA" sz="3600" dirty="0"/>
              <a:t>أما المكونات الأخرى فهي أميتر لقياس التيار المار في الخلية الكهرضوئية و فولتميتر لقياس فرق الجهد و مقاومة متغيرة و مصدر لفرق الجهد.</a:t>
            </a:r>
            <a:endParaRPr lang="en-US" sz="3600" dirty="0"/>
          </a:p>
          <a:p>
            <a:pPr>
              <a:lnSpc>
                <a:spcPct val="120000"/>
              </a:lnSpc>
            </a:pPr>
            <a:endParaRPr lang="ar-SA" dirty="0"/>
          </a:p>
        </p:txBody>
      </p:sp>
      <p:pic>
        <p:nvPicPr>
          <p:cNvPr id="4" name="صورة 3"/>
          <p:cNvPicPr/>
          <p:nvPr/>
        </p:nvPicPr>
        <p:blipFill>
          <a:blip r:embed="rId2"/>
          <a:srcRect l="8945" t="18330" r="14378" b="3239"/>
          <a:stretch>
            <a:fillRect/>
          </a:stretch>
        </p:blipFill>
        <p:spPr bwMode="auto">
          <a:xfrm>
            <a:off x="2428860" y="3929066"/>
            <a:ext cx="3742876" cy="25721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332656"/>
            <a:ext cx="6512511" cy="1143000"/>
          </a:xfrm>
        </p:spPr>
        <p:txBody>
          <a:bodyPr/>
          <a:lstStyle/>
          <a:p>
            <a:pPr marL="0" indent="0" algn="ctr">
              <a:buNone/>
            </a:pPr>
            <a:r>
              <a:rPr lang="ar-SA" dirty="0" smtClean="0"/>
              <a:t>أسئلة</a:t>
            </a:r>
            <a:endParaRPr lang="ar-SA" dirty="0"/>
          </a:p>
        </p:txBody>
      </p:sp>
      <p:sp>
        <p:nvSpPr>
          <p:cNvPr id="3" name="عنصر نائب للمحتوى 2"/>
          <p:cNvSpPr>
            <a:spLocks noGrp="1"/>
          </p:cNvSpPr>
          <p:nvPr>
            <p:ph sz="quarter" idx="13"/>
          </p:nvPr>
        </p:nvSpPr>
        <p:spPr>
          <a:xfrm>
            <a:off x="1619672" y="1412776"/>
            <a:ext cx="6400800" cy="3474720"/>
          </a:xfrm>
        </p:spPr>
        <p:txBody>
          <a:bodyPr/>
          <a:lstStyle/>
          <a:p>
            <a:pPr lvl="0">
              <a:buNone/>
            </a:pPr>
            <a:r>
              <a:rPr lang="ar-SA" dirty="0">
                <a:solidFill>
                  <a:schemeClr val="accent1"/>
                </a:solidFill>
              </a:rPr>
              <a:t>فكر: </a:t>
            </a:r>
            <a:endParaRPr lang="en-US" dirty="0">
              <a:solidFill>
                <a:schemeClr val="accent1"/>
              </a:solidFill>
            </a:endParaRPr>
          </a:p>
          <a:p>
            <a:pPr lvl="0"/>
            <a:r>
              <a:rPr lang="ar-SA" dirty="0">
                <a:solidFill>
                  <a:schemeClr val="accent1"/>
                </a:solidFill>
              </a:rPr>
              <a:t>لماذا توضع الخلية الكهرضوئية داخل وعاء زجاجي مفرغ من الهواء؟</a:t>
            </a:r>
            <a:endParaRPr lang="en-US" dirty="0">
              <a:solidFill>
                <a:schemeClr val="accent1"/>
              </a:solidFill>
            </a:endParaRPr>
          </a:p>
          <a:p>
            <a:pPr lvl="0"/>
            <a:r>
              <a:rPr lang="ar-SA" dirty="0">
                <a:solidFill>
                  <a:schemeClr val="accent1"/>
                </a:solidFill>
              </a:rPr>
              <a:t>ما دور المقاومة المتغيرة في الدارة الكهربائية</a:t>
            </a:r>
            <a:r>
              <a:rPr lang="ar-SA" dirty="0" smtClean="0">
                <a:solidFill>
                  <a:schemeClr val="accent1"/>
                </a:solidFill>
              </a:rPr>
              <a:t>؟</a:t>
            </a:r>
          </a:p>
          <a:p>
            <a:pPr lvl="0"/>
            <a:r>
              <a:rPr lang="ar-SA" dirty="0" smtClean="0">
                <a:solidFill>
                  <a:schemeClr val="accent1"/>
                </a:solidFill>
              </a:rPr>
              <a:t>ماذا يحدث إذا سقطت أشعة فوق بنفسجية على كشاف غير مشحون؟</a:t>
            </a:r>
            <a:endParaRPr lang="en-US" dirty="0">
              <a:solidFill>
                <a:schemeClr val="accent1"/>
              </a:solidFill>
            </a:endParaRPr>
          </a:p>
          <a:p>
            <a:endParaRPr lang="ar-SA" dirty="0"/>
          </a:p>
        </p:txBody>
      </p:sp>
      <p:pic>
        <p:nvPicPr>
          <p:cNvPr id="4" name="Picture 2" descr="http://www.schoolarabia.net/images/modules/physics/level5/alkahraba/altakhroub/kashef_kahraba2e.gif"/>
          <p:cNvPicPr>
            <a:picLocks noChangeAspect="1" noChangeArrowheads="1"/>
          </p:cNvPicPr>
          <p:nvPr/>
        </p:nvPicPr>
        <p:blipFill>
          <a:blip r:embed="rId2"/>
          <a:srcRect/>
          <a:stretch>
            <a:fillRect/>
          </a:stretch>
        </p:blipFill>
        <p:spPr bwMode="auto">
          <a:xfrm>
            <a:off x="3995936" y="4221088"/>
            <a:ext cx="1590675" cy="2176456"/>
          </a:xfrm>
          <a:prstGeom prst="rect">
            <a:avLst/>
          </a:prstGeom>
          <a:noFill/>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211" y="476672"/>
            <a:ext cx="2066317" cy="158417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75656" y="332656"/>
            <a:ext cx="6512511" cy="1143000"/>
          </a:xfrm>
        </p:spPr>
        <p:txBody>
          <a:bodyPr/>
          <a:lstStyle/>
          <a:p>
            <a:pPr marL="0" indent="0" algn="ctr">
              <a:buNone/>
            </a:pPr>
            <a:r>
              <a:rPr lang="ar-SA" dirty="0" smtClean="0"/>
              <a:t>المتغيرات</a:t>
            </a:r>
            <a:endParaRPr lang="ar-SA" dirty="0"/>
          </a:p>
        </p:txBody>
      </p:sp>
      <p:sp>
        <p:nvSpPr>
          <p:cNvPr id="3" name="عنصر نائب للمحتوى 2"/>
          <p:cNvSpPr>
            <a:spLocks noGrp="1"/>
          </p:cNvSpPr>
          <p:nvPr>
            <p:ph sz="quarter" idx="13"/>
          </p:nvPr>
        </p:nvSpPr>
        <p:spPr>
          <a:xfrm>
            <a:off x="457200" y="1600201"/>
            <a:ext cx="8229600" cy="3686187"/>
          </a:xfrm>
        </p:spPr>
        <p:txBody>
          <a:bodyPr>
            <a:normAutofit/>
          </a:bodyPr>
          <a:lstStyle/>
          <a:p>
            <a:pPr>
              <a:buNone/>
            </a:pPr>
            <a:r>
              <a:rPr lang="ar-SA" dirty="0"/>
              <a:t>هناك عدة متغيرات في هذه التجربة و هي:</a:t>
            </a:r>
            <a:endParaRPr lang="en-US" dirty="0"/>
          </a:p>
          <a:p>
            <a:pPr lvl="0"/>
            <a:r>
              <a:rPr lang="ar-SA" dirty="0" smtClean="0"/>
              <a:t>شدة(طاقة) الضوء </a:t>
            </a:r>
            <a:r>
              <a:rPr lang="ar-SA" dirty="0"/>
              <a:t>الساقط.</a:t>
            </a:r>
            <a:endParaRPr lang="en-US" dirty="0"/>
          </a:p>
          <a:p>
            <a:pPr lvl="0"/>
            <a:r>
              <a:rPr lang="ar-SA" dirty="0"/>
              <a:t>تردد الضوء الساقط.</a:t>
            </a:r>
            <a:endParaRPr lang="en-US" dirty="0"/>
          </a:p>
          <a:p>
            <a:pPr lvl="0"/>
            <a:r>
              <a:rPr lang="ar-SA" dirty="0"/>
              <a:t>التيار الناتج في الخلية الكهرضوئية.</a:t>
            </a:r>
            <a:endParaRPr lang="en-US" dirty="0"/>
          </a:p>
          <a:p>
            <a:pPr lvl="0"/>
            <a:r>
              <a:rPr lang="ar-SA" dirty="0"/>
              <a:t>فرق الجهد بين طرفي الخلية الكهرضوئية.</a:t>
            </a:r>
            <a:endParaRPr lang="en-US" dirty="0"/>
          </a:p>
          <a:p>
            <a:pPr lvl="0"/>
            <a:r>
              <a:rPr lang="ar-SA" dirty="0"/>
              <a:t>الطاقة الحركية للالكترونات.</a:t>
            </a:r>
            <a:endParaRPr lang="en-US" dirty="0"/>
          </a:p>
          <a:p>
            <a:pPr lvl="0"/>
            <a:r>
              <a:rPr lang="ar-SA" dirty="0"/>
              <a:t>طبيعة سطح الفلز في المهبط.</a:t>
            </a:r>
            <a:endParaRPr lang="en-US" dirty="0"/>
          </a:p>
          <a:p>
            <a:endParaRPr lang="ar-SA" dirty="0"/>
          </a:p>
        </p:txBody>
      </p:sp>
      <p:pic>
        <p:nvPicPr>
          <p:cNvPr id="4" name="صورة 3"/>
          <p:cNvPicPr/>
          <p:nvPr/>
        </p:nvPicPr>
        <p:blipFill>
          <a:blip r:embed="rId2"/>
          <a:srcRect l="8945" t="18330" r="14378" b="3239"/>
          <a:stretch>
            <a:fillRect/>
          </a:stretch>
        </p:blipFill>
        <p:spPr bwMode="auto">
          <a:xfrm>
            <a:off x="0" y="4143380"/>
            <a:ext cx="3929058" cy="27146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9672" y="188640"/>
            <a:ext cx="6512511" cy="864096"/>
          </a:xfrm>
        </p:spPr>
        <p:txBody>
          <a:bodyPr/>
          <a:lstStyle/>
          <a:p>
            <a:pPr marL="0" indent="0" algn="ctr">
              <a:buNone/>
            </a:pPr>
            <a:r>
              <a:rPr lang="ar-SA" sz="3200" dirty="0"/>
              <a:t>نتائج تجربة التأثير الكهرضوئي</a:t>
            </a:r>
          </a:p>
        </p:txBody>
      </p:sp>
      <p:sp>
        <p:nvSpPr>
          <p:cNvPr id="3" name="عنصر نائب للمحتوى 2"/>
          <p:cNvSpPr>
            <a:spLocks noGrp="1"/>
          </p:cNvSpPr>
          <p:nvPr>
            <p:ph sz="quarter" idx="13"/>
          </p:nvPr>
        </p:nvSpPr>
        <p:spPr>
          <a:xfrm>
            <a:off x="827584" y="1124744"/>
            <a:ext cx="7848872" cy="5184576"/>
          </a:xfrm>
        </p:spPr>
        <p:txBody>
          <a:bodyPr>
            <a:normAutofit/>
          </a:bodyPr>
          <a:lstStyle/>
          <a:p>
            <a:r>
              <a:rPr lang="ar-SA" dirty="0"/>
              <a:t>تنطلق الكترونات من سطح الفلز عند شدة ضوء قليلة جدا في زمن قليل جدا لا يتجاوز 1 نانو ثانية, و كلما زادت شدة الضوء تزداد قيمة التيار </a:t>
            </a:r>
            <a:r>
              <a:rPr lang="ar-SA" dirty="0" smtClean="0"/>
              <a:t>الكهربائي.</a:t>
            </a:r>
          </a:p>
          <a:p>
            <a:pPr lvl="0"/>
            <a:r>
              <a:rPr lang="ar-SA" dirty="0"/>
              <a:t>عند تثبيت شدة الضوء و زيادة الجهد الموجب للمصعد تزداد قيمة التيار ثم تثبت عند </a:t>
            </a:r>
            <a:r>
              <a:rPr lang="ar-SA" dirty="0" smtClean="0"/>
              <a:t>قيمة للتيار </a:t>
            </a:r>
            <a:r>
              <a:rPr lang="ar-SA" dirty="0"/>
              <a:t>تختلف باختلاف شدة الضوء, حيث تسمى هذه القيمة بتيار الإشباع</a:t>
            </a:r>
            <a:r>
              <a:rPr lang="ar-SA" dirty="0" smtClean="0"/>
              <a:t>. </a:t>
            </a:r>
            <a:endParaRPr lang="en-US" dirty="0"/>
          </a:p>
          <a:p>
            <a:pPr lvl="0"/>
            <a:r>
              <a:rPr lang="ar-SA" dirty="0"/>
              <a:t>عند تثبيت شدة الضوء و زيادة الجهد السالب للمصعد تقل قيمة التيار تدريجيا حتى تصل إلى الصفر عند قيمة معينة للجهد تسمى جهد القطع (ج.), و هذه القيمة ثابتة للمادة؛ </a:t>
            </a:r>
            <a:r>
              <a:rPr lang="ar-SA" dirty="0" smtClean="0"/>
              <a:t> فعند أنه </a:t>
            </a:r>
            <a:r>
              <a:rPr lang="ar-SA" dirty="0"/>
              <a:t>عند أي قيمة لشدة الضوء دائما ينتهي التيار عند نفس القيمة لجهد القطع.</a:t>
            </a:r>
            <a:endParaRPr lang="en-US" dirty="0"/>
          </a:p>
          <a:p>
            <a:endParaRPr lang="ar-S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260648"/>
            <a:ext cx="6512511" cy="792088"/>
          </a:xfrm>
        </p:spPr>
        <p:txBody>
          <a:bodyPr/>
          <a:lstStyle/>
          <a:p>
            <a:pPr marL="0" indent="0">
              <a:buNone/>
            </a:pPr>
            <a:r>
              <a:rPr lang="ar-SA" sz="3200" dirty="0" smtClean="0"/>
              <a:t>نتائج تجربة التأثير الكهرضوئي</a:t>
            </a:r>
            <a:endParaRPr lang="ar-SA" sz="3200" dirty="0"/>
          </a:p>
        </p:txBody>
      </p:sp>
      <p:sp>
        <p:nvSpPr>
          <p:cNvPr id="3" name="عنصر نائب للمحتوى 2"/>
          <p:cNvSpPr>
            <a:spLocks noGrp="1"/>
          </p:cNvSpPr>
          <p:nvPr>
            <p:ph sz="quarter" idx="13"/>
          </p:nvPr>
        </p:nvSpPr>
        <p:spPr>
          <a:xfrm>
            <a:off x="683568" y="1772816"/>
            <a:ext cx="7696944" cy="3474720"/>
          </a:xfrm>
        </p:spPr>
        <p:txBody>
          <a:bodyPr/>
          <a:lstStyle/>
          <a:p>
            <a:pPr lvl="0"/>
            <a:r>
              <a:rPr lang="ar-SA" dirty="0"/>
              <a:t>عند تغيير تردد الضوء و قياس الطاقة الحركية للالكترونات المنطلقة, لا تنبعث الكترونات من المادة إلا إذا كان تردد الضوء اكبر من تردد معين يطلق عليه تردد العتبة.</a:t>
            </a:r>
            <a:endParaRPr lang="en-US" dirty="0"/>
          </a:p>
          <a:p>
            <a:pPr lvl="0"/>
            <a:r>
              <a:rPr lang="ar-SA" dirty="0"/>
              <a:t>الطاقة الحركية لأسرع الالكترونات تتناسب طرديا مع جهد القطع: (</a:t>
            </a:r>
            <a:r>
              <a:rPr lang="ar-SA" dirty="0" smtClean="0"/>
              <a:t>ط</a:t>
            </a:r>
            <a:r>
              <a:rPr lang="ar-SA" baseline="-25000" dirty="0" smtClean="0"/>
              <a:t>ح</a:t>
            </a:r>
            <a:r>
              <a:rPr lang="ar-SA" dirty="0" smtClean="0"/>
              <a:t>=ش</a:t>
            </a:r>
            <a:r>
              <a:rPr lang="en-US" baseline="-25000" dirty="0"/>
              <a:t> </a:t>
            </a:r>
            <a:r>
              <a:rPr lang="en-US" baseline="-25000" dirty="0" smtClean="0"/>
              <a:t>e</a:t>
            </a:r>
            <a:r>
              <a:rPr lang="ar-SA" dirty="0"/>
              <a:t>×</a:t>
            </a:r>
            <a:r>
              <a:rPr lang="ar-SA" dirty="0" smtClean="0"/>
              <a:t>ج</a:t>
            </a:r>
            <a:r>
              <a:rPr lang="ar-SA" dirty="0" smtClean="0"/>
              <a:t>.).</a:t>
            </a:r>
            <a:endParaRPr lang="en-US" dirty="0"/>
          </a:p>
          <a:p>
            <a:endParaRPr lang="ar-S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59632" y="404664"/>
            <a:ext cx="6512511" cy="1143000"/>
          </a:xfrm>
        </p:spPr>
        <p:txBody>
          <a:bodyPr/>
          <a:lstStyle/>
          <a:p>
            <a:pPr marL="0" indent="0" algn="ctr">
              <a:buNone/>
            </a:pPr>
            <a:r>
              <a:rPr lang="ar-SA" dirty="0"/>
              <a:t>تفسير النتائج</a:t>
            </a:r>
          </a:p>
        </p:txBody>
      </p:sp>
      <p:sp>
        <p:nvSpPr>
          <p:cNvPr id="3" name="عنصر نائب للمحتوى 2"/>
          <p:cNvSpPr>
            <a:spLocks noGrp="1"/>
          </p:cNvSpPr>
          <p:nvPr>
            <p:ph sz="quarter" idx="13"/>
          </p:nvPr>
        </p:nvSpPr>
        <p:spPr>
          <a:xfrm>
            <a:off x="611560" y="1844824"/>
            <a:ext cx="7848872" cy="3474720"/>
          </a:xfrm>
        </p:spPr>
        <p:txBody>
          <a:bodyPr/>
          <a:lstStyle/>
          <a:p>
            <a:r>
              <a:rPr lang="ar-SA" dirty="0"/>
              <a:t>لقد كان للعالم اينشتاين دور بارز في تفسير نتائج هذه الظاهرة عام 1905م, حيث فشلت الفيزياء الكلاسيكية في تفسيرها؛ فقد استعان بمبدأ بلانك لتكمية الطاقة حيث تتكون الموجات الضوئية من كمات من الطاقة تسمى فوتونات لها طاقة محددة تعتمد على ترددها:  </a:t>
            </a:r>
            <a:endParaRPr lang="en-US" dirty="0"/>
          </a:p>
          <a:p>
            <a:r>
              <a:rPr lang="ar-SA" dirty="0"/>
              <a:t>         ط = ھ د    </a:t>
            </a:r>
            <a:endParaRPr lang="ar-SA" dirty="0" smtClean="0"/>
          </a:p>
          <a:p>
            <a:pPr>
              <a:buNone/>
            </a:pPr>
            <a:r>
              <a:rPr lang="ar-SA" dirty="0" smtClean="0"/>
              <a:t>    </a:t>
            </a:r>
            <a:r>
              <a:rPr lang="ar-SA" dirty="0"/>
              <a:t>حيث  ھ: ثابت بلانك و تساوي 6.626</a:t>
            </a:r>
            <a:r>
              <a:rPr lang="en-US" dirty="0"/>
              <a:t> x</a:t>
            </a:r>
            <a:r>
              <a:rPr lang="ar-SA" dirty="0" smtClean="0"/>
              <a:t>10-34 </a:t>
            </a:r>
            <a:r>
              <a:rPr lang="ar-SA" dirty="0"/>
              <a:t>جول.ثانية.</a:t>
            </a:r>
            <a:endParaRPr lang="en-US" dirty="0"/>
          </a:p>
          <a:p>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47664" y="332656"/>
            <a:ext cx="6512511" cy="1143000"/>
          </a:xfrm>
        </p:spPr>
        <p:txBody>
          <a:bodyPr/>
          <a:lstStyle/>
          <a:p>
            <a:pPr marL="0" indent="0" algn="ctr">
              <a:buNone/>
            </a:pPr>
            <a:r>
              <a:rPr lang="ar-SA" dirty="0" smtClean="0"/>
              <a:t>تفسير النتائج</a:t>
            </a:r>
            <a:endParaRPr lang="ar-SA" dirty="0"/>
          </a:p>
        </p:txBody>
      </p:sp>
      <p:sp>
        <p:nvSpPr>
          <p:cNvPr id="3" name="عنصر نائب للمحتوى 2"/>
          <p:cNvSpPr>
            <a:spLocks noGrp="1"/>
          </p:cNvSpPr>
          <p:nvPr>
            <p:ph sz="quarter" idx="13"/>
          </p:nvPr>
        </p:nvSpPr>
        <p:spPr>
          <a:xfrm>
            <a:off x="539552" y="1412776"/>
            <a:ext cx="7992888" cy="4968552"/>
          </a:xfrm>
        </p:spPr>
        <p:txBody>
          <a:bodyPr>
            <a:normAutofit fontScale="77500" lnSpcReduction="20000"/>
          </a:bodyPr>
          <a:lstStyle/>
          <a:p>
            <a:pPr algn="just">
              <a:lnSpc>
                <a:spcPct val="132000"/>
              </a:lnSpc>
            </a:pPr>
            <a:r>
              <a:rPr lang="ar-SA" dirty="0"/>
              <a:t> </a:t>
            </a:r>
            <a:r>
              <a:rPr lang="ar-SA" sz="3000" dirty="0"/>
              <a:t>افترض اينشتاين إن كل فوتون يتصادم مع إلكترون واحد فقط عند سقوط الضوء على سطح المادة, فيكتسب الإلكترون طاقة الفوتون كاملة و يستخدمها للخروج من سطح الفلز, فإذا كانت أكبر من مقدار ثابت لكل مادة (يسمى اقتران الشغل(ɸ)) يخرج الإلكترون بطاقة حركية تساوي الفرق بين طاقة الفوتون الساقط و اقتران الشغل للمادة, أما إذا كانت اقل من اقتران الشغل للمادة لا يخرج الكترونات من سطح الفلز.</a:t>
            </a:r>
            <a:endParaRPr lang="en-US" sz="3000" dirty="0"/>
          </a:p>
          <a:p>
            <a:pPr algn="just">
              <a:lnSpc>
                <a:spcPct val="132000"/>
              </a:lnSpc>
            </a:pPr>
            <a:r>
              <a:rPr lang="ar-SA" sz="3000" dirty="0"/>
              <a:t>طاقة الفوتون الساقط = اقتران الشغل للفلز + الطاقة الحركية للإلكترون.</a:t>
            </a:r>
            <a:endParaRPr lang="en-US" sz="3000" dirty="0"/>
          </a:p>
          <a:p>
            <a:pPr algn="just">
              <a:lnSpc>
                <a:spcPct val="132000"/>
              </a:lnSpc>
            </a:pPr>
            <a:r>
              <a:rPr lang="ar-SA" sz="3000" dirty="0"/>
              <a:t>              ھ د  = ɸ + ط</a:t>
            </a:r>
            <a:r>
              <a:rPr lang="ar-SA" sz="3000" baseline="-25000" dirty="0"/>
              <a:t>ح</a:t>
            </a:r>
            <a:endParaRPr lang="en-US" sz="3000" dirty="0"/>
          </a:p>
          <a:p>
            <a:pPr lvl="0"/>
            <a:r>
              <a:rPr lang="ar-SA" dirty="0">
                <a:solidFill>
                  <a:schemeClr val="accent1"/>
                </a:solidFill>
              </a:rPr>
              <a:t>فكر: أين تذهب الطاقة المساوية لاقتران الشغل للمادة؟</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4192</TotalTime>
  <Words>749</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PowerPoint Presentation</vt:lpstr>
      <vt:lpstr>تعريفها</vt:lpstr>
      <vt:lpstr>لدراسة ظاهرة التأثير الكهرضوئي</vt:lpstr>
      <vt:lpstr>أسئلة</vt:lpstr>
      <vt:lpstr>المتغيرات</vt:lpstr>
      <vt:lpstr>نتائج تجربة التأثير الكهرضوئي</vt:lpstr>
      <vt:lpstr>نتائج تجربة التأثير الكهرضوئي</vt:lpstr>
      <vt:lpstr>تفسير النتائج</vt:lpstr>
      <vt:lpstr>تفسير النتائج</vt:lpstr>
      <vt:lpstr>مقارنة بين التفسير الكلاسيكي و التفسير الكمي</vt:lpstr>
      <vt:lpstr>مقارنة بين التفسير الكلاسيكي و التفسير الكمي</vt:lpstr>
      <vt:lpstr>مقارنة بين التفسير الكلاسيكي و التفسير الكمي</vt:lpstr>
      <vt:lpstr>أسئلة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shadi</dc:creator>
  <cp:lastModifiedBy>shadi</cp:lastModifiedBy>
  <cp:revision>129</cp:revision>
  <dcterms:created xsi:type="dcterms:W3CDTF">2011-03-18T20:55:39Z</dcterms:created>
  <dcterms:modified xsi:type="dcterms:W3CDTF">2011-05-24T18:55:56Z</dcterms:modified>
</cp:coreProperties>
</file>