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2" r:id="rId5"/>
    <p:sldId id="297" r:id="rId6"/>
    <p:sldId id="298" r:id="rId7"/>
    <p:sldId id="299" r:id="rId8"/>
    <p:sldId id="300" r:id="rId9"/>
    <p:sldId id="301" r:id="rId10"/>
    <p:sldId id="302" r:id="rId11"/>
    <p:sldId id="306" r:id="rId12"/>
    <p:sldId id="304" r:id="rId13"/>
    <p:sldId id="265" r:id="rId14"/>
    <p:sldId id="308" r:id="rId15"/>
    <p:sldId id="266" r:id="rId16"/>
    <p:sldId id="274" r:id="rId17"/>
    <p:sldId id="307" r:id="rId18"/>
    <p:sldId id="269" r:id="rId19"/>
    <p:sldId id="285" r:id="rId20"/>
    <p:sldId id="291" r:id="rId21"/>
    <p:sldId id="295" r:id="rId22"/>
    <p:sldId id="309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A3A9081-3D30-459A-95E6-0206637770FC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51470B-19EB-4598-8343-F50598BB409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fld id="{5EF8B948-A146-41AE-9A5B-7C7E7C56AF13}" type="datetimeFigureOut">
              <a:rPr lang="ar-SA" smtClean="0"/>
              <a:pPr/>
              <a:t>03/07/1432</a:t>
            </a:fld>
            <a:endParaRPr lang="ar-SA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11D6DAA9-7C66-4F98-833E-590CF36B4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New%20-%20&#1575;&#1604;&#1576;&#1603;&#1578;&#1610;&#1585;&#1610;&#1575;.wmv.wmv" TargetMode="Externa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New%20-%20&#1591;&#1581;&#1575;&#1604;&#1576;.wmv" TargetMode="Externa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New%20-%20&#1605;&#1605;&#1604;&#1603;&#1577;%20&#1575;&#1604;&#1601;&#1591;&#1585;&#1610;&#1575;&#1578;.wmv" TargetMode="Externa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&#1575;&#1604;&#1605;&#1580;&#1607;&#1585;%20&#1575;&#1604;&#1605;&#1585;&#1603;&#1576;.wmv" TargetMode="Externa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2000232" y="285728"/>
            <a:ext cx="5072098" cy="1143007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الكائنات الحية الدقيقة</a:t>
            </a:r>
            <a:endParaRPr lang="ar-SA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2357422" y="2071678"/>
            <a:ext cx="4900602" cy="1214446"/>
          </a:xfrm>
        </p:spPr>
        <p:txBody>
          <a:bodyPr>
            <a:normAutofit/>
          </a:bodyPr>
          <a:lstStyle/>
          <a:p>
            <a:r>
              <a:rPr lang="ar-SA" sz="4800" dirty="0" smtClean="0"/>
              <a:t>الفصل الأول </a:t>
            </a:r>
            <a:endParaRPr lang="ar-SA" sz="4800" dirty="0"/>
          </a:p>
        </p:txBody>
      </p:sp>
      <p:pic>
        <p:nvPicPr>
          <p:cNvPr id="4" name="Picture 3" descr="C:\Documents and Settings\Administrator\Desktop\mmmmmmmmmmmmmmmr\elugl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928802"/>
            <a:ext cx="2218075" cy="2643206"/>
          </a:xfrm>
          <a:prstGeom prst="rect">
            <a:avLst/>
          </a:prstGeom>
          <a:noFill/>
        </p:spPr>
      </p:pic>
      <p:pic>
        <p:nvPicPr>
          <p:cNvPr id="5" name="Picture 4" descr="C:\Documents and Settings\Administrator\Desktop\mmmmmmmmmmmmmmmr\140.imgcach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19050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1538" y="500042"/>
            <a:ext cx="771530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أهمية البكتيريا :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002060"/>
                </a:solidFill>
              </a:rPr>
              <a:t>تدخل في كثير من الصناعات الغذائية كصناعة الخل ، واللبن الرائب </a:t>
            </a:r>
            <a:r>
              <a:rPr lang="ar-SA" b="1" dirty="0" err="1" smtClean="0">
                <a:solidFill>
                  <a:srgbClr val="002060"/>
                </a:solidFill>
              </a:rPr>
              <a:t>والمخللات</a:t>
            </a:r>
            <a:r>
              <a:rPr lang="ar-SA" b="1" dirty="0" smtClean="0">
                <a:solidFill>
                  <a:srgbClr val="002060"/>
                </a:solidFill>
              </a:rPr>
              <a:t>، بالإضافة إلى صناعة ودباغة الجلود. 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002060"/>
                </a:solidFill>
              </a:rPr>
              <a:t>تعمل على تثبيت النيتروجين الجوي في جذور النباتات.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002060"/>
                </a:solidFill>
              </a:rPr>
              <a:t>تعمل على تحليل الأجسام الميتة والفضلات وتخلص الإنسان من تراكمها وتحويلها إلى أسمدة يستفيد منها النباتات.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00364" y="2643182"/>
            <a:ext cx="578647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مضار البكتيريا :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002060"/>
                </a:solidFill>
              </a:rPr>
              <a:t>تسبب للإنسان العديد من الإمراض منها على سبيل المثال : السل ، الكوليرا , </a:t>
            </a:r>
            <a:r>
              <a:rPr lang="ar-SA" b="1" dirty="0" err="1" smtClean="0">
                <a:solidFill>
                  <a:srgbClr val="002060"/>
                </a:solidFill>
              </a:rPr>
              <a:t>التفوئيد</a:t>
            </a:r>
            <a:r>
              <a:rPr lang="ar-SA" b="1" dirty="0" smtClean="0">
                <a:solidFill>
                  <a:srgbClr val="002060"/>
                </a:solidFill>
              </a:rPr>
              <a:t>...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002060"/>
                </a:solidFill>
              </a:rPr>
              <a:t>تعمل على فساد الأطعمة و تلفها وخاصة  الحليب والفواكه و الخضار.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643570" y="5357826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- البكتيريا.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285727"/>
            <a:ext cx="8643998" cy="5572164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3796590" y="5857892"/>
            <a:ext cx="18469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428992" y="357167"/>
            <a:ext cx="535785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الأوليات : </a:t>
            </a:r>
            <a:endParaRPr lang="ar-SA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ar-SA" dirty="0" smtClean="0"/>
          </a:p>
          <a:p>
            <a:r>
              <a:rPr lang="ar-SA" sz="2400" dirty="0" smtClean="0">
                <a:solidFill>
                  <a:srgbClr val="002060"/>
                </a:solidFill>
              </a:rPr>
              <a:t>كائنات </a:t>
            </a:r>
            <a:r>
              <a:rPr lang="ar-SA" sz="2400" dirty="0" smtClean="0">
                <a:solidFill>
                  <a:srgbClr val="002060"/>
                </a:solidFill>
              </a:rPr>
              <a:t>حية دقيقة لا ترى بالعين المجردة , تعيش في الأوساط المائية كالماء المالح أو العذب, حيث تستقر </a:t>
            </a:r>
            <a:r>
              <a:rPr lang="ar-SA" sz="2400" dirty="0" smtClean="0">
                <a:solidFill>
                  <a:srgbClr val="002060"/>
                </a:solidFill>
              </a:rPr>
              <a:t>وتسبب الأمراض.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57818" y="2571744"/>
            <a:ext cx="335758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مجموعات </a:t>
            </a:r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</a:t>
            </a:r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لأوليات </a:t>
            </a:r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ar-SA" sz="2400" dirty="0" smtClean="0">
                <a:solidFill>
                  <a:srgbClr val="002060"/>
                </a:solidFill>
              </a:rPr>
              <a:t>الأقدام </a:t>
            </a:r>
            <a:r>
              <a:rPr lang="ar-SA" sz="2400" dirty="0" smtClean="0">
                <a:solidFill>
                  <a:srgbClr val="002060"/>
                </a:solidFill>
              </a:rPr>
              <a:t>الكاذبة مثل </a:t>
            </a:r>
            <a:r>
              <a:rPr lang="ar-SA" sz="2400" dirty="0" err="1" smtClean="0">
                <a:solidFill>
                  <a:srgbClr val="002060"/>
                </a:solidFill>
              </a:rPr>
              <a:t>الاميبيا</a:t>
            </a:r>
            <a:r>
              <a:rPr lang="ar-SA" sz="2400" dirty="0" smtClean="0">
                <a:solidFill>
                  <a:srgbClr val="002060"/>
                </a:solidFill>
              </a:rPr>
              <a:t> 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ar-SA" sz="2400" dirty="0" smtClean="0">
                <a:solidFill>
                  <a:srgbClr val="002060"/>
                </a:solidFill>
              </a:rPr>
              <a:t>الأهداب مثل </a:t>
            </a:r>
            <a:r>
              <a:rPr lang="ar-SA" sz="2400" dirty="0" err="1" smtClean="0">
                <a:solidFill>
                  <a:srgbClr val="002060"/>
                </a:solidFill>
              </a:rPr>
              <a:t>البراميسيوم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ar-SA" sz="2400" dirty="0" err="1" smtClean="0">
                <a:solidFill>
                  <a:srgbClr val="002060"/>
                </a:solidFill>
              </a:rPr>
              <a:t>الاسواط</a:t>
            </a:r>
            <a:r>
              <a:rPr lang="ar-SA" sz="2400" dirty="0" smtClean="0">
                <a:solidFill>
                  <a:srgbClr val="002060"/>
                </a:solidFill>
              </a:rPr>
              <a:t> مثل </a:t>
            </a:r>
            <a:r>
              <a:rPr lang="ar-SA" sz="2400" dirty="0" err="1" smtClean="0">
                <a:solidFill>
                  <a:srgbClr val="002060"/>
                </a:solidFill>
              </a:rPr>
              <a:t>التريبانوسوما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ar-SA" sz="2400" dirty="0" smtClean="0">
                <a:solidFill>
                  <a:srgbClr val="002060"/>
                </a:solidFill>
              </a:rPr>
              <a:t>الانزلاق مثل </a:t>
            </a:r>
            <a:r>
              <a:rPr lang="ar-SA" sz="2400" dirty="0" err="1" smtClean="0">
                <a:solidFill>
                  <a:srgbClr val="002060"/>
                </a:solidFill>
              </a:rPr>
              <a:t>البلازموديوم</a:t>
            </a:r>
            <a:r>
              <a:rPr lang="ar-SA" sz="2400" dirty="0" smtClean="0">
                <a:solidFill>
                  <a:srgbClr val="002060"/>
                </a:solidFill>
              </a:rPr>
              <a:t> .</a:t>
            </a:r>
          </a:p>
        </p:txBody>
      </p:sp>
      <p:pic>
        <p:nvPicPr>
          <p:cNvPr id="6146" name="Picture 2" descr="K:\mmmmmmmmmmmmmmmr\أميب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2295525" cy="1562100"/>
          </a:xfrm>
          <a:prstGeom prst="rect">
            <a:avLst/>
          </a:prstGeom>
          <a:noFill/>
        </p:spPr>
      </p:pic>
      <p:pic>
        <p:nvPicPr>
          <p:cNvPr id="6147" name="Picture 3" descr="K:\mmmmmmmmmmmmmmmr\براميسي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2286016" cy="1584865"/>
          </a:xfrm>
          <a:prstGeom prst="rect">
            <a:avLst/>
          </a:prstGeom>
          <a:noFill/>
        </p:spPr>
      </p:pic>
      <p:pic>
        <p:nvPicPr>
          <p:cNvPr id="6148" name="Picture 4" descr="K:\mmmmmmmmmmmmmmmr\بلازيودي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286388"/>
            <a:ext cx="2214578" cy="1407451"/>
          </a:xfrm>
          <a:prstGeom prst="rect">
            <a:avLst/>
          </a:prstGeom>
          <a:noFill/>
        </p:spPr>
      </p:pic>
      <p:pic>
        <p:nvPicPr>
          <p:cNvPr id="6149" name="Picture 5" descr="K:\mmmmmmmmmmmmmmmr\براميسغغغغغ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876"/>
            <a:ext cx="2214578" cy="158771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 bwMode="auto">
          <a:xfrm rot="10800000">
            <a:off x="2285984" y="1500174"/>
            <a:ext cx="3571900" cy="1785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>
            <a:off x="2500298" y="3000372"/>
            <a:ext cx="3357586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2285984" y="4071942"/>
            <a:ext cx="3357586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 flipV="1">
            <a:off x="2285984" y="4500570"/>
            <a:ext cx="3286148" cy="1143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786182" y="285728"/>
            <a:ext cx="5143536" cy="3077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الطحالب: </a:t>
            </a:r>
            <a:endParaRPr lang="ar-SA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ar-SA" dirty="0" smtClean="0"/>
          </a:p>
          <a:p>
            <a:r>
              <a:rPr lang="ar-SA" sz="2400" dirty="0" smtClean="0">
                <a:solidFill>
                  <a:srgbClr val="002060"/>
                </a:solidFill>
              </a:rPr>
              <a:t>كائنات حية تعيش معظمها في مياه البحار, </a:t>
            </a:r>
            <a:r>
              <a:rPr lang="ar-SA" sz="2400" dirty="0" smtClean="0">
                <a:solidFill>
                  <a:srgbClr val="002060"/>
                </a:solidFill>
              </a:rPr>
              <a:t>قليل </a:t>
            </a:r>
            <a:r>
              <a:rPr lang="ar-SA" sz="2400" dirty="0" smtClean="0">
                <a:solidFill>
                  <a:srgbClr val="002060"/>
                </a:solidFill>
              </a:rPr>
              <a:t>منها يعيش في المستنقعات العذبة وعلى اليابسة  </a:t>
            </a:r>
            <a:r>
              <a:rPr lang="ar-SA" sz="2400" dirty="0" smtClean="0">
                <a:solidFill>
                  <a:srgbClr val="002060"/>
                </a:solidFill>
              </a:rPr>
              <a:t>وفي الأماكن </a:t>
            </a:r>
            <a:r>
              <a:rPr lang="ar-SA" sz="2400" dirty="0" smtClean="0">
                <a:solidFill>
                  <a:srgbClr val="002060"/>
                </a:solidFill>
              </a:rPr>
              <a:t>الرطبة بالقرب من </a:t>
            </a:r>
            <a:r>
              <a:rPr lang="ar-SA" sz="2400" dirty="0" smtClean="0">
                <a:solidFill>
                  <a:srgbClr val="002060"/>
                </a:solidFill>
              </a:rPr>
              <a:t>خزانات المياه  وحوض السباحة</a:t>
            </a:r>
          </a:p>
          <a:p>
            <a:endParaRPr lang="ar-SA" sz="2400" dirty="0" smtClean="0">
              <a:solidFill>
                <a:srgbClr val="002060"/>
              </a:solidFill>
            </a:endParaRPr>
          </a:p>
          <a:p>
            <a:r>
              <a:rPr lang="ar-SA" sz="2400" dirty="0" smtClean="0">
                <a:solidFill>
                  <a:srgbClr val="C00000"/>
                </a:solidFill>
              </a:rPr>
              <a:t>من أنواعها:</a:t>
            </a:r>
            <a:endParaRPr lang="ar-SA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K:\mmmmmmmmmmmmmmmr\طحال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1800225" cy="1304925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4286248" y="3643314"/>
            <a:ext cx="4572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طحالب وحيدة الخلية :مثل طحالب </a:t>
            </a:r>
            <a:r>
              <a:rPr lang="ar-SA" b="1" dirty="0" err="1" smtClean="0">
                <a:solidFill>
                  <a:srgbClr val="7030A0"/>
                </a:solidFill>
              </a:rPr>
              <a:t>الكلاميدوموناس</a:t>
            </a:r>
            <a:endParaRPr lang="ar-SA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K:\mmmmmmmmmmmmmmmr\طحالب خليه واحد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1524000" cy="1943100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4643438" y="4143380"/>
            <a:ext cx="41434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طحالب متعددة الخلايا : مثل طحلب </a:t>
            </a:r>
            <a:r>
              <a:rPr lang="ar-SA" b="1" dirty="0" err="1" smtClean="0">
                <a:solidFill>
                  <a:srgbClr val="7030A0"/>
                </a:solidFill>
              </a:rPr>
              <a:t>السبيروجيرا</a:t>
            </a:r>
            <a:endParaRPr lang="ar-SA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K:\mmmmmmmmmmmmmmmr\فطر متعدد الخلايا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636"/>
            <a:ext cx="2247900" cy="1533525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 bwMode="auto">
          <a:xfrm rot="10800000">
            <a:off x="2500298" y="3714752"/>
            <a:ext cx="2786082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2500298" y="4429132"/>
            <a:ext cx="2786082" cy="142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072066" y="5786454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- طحالب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357165"/>
            <a:ext cx="8501122" cy="5214975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3857620" y="5715016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714612" y="428604"/>
            <a:ext cx="6000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الفطريات : </a:t>
            </a:r>
            <a:endParaRPr lang="ar-SA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ar-SA" dirty="0" smtClean="0"/>
          </a:p>
          <a:p>
            <a:r>
              <a:rPr lang="ar-SA" b="1" dirty="0" smtClean="0">
                <a:solidFill>
                  <a:srgbClr val="002060"/>
                </a:solidFill>
              </a:rPr>
              <a:t>كائنات </a:t>
            </a:r>
            <a:r>
              <a:rPr lang="ar-SA" b="1" dirty="0" smtClean="0">
                <a:solidFill>
                  <a:srgbClr val="002060"/>
                </a:solidFill>
              </a:rPr>
              <a:t>حية واسعة الانتشار تختلف في الحجم </a:t>
            </a:r>
            <a:r>
              <a:rPr lang="ar-SA" b="1" dirty="0" smtClean="0">
                <a:solidFill>
                  <a:srgbClr val="002060"/>
                </a:solidFill>
              </a:rPr>
              <a:t>والشكل وأماكن </a:t>
            </a:r>
            <a:r>
              <a:rPr lang="ar-SA" b="1" dirty="0" smtClean="0">
                <a:solidFill>
                  <a:srgbClr val="002060"/>
                </a:solidFill>
              </a:rPr>
              <a:t>التواجد.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428992" y="2643182"/>
            <a:ext cx="52149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* بعض </a:t>
            </a:r>
            <a:r>
              <a:rPr lang="ar-SA" sz="2000" b="1" dirty="0" smtClean="0">
                <a:solidFill>
                  <a:srgbClr val="C00000"/>
                </a:solidFill>
              </a:rPr>
              <a:t>الفطريات خلية واحدة لا ترى بالعين </a:t>
            </a:r>
            <a:r>
              <a:rPr lang="ar-SA" sz="2000" b="1" dirty="0" smtClean="0">
                <a:solidFill>
                  <a:srgbClr val="C00000"/>
                </a:solidFill>
              </a:rPr>
              <a:t>المجردة </a:t>
            </a:r>
            <a:r>
              <a:rPr lang="ar-SA" sz="2000" b="1" dirty="0" smtClean="0">
                <a:solidFill>
                  <a:srgbClr val="C00000"/>
                </a:solidFill>
              </a:rPr>
              <a:t>مثل فطر الخميرة.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3857628"/>
            <a:ext cx="45005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* وبعضها </a:t>
            </a:r>
            <a:r>
              <a:rPr lang="ar-SA" sz="2000" b="1" dirty="0" smtClean="0">
                <a:solidFill>
                  <a:srgbClr val="C00000"/>
                </a:solidFill>
              </a:rPr>
              <a:t>يرى في العين المجردة مثل عش الغراب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K:\mmmmmmmmmmmmmmmr\فطر الخميره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1809750" cy="1733550"/>
          </a:xfrm>
          <a:prstGeom prst="rect">
            <a:avLst/>
          </a:prstGeom>
          <a:noFill/>
        </p:spPr>
      </p:pic>
      <p:pic>
        <p:nvPicPr>
          <p:cNvPr id="2051" name="Picture 3" descr="K:\mmmmmmmmmmmmmmmr\عش الغرا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929066"/>
            <a:ext cx="2531928" cy="171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429124" y="285728"/>
            <a:ext cx="4429156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أنواع الفطريات </a:t>
            </a:r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ar-SA" dirty="0" smtClean="0"/>
          </a:p>
          <a:p>
            <a:pPr marL="342900" indent="-342900">
              <a:buAutoNum type="arabicPeriod"/>
            </a:pP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فطريات </a:t>
            </a: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العفن </a:t>
            </a:r>
            <a:r>
              <a:rPr lang="ar-SA" sz="2000" b="1" dirty="0" smtClean="0">
                <a:solidFill>
                  <a:srgbClr val="002060"/>
                </a:solidFill>
              </a:rPr>
              <a:t>: يعيش العفن على مختلف أنواع </a:t>
            </a:r>
            <a:r>
              <a:rPr lang="ar-SA" sz="2000" b="1" dirty="0" smtClean="0">
                <a:solidFill>
                  <a:srgbClr val="002060"/>
                </a:solidFill>
              </a:rPr>
              <a:t>الأطعمة </a:t>
            </a:r>
            <a:r>
              <a:rPr lang="ar-SA" sz="2000" b="1" dirty="0" smtClean="0">
                <a:solidFill>
                  <a:srgbClr val="002060"/>
                </a:solidFill>
              </a:rPr>
              <a:t>مثل الخبز </a:t>
            </a:r>
            <a:r>
              <a:rPr lang="ar-SA" sz="2000" b="1" dirty="0" smtClean="0">
                <a:solidFill>
                  <a:srgbClr val="002060"/>
                </a:solidFill>
              </a:rPr>
              <a:t>والفواكه.</a:t>
            </a:r>
          </a:p>
          <a:p>
            <a:pPr marL="342900" indent="-342900"/>
            <a:r>
              <a:rPr lang="ar-SA" sz="2000" b="1" dirty="0" smtClean="0">
                <a:solidFill>
                  <a:srgbClr val="002060"/>
                </a:solidFill>
              </a:rPr>
              <a:t>2. </a:t>
            </a:r>
            <a:r>
              <a:rPr lang="ar-S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فطريات الخميرة </a:t>
            </a:r>
            <a:r>
              <a:rPr lang="ar-SA" sz="2000" b="1" dirty="0" smtClean="0">
                <a:solidFill>
                  <a:srgbClr val="002060"/>
                </a:solidFill>
              </a:rPr>
              <a:t>: من </a:t>
            </a:r>
            <a:r>
              <a:rPr lang="ar-SA" sz="2000" b="1" dirty="0" smtClean="0">
                <a:solidFill>
                  <a:srgbClr val="002060"/>
                </a:solidFill>
              </a:rPr>
              <a:t>أهم </a:t>
            </a:r>
            <a:r>
              <a:rPr lang="ar-SA" sz="2000" b="1" dirty="0" smtClean="0">
                <a:solidFill>
                  <a:srgbClr val="002060"/>
                </a:solidFill>
              </a:rPr>
              <a:t>و أكثر الفطريات استخداما من قبل </a:t>
            </a:r>
            <a:r>
              <a:rPr lang="ar-SA" sz="2000" b="1" dirty="0" smtClean="0">
                <a:solidFill>
                  <a:srgbClr val="002060"/>
                </a:solidFill>
              </a:rPr>
              <a:t>الإنسان, </a:t>
            </a:r>
            <a:r>
              <a:rPr lang="ar-SA" sz="2000" b="1" dirty="0" smtClean="0">
                <a:solidFill>
                  <a:srgbClr val="002060"/>
                </a:solidFill>
              </a:rPr>
              <a:t>يدخل في صناعة الكعك </a:t>
            </a:r>
            <a:r>
              <a:rPr lang="ar-SA" sz="2000" b="1" dirty="0" smtClean="0">
                <a:solidFill>
                  <a:srgbClr val="002060"/>
                </a:solidFill>
              </a:rPr>
              <a:t>والخبز</a:t>
            </a:r>
            <a:r>
              <a:rPr lang="ar-SA" dirty="0" smtClean="0"/>
              <a:t>.</a:t>
            </a:r>
          </a:p>
          <a:p>
            <a:pPr marL="342900" indent="-342900"/>
            <a:endParaRPr lang="ar-SA" dirty="0"/>
          </a:p>
        </p:txBody>
      </p:sp>
      <p:pic>
        <p:nvPicPr>
          <p:cNvPr id="3074" name="Picture 2" descr="K:\mmmmmmmmmmmmmmmr\فطر العف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1733550" cy="1905000"/>
          </a:xfrm>
          <a:prstGeom prst="rect">
            <a:avLst/>
          </a:prstGeom>
          <a:noFill/>
        </p:spPr>
      </p:pic>
      <p:pic>
        <p:nvPicPr>
          <p:cNvPr id="3075" name="Picture 3" descr="K:\mmmmmmmmmmmmmmmr\فطر عفن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8650" y="2857496"/>
            <a:ext cx="4311991" cy="2071702"/>
          </a:xfrm>
          <a:prstGeom prst="rect">
            <a:avLst/>
          </a:prstGeom>
          <a:noFill/>
        </p:spPr>
      </p:pic>
      <p:pic>
        <p:nvPicPr>
          <p:cNvPr id="6" name="Picture 2" descr="K:\mmmmmmmmmmmmmmmr\فطر الخمير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3971945" cy="2792181"/>
          </a:xfrm>
          <a:prstGeom prst="rect">
            <a:avLst/>
          </a:prstGeom>
          <a:noFill/>
        </p:spPr>
      </p:pic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5072066" y="5786454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- مملكة الفطريات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428603"/>
            <a:ext cx="8286808" cy="5197115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3786182" y="5715016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285728"/>
            <a:ext cx="6715172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الفيروسات : </a:t>
            </a:r>
            <a:endParaRPr lang="ar-SA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ar-SA" dirty="0" smtClean="0"/>
          </a:p>
          <a:p>
            <a:r>
              <a:rPr lang="ar-SA" sz="2400" dirty="0" smtClean="0">
                <a:solidFill>
                  <a:srgbClr val="002060"/>
                </a:solidFill>
              </a:rPr>
              <a:t>وهي </a:t>
            </a:r>
            <a:r>
              <a:rPr lang="ar-SA" sz="2400" dirty="0" smtClean="0">
                <a:solidFill>
                  <a:srgbClr val="002060"/>
                </a:solidFill>
              </a:rPr>
              <a:t>كائن اصغر من البكتيريا بكثير ، لدرجة أنه لا يمكن رؤيتها إلا باستخدام المجهر الالكتروني .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5" name="مربع نص 1"/>
          <p:cNvSpPr txBox="1"/>
          <p:nvPr/>
        </p:nvSpPr>
        <p:spPr>
          <a:xfrm>
            <a:off x="5500694" y="1857364"/>
            <a:ext cx="314327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أشكال الفيروسات </a:t>
            </a:r>
            <a:r>
              <a:rPr lang="ar-SA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</a:rPr>
              <a:t>كروي.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</a:rPr>
              <a:t>عصوي .</a:t>
            </a:r>
          </a:p>
          <a:p>
            <a:pPr marL="342900" indent="-342900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</a:rPr>
              <a:t>مذنب.</a:t>
            </a:r>
          </a:p>
          <a:p>
            <a:pPr marL="342900" indent="-342900"/>
            <a:endParaRPr lang="ar-SA" dirty="0"/>
          </a:p>
        </p:txBody>
      </p:sp>
      <p:pic>
        <p:nvPicPr>
          <p:cNvPr id="6" name="Picture 2" descr="K:\mmmmmmmmmmmmmmmr\ف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1524000" cy="1847850"/>
          </a:xfrm>
          <a:prstGeom prst="rect">
            <a:avLst/>
          </a:prstGeom>
          <a:noFill/>
        </p:spPr>
      </p:pic>
      <p:pic>
        <p:nvPicPr>
          <p:cNvPr id="7" name="Picture 3" descr="K:\mmmmmmmmmmmmmmmr\فيروسات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5338782" cy="3204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357554" y="285728"/>
            <a:ext cx="5572164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أثر الكائنات الحية الدقيقة في الحياة :</a:t>
            </a:r>
          </a:p>
          <a:p>
            <a:r>
              <a:rPr lang="ar-SA" dirty="0" smtClean="0"/>
              <a:t>هناك العديد من الأمراض التي تسببها الكائنات الحية الدقيقة ومنها:</a:t>
            </a:r>
            <a:endParaRPr lang="ar-SA" dirty="0" smtClean="0"/>
          </a:p>
          <a:p>
            <a:endParaRPr lang="ar-SA" dirty="0" smtClean="0"/>
          </a:p>
          <a:p>
            <a:r>
              <a:rPr lang="ar-SA" sz="2000" b="1" dirty="0" smtClean="0">
                <a:solidFill>
                  <a:srgbClr val="7030A0"/>
                </a:solidFill>
              </a:rPr>
              <a:t>1- مرض الأنفلونزا:</a:t>
            </a:r>
            <a:endParaRPr lang="ar-SA" sz="2000" b="1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مرض </a:t>
            </a:r>
            <a:r>
              <a:rPr lang="ar-SA" dirty="0" smtClean="0"/>
              <a:t>فيروس </a:t>
            </a:r>
            <a:r>
              <a:rPr lang="ar-SA" dirty="0" smtClean="0"/>
              <a:t>سريع الانتشار خاصة في الشتاء ، </a:t>
            </a:r>
            <a:r>
              <a:rPr lang="ar-SA" dirty="0" smtClean="0"/>
              <a:t>وتتم </a:t>
            </a:r>
            <a:r>
              <a:rPr lang="ar-SA" dirty="0" smtClean="0"/>
              <a:t>العدوى </a:t>
            </a:r>
            <a:r>
              <a:rPr lang="ar-SA" dirty="0" err="1" smtClean="0"/>
              <a:t>به</a:t>
            </a:r>
            <a:r>
              <a:rPr lang="ar-SA" dirty="0" smtClean="0"/>
              <a:t> عن طريق البصاق </a:t>
            </a:r>
            <a:r>
              <a:rPr lang="ar-SA" dirty="0" smtClean="0"/>
              <a:t>والرذاذ </a:t>
            </a:r>
            <a:r>
              <a:rPr lang="ar-SA" dirty="0" smtClean="0"/>
              <a:t>المتصاعد من فم المريض </a:t>
            </a:r>
            <a:r>
              <a:rPr lang="ar-SA" dirty="0" smtClean="0"/>
              <a:t>وانفه أثناء </a:t>
            </a:r>
            <a:r>
              <a:rPr lang="ar-SA" dirty="0" smtClean="0"/>
              <a:t>العطس </a:t>
            </a:r>
            <a:r>
              <a:rPr lang="ar-SA" dirty="0" smtClean="0"/>
              <a:t>والسعال.</a:t>
            </a:r>
          </a:p>
          <a:p>
            <a:r>
              <a:rPr lang="ar-SA" sz="2000" b="1" dirty="0" smtClean="0">
                <a:solidFill>
                  <a:srgbClr val="7030A0"/>
                </a:solidFill>
              </a:rPr>
              <a:t>2- مرض </a:t>
            </a:r>
            <a:r>
              <a:rPr lang="ar-SA" sz="2000" b="1" dirty="0" err="1" smtClean="0">
                <a:solidFill>
                  <a:srgbClr val="7030A0"/>
                </a:solidFill>
              </a:rPr>
              <a:t>التفوئيد</a:t>
            </a:r>
            <a:r>
              <a:rPr lang="ar-SA" sz="2000" b="1" dirty="0" smtClean="0">
                <a:solidFill>
                  <a:srgbClr val="7030A0"/>
                </a:solidFill>
              </a:rPr>
              <a:t>:</a:t>
            </a:r>
            <a:endParaRPr lang="ar-SA" sz="2000" b="1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يسبب هذا المرض بكتيريا عصوية تعيش في أمعاء الإنسان.</a:t>
            </a:r>
          </a:p>
          <a:p>
            <a:r>
              <a:rPr lang="ar-SA" dirty="0" smtClean="0"/>
              <a:t>و ينتقل المرض عن طريق براز المريض يقوم الذباب بنقل بكتيريا </a:t>
            </a:r>
            <a:r>
              <a:rPr lang="ar-SA" dirty="0" err="1" smtClean="0"/>
              <a:t>التفوئيد</a:t>
            </a:r>
            <a:r>
              <a:rPr lang="ar-SA" dirty="0" smtClean="0"/>
              <a:t> من براز المصاب </a:t>
            </a:r>
            <a:r>
              <a:rPr lang="ar-SA" dirty="0" smtClean="0"/>
              <a:t>ويلوث </a:t>
            </a:r>
            <a:r>
              <a:rPr lang="ar-SA" dirty="0" err="1" smtClean="0"/>
              <a:t>به</a:t>
            </a:r>
            <a:r>
              <a:rPr lang="ar-SA" dirty="0" smtClean="0"/>
              <a:t> غذاء </a:t>
            </a:r>
            <a:r>
              <a:rPr lang="ar-SA" dirty="0" smtClean="0"/>
              <a:t>الإنسان </a:t>
            </a:r>
            <a:r>
              <a:rPr lang="ar-SA" dirty="0" smtClean="0"/>
              <a:t>سليم </a:t>
            </a:r>
            <a:r>
              <a:rPr lang="ar-SA" dirty="0" smtClean="0"/>
              <a:t>أو </a:t>
            </a:r>
            <a:r>
              <a:rPr lang="ar-SA" dirty="0" smtClean="0"/>
              <a:t>شرابه أو </a:t>
            </a:r>
            <a:r>
              <a:rPr lang="ar-SA" dirty="0" smtClean="0"/>
              <a:t>أدويته.</a:t>
            </a:r>
          </a:p>
          <a:p>
            <a:r>
              <a:rPr lang="ar-SA" sz="2000" b="1" dirty="0" smtClean="0">
                <a:solidFill>
                  <a:srgbClr val="7030A0"/>
                </a:solidFill>
              </a:rPr>
              <a:t>3- مرض </a:t>
            </a:r>
            <a:r>
              <a:rPr lang="ar-SA" sz="2000" b="1" dirty="0" smtClean="0">
                <a:solidFill>
                  <a:srgbClr val="7030A0"/>
                </a:solidFill>
              </a:rPr>
              <a:t>القدم الرياضي:</a:t>
            </a:r>
          </a:p>
          <a:p>
            <a:r>
              <a:rPr lang="ar-SA" dirty="0" smtClean="0"/>
              <a:t>يسبب هذا المرض نوع من أنواع الفطريات تعيش بين أصابع الإقدام ، </a:t>
            </a:r>
            <a:r>
              <a:rPr lang="ar-SA" dirty="0" smtClean="0"/>
              <a:t>وينتج </a:t>
            </a:r>
            <a:r>
              <a:rPr lang="ar-SA" dirty="0" smtClean="0"/>
              <a:t>هذا المرض عن بقاء القدم داخل الحذاء لفترات طويلة، حيث تتراكم الإفرازات العرقية بين الأصابع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11266" name="Picture 2" descr="K:\mmmmmmmmmmmmmmmr\الانفلونزا عط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5719"/>
            <a:ext cx="2714644" cy="1779163"/>
          </a:xfrm>
          <a:prstGeom prst="rect">
            <a:avLst/>
          </a:prstGeom>
          <a:noFill/>
        </p:spPr>
      </p:pic>
      <p:pic>
        <p:nvPicPr>
          <p:cNvPr id="4" name="Picture 2" descr="K:\mmmmmmmmmmmmmmmr\مرض التفوئيد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00240"/>
            <a:ext cx="2786082" cy="2024565"/>
          </a:xfrm>
          <a:prstGeom prst="rect">
            <a:avLst/>
          </a:prstGeom>
          <a:noFill/>
        </p:spPr>
      </p:pic>
      <p:pic>
        <p:nvPicPr>
          <p:cNvPr id="5" name="Picture 2" descr="K:\mmmmmmmmmmmmmmmr\مرض القدم الرياضي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429132"/>
            <a:ext cx="2143140" cy="2195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571480"/>
            <a:ext cx="800105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تصنيف الكائنات الحية</a:t>
            </a:r>
            <a:endParaRPr lang="ar-SA" sz="8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571604" y="1857364"/>
            <a:ext cx="6643734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2060"/>
                </a:solidFill>
              </a:rPr>
              <a:t>الكائنات </a:t>
            </a:r>
            <a:r>
              <a:rPr lang="ar-SA" sz="3200" b="1" dirty="0" smtClean="0">
                <a:solidFill>
                  <a:srgbClr val="002060"/>
                </a:solidFill>
              </a:rPr>
              <a:t>الحية </a:t>
            </a:r>
            <a:r>
              <a:rPr lang="ar-SA" sz="3200" b="1" dirty="0" smtClean="0">
                <a:solidFill>
                  <a:srgbClr val="002060"/>
                </a:solidFill>
              </a:rPr>
              <a:t>الدقيقة </a:t>
            </a:r>
            <a:r>
              <a:rPr lang="ar-SA" sz="2400" b="1" dirty="0" smtClean="0">
                <a:solidFill>
                  <a:srgbClr val="002060"/>
                </a:solidFill>
              </a:rPr>
              <a:t>: </a:t>
            </a:r>
          </a:p>
          <a:p>
            <a:r>
              <a:rPr lang="ar-SA" sz="2400" dirty="0" smtClean="0">
                <a:solidFill>
                  <a:srgbClr val="002060"/>
                </a:solidFill>
              </a:rPr>
              <a:t>الكائنات الحية التي لا يمكن رؤيتها </a:t>
            </a:r>
            <a:r>
              <a:rPr lang="ar-SA" sz="2400" dirty="0" err="1" smtClean="0">
                <a:solidFill>
                  <a:srgbClr val="002060"/>
                </a:solidFill>
              </a:rPr>
              <a:t>و</a:t>
            </a:r>
            <a:r>
              <a:rPr lang="ar-SA" sz="2400" dirty="0" smtClean="0">
                <a:solidFill>
                  <a:srgbClr val="002060"/>
                </a:solidFill>
              </a:rPr>
              <a:t> فحصها بالعين </a:t>
            </a:r>
            <a:r>
              <a:rPr lang="ar-SA" sz="2400" dirty="0" smtClean="0">
                <a:solidFill>
                  <a:srgbClr val="002060"/>
                </a:solidFill>
              </a:rPr>
              <a:t>المجردة </a:t>
            </a:r>
            <a:r>
              <a:rPr lang="ar-SA" sz="2400" dirty="0" smtClean="0">
                <a:solidFill>
                  <a:srgbClr val="002060"/>
                </a:solidFill>
              </a:rPr>
              <a:t>و هي كائنات صغيرة صنفها العلماء في </a:t>
            </a:r>
            <a:r>
              <a:rPr lang="ar-SA" sz="2800" dirty="0" smtClean="0">
                <a:solidFill>
                  <a:srgbClr val="002060"/>
                </a:solidFill>
              </a:rPr>
              <a:t>مجموعات خمسة </a:t>
            </a:r>
            <a:r>
              <a:rPr lang="ar-SA" sz="2400" dirty="0" smtClean="0">
                <a:solidFill>
                  <a:srgbClr val="002060"/>
                </a:solidFill>
              </a:rPr>
              <a:t>:-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الطحالب.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الفطريات.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الأوليات.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البكتيريا.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الفيروسات</a:t>
            </a:r>
            <a:r>
              <a:rPr lang="ar-SA" dirty="0" smtClean="0">
                <a:solidFill>
                  <a:srgbClr val="002060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86116" y="214290"/>
            <a:ext cx="5857884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مقاومة الجسم للمرض :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وسائل </a:t>
            </a:r>
            <a:r>
              <a:rPr lang="ar-SA" dirty="0" smtClean="0">
                <a:solidFill>
                  <a:srgbClr val="C00000"/>
                </a:solidFill>
              </a:rPr>
              <a:t>التي  يقاوم </a:t>
            </a:r>
            <a:r>
              <a:rPr lang="ar-SA" dirty="0" err="1" smtClean="0">
                <a:solidFill>
                  <a:srgbClr val="C00000"/>
                </a:solidFill>
              </a:rPr>
              <a:t>بها</a:t>
            </a:r>
            <a:r>
              <a:rPr lang="ar-SA" dirty="0" smtClean="0">
                <a:solidFill>
                  <a:srgbClr val="C00000"/>
                </a:solidFill>
              </a:rPr>
              <a:t> الجسم مسببات الأمراض :-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الجلد: هو الخط الدفاع الأول، يمنع دخول المسببات.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الغدد الدمعية </a:t>
            </a:r>
            <a:r>
              <a:rPr lang="ar-SA" dirty="0" smtClean="0"/>
              <a:t>والأغشية </a:t>
            </a:r>
            <a:r>
              <a:rPr lang="ar-SA" dirty="0" smtClean="0"/>
              <a:t>المخاطية : يوجد في </a:t>
            </a:r>
            <a:r>
              <a:rPr lang="ar-SA" dirty="0" smtClean="0"/>
              <a:t>الإنسان </a:t>
            </a:r>
            <a:r>
              <a:rPr lang="ar-SA" dirty="0" smtClean="0"/>
              <a:t>مجموعة فتحات مختلفة </a:t>
            </a:r>
            <a:r>
              <a:rPr lang="ar-SA" dirty="0" smtClean="0"/>
              <a:t>مثل </a:t>
            </a:r>
            <a:r>
              <a:rPr lang="ar-SA" dirty="0" smtClean="0"/>
              <a:t>العين </a:t>
            </a:r>
            <a:r>
              <a:rPr lang="ar-SA" dirty="0" smtClean="0"/>
              <a:t>والأنف والأذن، وتعمل </a:t>
            </a:r>
            <a:r>
              <a:rPr lang="ar-SA" dirty="0" smtClean="0"/>
              <a:t>الدموع التي تسيل من العين على تخلص من مسببات الأمراض.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خلايا الدم البيضاء: أجسام صغيرة توجد في الدم تقوم بابتلاع مسببات المرض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الأجسام المضادة:وهي خط الدفاع الأخير في جسم الإنسان ، تقوم بإنتاج مواد خاصة </a:t>
            </a:r>
            <a:r>
              <a:rPr lang="ar-SA" dirty="0" smtClean="0"/>
              <a:t>وتقضي </a:t>
            </a:r>
            <a:r>
              <a:rPr lang="ar-SA" dirty="0" smtClean="0"/>
              <a:t>على  مسببات الأمراض.</a:t>
            </a:r>
            <a:endParaRPr lang="ar-SA" dirty="0"/>
          </a:p>
        </p:txBody>
      </p:sp>
      <p:pic>
        <p:nvPicPr>
          <p:cNvPr id="15362" name="Picture 2" descr="K:\mmmmmmmmmmmmmmmr\العين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2571768" cy="2448770"/>
          </a:xfrm>
          <a:prstGeom prst="rect">
            <a:avLst/>
          </a:prstGeom>
          <a:noFill/>
        </p:spPr>
      </p:pic>
      <p:pic>
        <p:nvPicPr>
          <p:cNvPr id="15363" name="Picture 3" descr="K:\mmmmmmmmmmmmmmmr\كريات الدم البيضاء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714752"/>
            <a:ext cx="1285875" cy="952500"/>
          </a:xfrm>
          <a:prstGeom prst="rect">
            <a:avLst/>
          </a:prstGeom>
          <a:noFill/>
        </p:spPr>
      </p:pic>
      <p:pic>
        <p:nvPicPr>
          <p:cNvPr id="15364" name="Picture 4" descr="K:\mmmmmmmmmmmmmmmr\جسم مضاد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143380"/>
            <a:ext cx="2514600" cy="1819275"/>
          </a:xfrm>
          <a:prstGeom prst="rect">
            <a:avLst/>
          </a:prstGeom>
          <a:noFill/>
        </p:spPr>
      </p:pic>
      <p:pic>
        <p:nvPicPr>
          <p:cNvPr id="15365" name="Picture 5" descr="K:\mmmmmmmmmmmmmmmr\جلد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66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86116" y="428604"/>
            <a:ext cx="5500726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طرق حفظ الأطعمة: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التمليح : تحفظ الأطعمة في ماء تكون نسبة الملوحة فيه عالية جدا،ّ بحيث لا يسمح لمعظم الكائنات الحية بالعيش أو </a:t>
            </a:r>
            <a:r>
              <a:rPr lang="ar-SA" sz="2000" dirty="0" smtClean="0">
                <a:solidFill>
                  <a:srgbClr val="002060"/>
                </a:solidFill>
              </a:rPr>
              <a:t>التكاثر </a:t>
            </a:r>
            <a:r>
              <a:rPr lang="ar-SA" sz="2000" dirty="0" smtClean="0">
                <a:solidFill>
                  <a:srgbClr val="002060"/>
                </a:solidFill>
              </a:rPr>
              <a:t>فيه مثل </a:t>
            </a:r>
            <a:r>
              <a:rPr lang="ar-SA" sz="2000" dirty="0" err="1" smtClean="0">
                <a:solidFill>
                  <a:srgbClr val="002060"/>
                </a:solidFill>
              </a:rPr>
              <a:t>المخللات</a:t>
            </a:r>
            <a:r>
              <a:rPr lang="ar-SA" sz="2000" dirty="0" smtClean="0">
                <a:solidFill>
                  <a:srgbClr val="002060"/>
                </a:solidFill>
              </a:rPr>
              <a:t>.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ar-SA" sz="2000" dirty="0" err="1" smtClean="0">
                <a:solidFill>
                  <a:srgbClr val="002060"/>
                </a:solidFill>
              </a:rPr>
              <a:t>التسكير</a:t>
            </a:r>
            <a:r>
              <a:rPr lang="ar-SA" sz="2000" dirty="0" smtClean="0">
                <a:solidFill>
                  <a:srgbClr val="002060"/>
                </a:solidFill>
              </a:rPr>
              <a:t> </a:t>
            </a:r>
            <a:r>
              <a:rPr lang="ar-SA" sz="2000" dirty="0" smtClean="0">
                <a:solidFill>
                  <a:srgbClr val="002060"/>
                </a:solidFill>
              </a:rPr>
              <a:t>:إضافة </a:t>
            </a:r>
            <a:r>
              <a:rPr lang="ar-SA" sz="2000" dirty="0" smtClean="0">
                <a:solidFill>
                  <a:srgbClr val="002060"/>
                </a:solidFill>
              </a:rPr>
              <a:t>سكر ، حيث </a:t>
            </a:r>
            <a:r>
              <a:rPr lang="ar-SA" sz="2000" dirty="0" smtClean="0">
                <a:solidFill>
                  <a:srgbClr val="002060"/>
                </a:solidFill>
              </a:rPr>
              <a:t>إن </a:t>
            </a:r>
            <a:r>
              <a:rPr lang="ar-SA" sz="2000" dirty="0" smtClean="0">
                <a:solidFill>
                  <a:srgbClr val="002060"/>
                </a:solidFill>
              </a:rPr>
              <a:t>التركيز العالي  للسكر لا يسمح للكائنات الحية الدقيقة بالعيش </a:t>
            </a:r>
            <a:r>
              <a:rPr lang="ar-SA" sz="2000" dirty="0" smtClean="0">
                <a:solidFill>
                  <a:srgbClr val="002060"/>
                </a:solidFill>
              </a:rPr>
              <a:t>والتكاثر </a:t>
            </a:r>
            <a:r>
              <a:rPr lang="ar-SA" sz="2000" dirty="0" smtClean="0">
                <a:solidFill>
                  <a:srgbClr val="002060"/>
                </a:solidFill>
              </a:rPr>
              <a:t>مثل المربى.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التعليب : </a:t>
            </a:r>
            <a:r>
              <a:rPr lang="ar-SA" sz="2000" dirty="0" smtClean="0">
                <a:solidFill>
                  <a:srgbClr val="002060"/>
                </a:solidFill>
              </a:rPr>
              <a:t>وهي </a:t>
            </a:r>
            <a:r>
              <a:rPr lang="ar-SA" sz="2000" dirty="0" smtClean="0">
                <a:solidFill>
                  <a:srgbClr val="002060"/>
                </a:solidFill>
              </a:rPr>
              <a:t>طريقة تتم صناعياّ </a:t>
            </a:r>
            <a:r>
              <a:rPr lang="ar-SA" sz="2000" dirty="0" smtClean="0">
                <a:solidFill>
                  <a:srgbClr val="002060"/>
                </a:solidFill>
              </a:rPr>
              <a:t>وتصلح </a:t>
            </a:r>
            <a:r>
              <a:rPr lang="ar-SA" sz="2000" dirty="0" smtClean="0">
                <a:solidFill>
                  <a:srgbClr val="002060"/>
                </a:solidFill>
              </a:rPr>
              <a:t>لكل </a:t>
            </a:r>
            <a:r>
              <a:rPr lang="ar-SA" sz="2000" dirty="0" smtClean="0">
                <a:solidFill>
                  <a:srgbClr val="002060"/>
                </a:solidFill>
              </a:rPr>
              <a:t>الأطعمة </a:t>
            </a:r>
            <a:r>
              <a:rPr lang="ar-SA" sz="2000" dirty="0" smtClean="0">
                <a:solidFill>
                  <a:srgbClr val="002060"/>
                </a:solidFill>
              </a:rPr>
              <a:t>حيث يتم حفظها في </a:t>
            </a:r>
            <a:r>
              <a:rPr lang="ar-SA" sz="2000" dirty="0" smtClean="0">
                <a:solidFill>
                  <a:srgbClr val="002060"/>
                </a:solidFill>
              </a:rPr>
              <a:t>أواني </a:t>
            </a:r>
            <a:r>
              <a:rPr lang="ar-SA" sz="2000" dirty="0" smtClean="0">
                <a:solidFill>
                  <a:srgbClr val="002060"/>
                </a:solidFill>
              </a:rPr>
              <a:t>محكمة </a:t>
            </a:r>
            <a:r>
              <a:rPr lang="ar-SA" sz="2000" dirty="0" smtClean="0">
                <a:solidFill>
                  <a:srgbClr val="002060"/>
                </a:solidFill>
              </a:rPr>
              <a:t>الإغلاق </a:t>
            </a:r>
            <a:r>
              <a:rPr lang="ar-SA" sz="2000" dirty="0" smtClean="0">
                <a:solidFill>
                  <a:srgbClr val="002060"/>
                </a:solidFill>
              </a:rPr>
              <a:t>و مفرغة من الهواء </a:t>
            </a:r>
            <a:r>
              <a:rPr lang="ar-SA" sz="2000" dirty="0" smtClean="0">
                <a:solidFill>
                  <a:srgbClr val="002060"/>
                </a:solidFill>
              </a:rPr>
              <a:t>باستخدامات </a:t>
            </a:r>
            <a:r>
              <a:rPr lang="ar-SA" sz="2000" dirty="0" smtClean="0">
                <a:solidFill>
                  <a:srgbClr val="002060"/>
                </a:solidFill>
              </a:rPr>
              <a:t>درجات حرارة عالية تكفي لقتل الكائنات الحية </a:t>
            </a:r>
            <a:r>
              <a:rPr lang="ar-SA" sz="2000" dirty="0" smtClean="0">
                <a:solidFill>
                  <a:srgbClr val="002060"/>
                </a:solidFill>
              </a:rPr>
              <a:t>المسئولة </a:t>
            </a:r>
            <a:r>
              <a:rPr lang="ar-SA" sz="2000" dirty="0" smtClean="0">
                <a:solidFill>
                  <a:srgbClr val="002060"/>
                </a:solidFill>
              </a:rPr>
              <a:t>عن </a:t>
            </a:r>
            <a:r>
              <a:rPr lang="ar-SA" sz="2000" dirty="0" smtClean="0">
                <a:solidFill>
                  <a:srgbClr val="002060"/>
                </a:solidFill>
              </a:rPr>
              <a:t>إفساد الأطعمة.</a:t>
            </a: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4.التجفيف : </a:t>
            </a:r>
            <a:r>
              <a:rPr lang="ar-SA" sz="2000" dirty="0" smtClean="0">
                <a:solidFill>
                  <a:srgbClr val="002060"/>
                </a:solidFill>
              </a:rPr>
              <a:t>إزالة </a:t>
            </a:r>
            <a:r>
              <a:rPr lang="ar-SA" sz="2000" dirty="0" smtClean="0">
                <a:solidFill>
                  <a:srgbClr val="002060"/>
                </a:solidFill>
              </a:rPr>
              <a:t>الماء من </a:t>
            </a:r>
            <a:r>
              <a:rPr lang="ar-SA" sz="2000" dirty="0" smtClean="0">
                <a:solidFill>
                  <a:srgbClr val="002060"/>
                </a:solidFill>
              </a:rPr>
              <a:t>الأطعمة </a:t>
            </a:r>
            <a:r>
              <a:rPr lang="ar-SA" sz="2000" dirty="0" smtClean="0">
                <a:solidFill>
                  <a:srgbClr val="002060"/>
                </a:solidFill>
              </a:rPr>
              <a:t>لمنع فسادها  </a:t>
            </a:r>
            <a:r>
              <a:rPr lang="ar-SA" sz="2000" dirty="0" smtClean="0">
                <a:solidFill>
                  <a:srgbClr val="002060"/>
                </a:solidFill>
              </a:rPr>
              <a:t>وهي </a:t>
            </a:r>
            <a:r>
              <a:rPr lang="ar-SA" sz="2000" dirty="0" smtClean="0">
                <a:solidFill>
                  <a:srgbClr val="002060"/>
                </a:solidFill>
              </a:rPr>
              <a:t>من </a:t>
            </a:r>
            <a:r>
              <a:rPr lang="ar-SA" sz="2000" dirty="0" smtClean="0">
                <a:solidFill>
                  <a:srgbClr val="002060"/>
                </a:solidFill>
              </a:rPr>
              <a:t>أقدم </a:t>
            </a:r>
            <a:r>
              <a:rPr lang="ar-SA" sz="2000" dirty="0" smtClean="0">
                <a:solidFill>
                  <a:srgbClr val="002060"/>
                </a:solidFill>
              </a:rPr>
              <a:t>الطرق </a:t>
            </a:r>
            <a:r>
              <a:rPr lang="ar-SA" sz="2000" dirty="0" smtClean="0">
                <a:solidFill>
                  <a:srgbClr val="002060"/>
                </a:solidFill>
              </a:rPr>
              <a:t>وأسهلها </a:t>
            </a:r>
            <a:r>
              <a:rPr lang="ar-SA" sz="2000" dirty="0" smtClean="0">
                <a:solidFill>
                  <a:srgbClr val="002060"/>
                </a:solidFill>
              </a:rPr>
              <a:t>مثل تجفيف </a:t>
            </a:r>
            <a:r>
              <a:rPr lang="ar-SA" sz="2000" dirty="0" err="1" smtClean="0">
                <a:solidFill>
                  <a:srgbClr val="002060"/>
                </a:solidFill>
              </a:rPr>
              <a:t>النعنع</a:t>
            </a:r>
            <a:r>
              <a:rPr lang="ar-SA" sz="2000" dirty="0" smtClean="0">
                <a:solidFill>
                  <a:srgbClr val="002060"/>
                </a:solidFill>
              </a:rPr>
              <a:t> </a:t>
            </a:r>
            <a:r>
              <a:rPr lang="ar-SA" sz="2000" dirty="0" err="1" smtClean="0">
                <a:solidFill>
                  <a:srgbClr val="002060"/>
                </a:solidFill>
              </a:rPr>
              <a:t>والملخية</a:t>
            </a:r>
            <a:r>
              <a:rPr lang="ar-SA" sz="2000" dirty="0" smtClean="0">
                <a:solidFill>
                  <a:srgbClr val="002060"/>
                </a:solidFill>
              </a:rPr>
              <a:t> </a:t>
            </a:r>
            <a:r>
              <a:rPr lang="ar-SA" sz="2000" dirty="0" err="1" smtClean="0">
                <a:solidFill>
                  <a:srgbClr val="002060"/>
                </a:solidFill>
              </a:rPr>
              <a:t>والفواكة</a:t>
            </a:r>
            <a:r>
              <a:rPr lang="ar-SA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5.التعقيم بالحرارة: معظم الكائنات لا تعيش في درجة حرارة عالية لذلك نقوم بغلي الحليب </a:t>
            </a:r>
            <a:r>
              <a:rPr lang="ar-SA" sz="2000" dirty="0" smtClean="0">
                <a:solidFill>
                  <a:srgbClr val="002060"/>
                </a:solidFill>
              </a:rPr>
              <a:t>وطهي </a:t>
            </a:r>
            <a:r>
              <a:rPr lang="ar-SA" sz="2000" dirty="0" smtClean="0">
                <a:solidFill>
                  <a:srgbClr val="002060"/>
                </a:solidFill>
              </a:rPr>
              <a:t>الطعام.</a:t>
            </a: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6. التبريد:يقصد </a:t>
            </a:r>
            <a:r>
              <a:rPr lang="ar-SA" sz="2000" dirty="0" err="1" smtClean="0">
                <a:solidFill>
                  <a:srgbClr val="002060"/>
                </a:solidFill>
              </a:rPr>
              <a:t>به</a:t>
            </a:r>
            <a:r>
              <a:rPr lang="ar-SA" sz="2000" dirty="0" smtClean="0">
                <a:solidFill>
                  <a:srgbClr val="002060"/>
                </a:solidFill>
              </a:rPr>
              <a:t> حفظ </a:t>
            </a:r>
            <a:r>
              <a:rPr lang="ar-SA" sz="2000" dirty="0" smtClean="0">
                <a:solidFill>
                  <a:srgbClr val="002060"/>
                </a:solidFill>
              </a:rPr>
              <a:t>الأطعمة </a:t>
            </a:r>
            <a:r>
              <a:rPr lang="ar-SA" sz="2000" dirty="0" smtClean="0">
                <a:solidFill>
                  <a:srgbClr val="002060"/>
                </a:solidFill>
              </a:rPr>
              <a:t>في الثلاجة  في درجة حرارة </a:t>
            </a:r>
            <a:r>
              <a:rPr lang="ar-SA" sz="2000" dirty="0" smtClean="0">
                <a:solidFill>
                  <a:srgbClr val="002060"/>
                </a:solidFill>
              </a:rPr>
              <a:t>تتراوح </a:t>
            </a:r>
            <a:r>
              <a:rPr lang="ar-SA" sz="2000" dirty="0" smtClean="0">
                <a:solidFill>
                  <a:srgbClr val="002060"/>
                </a:solidFill>
              </a:rPr>
              <a:t>ما بين ( صفر – 7 درجات) </a:t>
            </a:r>
            <a:r>
              <a:rPr lang="ar-SA" sz="2000" dirty="0" smtClean="0">
                <a:solidFill>
                  <a:srgbClr val="002060"/>
                </a:solidFill>
              </a:rPr>
              <a:t>وبذلك </a:t>
            </a:r>
            <a:r>
              <a:rPr lang="ar-SA" sz="2000" dirty="0" smtClean="0">
                <a:solidFill>
                  <a:srgbClr val="002060"/>
                </a:solidFill>
              </a:rPr>
              <a:t>يقف نمو معظم الكائنات الحية الدقيقة.</a:t>
            </a:r>
          </a:p>
          <a:p>
            <a:pPr marL="342900" indent="-342900"/>
            <a:endParaRPr lang="ar-SA" dirty="0" smtClean="0"/>
          </a:p>
          <a:p>
            <a:pPr marL="342900" indent="-342900"/>
            <a:endParaRPr lang="ar-SA" dirty="0"/>
          </a:p>
        </p:txBody>
      </p:sp>
      <p:pic>
        <p:nvPicPr>
          <p:cNvPr id="18434" name="Picture 2" descr="K:\mmmmmmmmmmmmmmmr\التمليح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1219200" cy="1114425"/>
          </a:xfrm>
          <a:prstGeom prst="rect">
            <a:avLst/>
          </a:prstGeom>
          <a:noFill/>
        </p:spPr>
      </p:pic>
      <p:pic>
        <p:nvPicPr>
          <p:cNvPr id="18435" name="Picture 3" descr="K:\mmmmmmmmmmmmmmmr\التسكي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1219200" cy="1581150"/>
          </a:xfrm>
          <a:prstGeom prst="rect">
            <a:avLst/>
          </a:prstGeom>
          <a:noFill/>
        </p:spPr>
      </p:pic>
      <p:pic>
        <p:nvPicPr>
          <p:cNvPr id="18436" name="Picture 4" descr="K:\mmmmmmmmmmmmmmmr\تعليب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78632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انتهت </a:t>
            </a:r>
          </a:p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الوحدة </a:t>
            </a: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السادسة</a:t>
            </a:r>
            <a:endParaRPr lang="ar-SA" sz="96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0" y="357166"/>
            <a:ext cx="4214842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المجهر</a:t>
            </a:r>
            <a:r>
              <a:rPr lang="ar-SA" sz="4400" dirty="0" smtClean="0">
                <a:solidFill>
                  <a:srgbClr val="002060"/>
                </a:solidFill>
              </a:rPr>
              <a:t> :</a:t>
            </a:r>
          </a:p>
          <a:p>
            <a:endParaRPr lang="ar-SA" dirty="0"/>
          </a:p>
          <a:p>
            <a:r>
              <a:rPr lang="ar-SA" sz="2400" dirty="0" smtClean="0">
                <a:solidFill>
                  <a:srgbClr val="002060"/>
                </a:solidFill>
              </a:rPr>
              <a:t>يحتوي المجهر المركب  على عدستين ,  العلوية  التي ننظر من خلالها  </a:t>
            </a:r>
            <a:r>
              <a:rPr lang="ar-SA" sz="2400" dirty="0" smtClean="0">
                <a:solidFill>
                  <a:srgbClr val="002060"/>
                </a:solidFill>
              </a:rPr>
              <a:t>تسمى  </a:t>
            </a:r>
            <a:r>
              <a:rPr lang="ar-SA" sz="2400" dirty="0" smtClean="0">
                <a:solidFill>
                  <a:srgbClr val="002060"/>
                </a:solidFill>
              </a:rPr>
              <a:t>العدسة العينية , </a:t>
            </a:r>
            <a:r>
              <a:rPr lang="ar-SA" sz="2400" dirty="0" smtClean="0">
                <a:solidFill>
                  <a:srgbClr val="002060"/>
                </a:solidFill>
              </a:rPr>
              <a:t>السفلية </a:t>
            </a:r>
            <a:r>
              <a:rPr lang="ar-SA" sz="2400" dirty="0" smtClean="0">
                <a:solidFill>
                  <a:srgbClr val="002060"/>
                </a:solidFill>
              </a:rPr>
              <a:t>التي  تكون فوق </a:t>
            </a:r>
            <a:r>
              <a:rPr lang="ar-SA" sz="2400" dirty="0" err="1" smtClean="0">
                <a:solidFill>
                  <a:srgbClr val="002060"/>
                </a:solidFill>
              </a:rPr>
              <a:t>الشئ</a:t>
            </a:r>
            <a:r>
              <a:rPr lang="ar-SA" sz="2400" dirty="0" smtClean="0">
                <a:solidFill>
                  <a:srgbClr val="002060"/>
                </a:solidFill>
              </a:rPr>
              <a:t> المراد فحصه </a:t>
            </a:r>
            <a:r>
              <a:rPr lang="ar-SA" sz="2400" dirty="0" smtClean="0">
                <a:solidFill>
                  <a:srgbClr val="002060"/>
                </a:solidFill>
              </a:rPr>
              <a:t>تسمى </a:t>
            </a:r>
            <a:r>
              <a:rPr lang="ar-SA" sz="2400" dirty="0" smtClean="0">
                <a:solidFill>
                  <a:srgbClr val="002060"/>
                </a:solidFill>
              </a:rPr>
              <a:t>العدسة  الشيئية</a:t>
            </a:r>
            <a:endParaRPr lang="ar-SA" sz="24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Documents and Settings\Administrator\Desktop\mmmmmmmmmmmmmmmr\مجه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5000661" cy="3750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929322" y="571480"/>
            <a:ext cx="2714644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أنواع المجهر :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المجهر التشريحي </a:t>
            </a:r>
            <a:r>
              <a:rPr lang="ar-SA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074" name="Picture 2" descr="C:\Documents and Settings\Administrator\Desktop\mmmmmmmmmmmmmmmr\مجهر تشريحي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857388" cy="2592604"/>
          </a:xfrm>
          <a:prstGeom prst="rect">
            <a:avLst/>
          </a:prstGeom>
          <a:noFill/>
        </p:spPr>
      </p:pic>
      <p:sp>
        <p:nvSpPr>
          <p:cNvPr id="4" name="مربع نص 1"/>
          <p:cNvSpPr txBox="1"/>
          <p:nvPr/>
        </p:nvSpPr>
        <p:spPr>
          <a:xfrm>
            <a:off x="6357950" y="1357299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2. المجهر المركب 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ar-SA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 descr="C:\Documents and Settings\Administrator\Desktop\mmmmmmmmmmmmmmmr\مجهر المرك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94" y="3000372"/>
            <a:ext cx="4819596" cy="3147242"/>
          </a:xfrm>
          <a:prstGeom prst="rect">
            <a:avLst/>
          </a:prstGeom>
          <a:noFill/>
        </p:spPr>
      </p:pic>
      <p:pic>
        <p:nvPicPr>
          <p:cNvPr id="6" name="Picture 2" descr="C:\Documents and Settings\Administrator\Desktop\mmmmmmmmmmmmmmmr\8762eb67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5456" y="2786058"/>
            <a:ext cx="2867685" cy="3611558"/>
          </a:xfrm>
          <a:prstGeom prst="rect">
            <a:avLst/>
          </a:prstGeom>
          <a:noFill/>
        </p:spPr>
      </p:pic>
      <p:sp>
        <p:nvSpPr>
          <p:cNvPr id="7" name="مربع نص 1"/>
          <p:cNvSpPr txBox="1"/>
          <p:nvPr/>
        </p:nvSpPr>
        <p:spPr>
          <a:xfrm>
            <a:off x="6572264" y="1714488"/>
            <a:ext cx="2071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3. المجهر الالكتروني : -</a:t>
            </a:r>
            <a:endParaRPr lang="ar-SA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2000232" y="1214422"/>
            <a:ext cx="4786346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4286248" y="1571612"/>
            <a:ext cx="2714644" cy="17859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rot="5400000">
            <a:off x="7215206" y="2571744"/>
            <a:ext cx="1285884" cy="14287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2786050" y="428604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المجهر المركب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142852"/>
            <a:ext cx="8358246" cy="5572164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3714744" y="5857892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357686" y="500042"/>
            <a:ext cx="4357718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البكتيريا </a:t>
            </a:r>
            <a:r>
              <a:rPr lang="ar-SA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ar-S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ar-SA" dirty="0" smtClean="0"/>
              <a:t>أبسط صور الكائنات الحية ، حيث يتكون جسمها من خلية واحدة، </a:t>
            </a:r>
            <a:r>
              <a:rPr lang="ar-SA" dirty="0" smtClean="0"/>
              <a:t>وهي </a:t>
            </a:r>
            <a:r>
              <a:rPr lang="ar-SA" dirty="0" smtClean="0"/>
              <a:t>لا ترى بالعين المجردة.</a:t>
            </a:r>
            <a:endParaRPr lang="ar-SA" dirty="0"/>
          </a:p>
        </p:txBody>
      </p:sp>
      <p:pic>
        <p:nvPicPr>
          <p:cNvPr id="7170" name="Picture 2" descr="K:\mmmmmmmmmmmmmmmr\بكتيري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621510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00760" y="357166"/>
            <a:ext cx="2786082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أشكال </a:t>
            </a:r>
            <a:r>
              <a:rPr lang="ar-SA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البكتيريا :</a:t>
            </a:r>
          </a:p>
          <a:p>
            <a:endParaRPr lang="ar-SA" sz="2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ar-SA" sz="2400" dirty="0" smtClean="0">
                <a:solidFill>
                  <a:srgbClr val="002060"/>
                </a:solidFill>
              </a:rPr>
              <a:t>1.كروية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</a:p>
          <a:p>
            <a:endParaRPr lang="ar-SA" sz="2400" dirty="0" smtClean="0">
              <a:solidFill>
                <a:srgbClr val="002060"/>
              </a:solidFill>
            </a:endParaRPr>
          </a:p>
          <a:p>
            <a:r>
              <a:rPr lang="ar-SA" sz="2400" dirty="0" smtClean="0">
                <a:solidFill>
                  <a:srgbClr val="002060"/>
                </a:solidFill>
              </a:rPr>
              <a:t>2. عصوية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</a:p>
          <a:p>
            <a:endParaRPr lang="ar-SA" sz="2400" dirty="0" smtClean="0">
              <a:solidFill>
                <a:srgbClr val="002060"/>
              </a:solidFill>
            </a:endParaRPr>
          </a:p>
          <a:p>
            <a:r>
              <a:rPr lang="ar-SA" sz="2400" dirty="0" smtClean="0">
                <a:solidFill>
                  <a:srgbClr val="002060"/>
                </a:solidFill>
              </a:rPr>
              <a:t>3. </a:t>
            </a:r>
            <a:r>
              <a:rPr lang="ar-SA" sz="2400" dirty="0" smtClean="0">
                <a:solidFill>
                  <a:srgbClr val="002060"/>
                </a:solidFill>
              </a:rPr>
              <a:t>حلزونية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  <a:endParaRPr lang="ar-SA" sz="2400" dirty="0">
              <a:solidFill>
                <a:srgbClr val="002060"/>
              </a:solidFill>
            </a:endParaRPr>
          </a:p>
        </p:txBody>
      </p:sp>
      <p:pic>
        <p:nvPicPr>
          <p:cNvPr id="8194" name="Picture 2" descr="K:\mmmmmmmmmmmmmmmr\بكتيريا كروية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357454" cy="2143125"/>
          </a:xfrm>
          <a:prstGeom prst="rect">
            <a:avLst/>
          </a:prstGeom>
          <a:noFill/>
        </p:spPr>
      </p:pic>
      <p:pic>
        <p:nvPicPr>
          <p:cNvPr id="8195" name="Picture 3" descr="K:\mmmmmmmmmmmmmmmr\بكتيريا عصوية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71810"/>
            <a:ext cx="3286148" cy="1500198"/>
          </a:xfrm>
          <a:prstGeom prst="rect">
            <a:avLst/>
          </a:prstGeom>
          <a:noFill/>
        </p:spPr>
      </p:pic>
      <p:pic>
        <p:nvPicPr>
          <p:cNvPr id="8196" name="Picture 4" descr="K:\mmmmmmmmmmmmmmmr\بكتيريا حلزوني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714752"/>
            <a:ext cx="2143140" cy="255746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 rot="10800000">
            <a:off x="2786050" y="1285860"/>
            <a:ext cx="5072098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3500430" y="2214554"/>
            <a:ext cx="4071966" cy="9286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5572132" y="3000372"/>
            <a:ext cx="1928826" cy="6429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85984" y="571480"/>
            <a:ext cx="650085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التغذية في البكتيريا :</a:t>
            </a:r>
          </a:p>
          <a:p>
            <a:endParaRPr lang="ar-SA" sz="2000" b="1" dirty="0" smtClean="0"/>
          </a:p>
          <a:p>
            <a:pPr marL="342900" indent="-342900">
              <a:buFont typeface="+mj-cs"/>
              <a:buAutoNum type="arabic1Minus"/>
            </a:pPr>
            <a:r>
              <a:rPr lang="ar-SA" sz="2000" b="1" dirty="0" smtClean="0">
                <a:solidFill>
                  <a:srgbClr val="002060"/>
                </a:solidFill>
              </a:rPr>
              <a:t>البكتيريا غير ذاتية التغذية:</a:t>
            </a:r>
          </a:p>
          <a:p>
            <a:pPr marL="342900" indent="-342900"/>
            <a:endParaRPr lang="ar-SA" sz="2000" b="1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cs"/>
              <a:buAutoNum type="arabic1Minus"/>
            </a:pPr>
            <a:r>
              <a:rPr lang="ar-SA" sz="2000" b="1" dirty="0" smtClean="0">
                <a:solidFill>
                  <a:srgbClr val="002060"/>
                </a:solidFill>
              </a:rPr>
              <a:t>التطفل:تحصل البكتيريا على غذائها جاهزا من أجسام الكائنات الحية الأخرى مسببه لها أمراضا مختلفةـ مثل بكتيريا الكوليرا.</a:t>
            </a:r>
          </a:p>
          <a:p>
            <a:pPr marL="800100" lvl="1" indent="-342900">
              <a:buFont typeface="+mj-cs"/>
              <a:buAutoNum type="arabic1Minus"/>
            </a:pPr>
            <a:r>
              <a:rPr lang="ar-SA" sz="2000" b="1" dirty="0" smtClean="0">
                <a:solidFill>
                  <a:srgbClr val="002060"/>
                </a:solidFill>
              </a:rPr>
              <a:t>الترميم: </a:t>
            </a:r>
            <a:r>
              <a:rPr lang="ar-SA" sz="2000" b="1" dirty="0" smtClean="0">
                <a:solidFill>
                  <a:srgbClr val="002060"/>
                </a:solidFill>
              </a:rPr>
              <a:t>تحصل على غذائها من بقايا  ومخلفات الكائنات الحية بعد موتها</a:t>
            </a:r>
            <a:r>
              <a:rPr lang="ar-SA" sz="2000" b="1" dirty="0" smtClean="0">
                <a:solidFill>
                  <a:srgbClr val="002060"/>
                </a:solidFill>
              </a:rPr>
              <a:t>.</a:t>
            </a:r>
          </a:p>
          <a:p>
            <a:pPr marL="800100" lvl="1" indent="-342900"/>
            <a:endParaRPr lang="ar-SA" sz="2000" b="1" dirty="0" smtClean="0">
              <a:solidFill>
                <a:srgbClr val="002060"/>
              </a:solidFill>
            </a:endParaRPr>
          </a:p>
          <a:p>
            <a:r>
              <a:rPr lang="ar-SA" sz="2000" b="1" dirty="0" smtClean="0">
                <a:solidFill>
                  <a:srgbClr val="002060"/>
                </a:solidFill>
              </a:rPr>
              <a:t>ب_ </a:t>
            </a:r>
            <a:r>
              <a:rPr lang="ar-SA" sz="2000" b="1" dirty="0" smtClean="0">
                <a:solidFill>
                  <a:srgbClr val="002060"/>
                </a:solidFill>
              </a:rPr>
              <a:t>البكتيريا </a:t>
            </a:r>
            <a:r>
              <a:rPr lang="ar-SA" sz="2000" b="1" dirty="0" smtClean="0">
                <a:solidFill>
                  <a:srgbClr val="002060"/>
                </a:solidFill>
              </a:rPr>
              <a:t>ذاتية التغذية :</a:t>
            </a:r>
          </a:p>
          <a:p>
            <a:endParaRPr lang="ar-SA" sz="2000" b="1" dirty="0" smtClean="0">
              <a:solidFill>
                <a:srgbClr val="002060"/>
              </a:solidFill>
            </a:endParaRPr>
          </a:p>
          <a:p>
            <a:r>
              <a:rPr lang="ar-SA" sz="2000" b="1" dirty="0" smtClean="0">
                <a:solidFill>
                  <a:srgbClr val="002060"/>
                </a:solidFill>
              </a:rPr>
              <a:t> وهي البكتيريا التي تنبي ما تحتاجه من غذاء من مواد بسيطة  تحصل عليها من </a:t>
            </a:r>
            <a:r>
              <a:rPr lang="ar-SA" sz="2000" b="1" dirty="0" smtClean="0">
                <a:solidFill>
                  <a:srgbClr val="002060"/>
                </a:solidFill>
              </a:rPr>
              <a:t>بيئتها</a:t>
            </a:r>
            <a:r>
              <a:rPr lang="ar-SA" sz="2000" b="1" dirty="0" smtClean="0">
                <a:solidFill>
                  <a:srgbClr val="002060"/>
                </a:solidFill>
              </a:rPr>
              <a:t>.</a:t>
            </a:r>
          </a:p>
          <a:p>
            <a:pPr marL="800100" lvl="1" indent="-342900"/>
            <a:endParaRPr lang="ar-SA" dirty="0" smtClean="0"/>
          </a:p>
          <a:p>
            <a:pPr marL="800100" lvl="1" indent="-342900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786446" y="500042"/>
            <a:ext cx="292895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تكاثر البكتيريا :</a:t>
            </a:r>
          </a:p>
          <a:p>
            <a:endParaRPr lang="ar-SA" sz="3200" dirty="0"/>
          </a:p>
        </p:txBody>
      </p:sp>
      <p:pic>
        <p:nvPicPr>
          <p:cNvPr id="9218" name="Picture 2" descr="K:\mmmmmmmmmmmmmmmr\عملية الانشطار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1676400" cy="1905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571472" y="2857496"/>
            <a:ext cx="192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عملية الانشطار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857620" y="1571613"/>
            <a:ext cx="478634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C00000"/>
                </a:solidFill>
              </a:rPr>
              <a:t>عند توفر الظروف المناسبة فإن البكتيريا تنمو </a:t>
            </a:r>
            <a:r>
              <a:rPr lang="ar-SA" sz="2800" dirty="0" smtClean="0">
                <a:solidFill>
                  <a:srgbClr val="C00000"/>
                </a:solidFill>
              </a:rPr>
              <a:t>وتكبر </a:t>
            </a:r>
            <a:r>
              <a:rPr lang="ar-SA" sz="2800" dirty="0" smtClean="0">
                <a:solidFill>
                  <a:srgbClr val="C00000"/>
                </a:solidFill>
              </a:rPr>
              <a:t>حتى تصل </a:t>
            </a:r>
            <a:r>
              <a:rPr lang="ar-SA" sz="2800" dirty="0" smtClean="0">
                <a:solidFill>
                  <a:srgbClr val="C00000"/>
                </a:solidFill>
              </a:rPr>
              <a:t>إلى </a:t>
            </a:r>
            <a:r>
              <a:rPr lang="ar-SA" sz="2800" dirty="0" smtClean="0">
                <a:solidFill>
                  <a:srgbClr val="C00000"/>
                </a:solidFill>
              </a:rPr>
              <a:t>حجم معين ، ثم لا تلبث </a:t>
            </a:r>
            <a:r>
              <a:rPr lang="ar-SA" sz="2800" dirty="0" smtClean="0">
                <a:solidFill>
                  <a:srgbClr val="C00000"/>
                </a:solidFill>
              </a:rPr>
              <a:t>أن </a:t>
            </a:r>
            <a:r>
              <a:rPr lang="ar-SA" sz="2800" dirty="0" smtClean="0">
                <a:solidFill>
                  <a:srgbClr val="C00000"/>
                </a:solidFill>
              </a:rPr>
              <a:t>تنقسم </a:t>
            </a:r>
            <a:r>
              <a:rPr lang="ar-SA" sz="2800" dirty="0" smtClean="0">
                <a:solidFill>
                  <a:srgbClr val="C00000"/>
                </a:solidFill>
              </a:rPr>
              <a:t>إلى </a:t>
            </a:r>
            <a:r>
              <a:rPr lang="ar-SA" sz="2800" dirty="0" smtClean="0">
                <a:solidFill>
                  <a:srgbClr val="C00000"/>
                </a:solidFill>
              </a:rPr>
              <a:t>قسمين متماثلين  </a:t>
            </a:r>
            <a:r>
              <a:rPr lang="ar-SA" sz="2800" dirty="0" smtClean="0">
                <a:solidFill>
                  <a:srgbClr val="C00000"/>
                </a:solidFill>
              </a:rPr>
              <a:t>وهو </a:t>
            </a:r>
            <a:r>
              <a:rPr lang="ar-SA" sz="2800" dirty="0" smtClean="0">
                <a:solidFill>
                  <a:srgbClr val="C00000"/>
                </a:solidFill>
              </a:rPr>
              <a:t>ما يسمى بالانشطار.</a:t>
            </a:r>
            <a:endParaRPr lang="ar-S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550</TotalTime>
  <Words>848</Words>
  <Application>Microsoft Office PowerPoint</Application>
  <PresentationFormat>On-screen Show (4:3)</PresentationFormat>
  <Paragraphs>111</Paragraphs>
  <Slides>22</Slides>
  <Notes>0</Notes>
  <HiddenSlides>4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Theme2</vt:lpstr>
      <vt:lpstr>الكائنات الحية الدقيقة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الكائنات الحية الدقيقة</dc:title>
  <dc:creator>user</dc:creator>
  <cp:lastModifiedBy>Rami</cp:lastModifiedBy>
  <cp:revision>178</cp:revision>
  <dcterms:created xsi:type="dcterms:W3CDTF">2011-06-01T19:42:39Z</dcterms:created>
  <dcterms:modified xsi:type="dcterms:W3CDTF">2011-06-04T09:12:34Z</dcterms:modified>
</cp:coreProperties>
</file>