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7" r:id="rId10"/>
    <p:sldId id="262" r:id="rId11"/>
    <p:sldId id="266" r:id="rId12"/>
    <p:sldId id="263" r:id="rId13"/>
    <p:sldId id="271" r:id="rId14"/>
    <p:sldId id="265" r:id="rId15"/>
    <p:sldId id="268" r:id="rId1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38915" name="Freeform 3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38919" name="Freeform 7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0" name="Freeform 8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38922" name="Freeform 10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3" name="Freeform 11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24" name="Freeform 12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5" name="Freeform 13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26" name="Freeform 14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38928" name="Freeform 16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29" name="Freeform 17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0" name="Freeform 18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31" name="Freeform 19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32" name="Freeform 20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Freeform 21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Freeform 22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Freeform 23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Freeform 24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Freeform 25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8" name="Freeform 26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9" name="Freeform 27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0" name="Freeform 28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Freeform 29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Freeform 30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3" name="Freeform 31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38945" name="Freeform 33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6" name="Freeform 34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Freeform 35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48" name="Freeform 36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9" name="Freeform 37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38951" name="Freeform 39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2" name="Freeform 40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53" name="Freeform 41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38955" name="Freeform 43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56" name="Freeform 44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38958" name="Freeform 46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959" name="Freeform 47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8960" name="Freeform 48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61" name="Freeform 49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62" name="Freeform 50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3" name="Freeform 51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4" name="Freeform 52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5" name="Freeform 53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6" name="Freeform 54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7" name="Freeform 55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8" name="Freeform 56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9" name="Freeform 57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Freeform 58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1" name="Freeform 59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2" name="Freeform 60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3" name="Freeform 61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38975" name="Freeform 63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76" name="Freeform 64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77" name="Freeform 65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8" name="Freeform 66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9" name="Freeform 67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0" name="Freeform 68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81" name="Freeform 69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38984" name="Freeform 72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5" name="Freeform 73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6" name="Freeform 74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7" name="Freeform 75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8" name="Freeform 76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89" name="Freeform 77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0" name="Freeform 78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1" name="Freeform 79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2" name="Freeform 80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3" name="Freeform 81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4" name="Freeform 82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5" name="Freeform 83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6" name="Freeform 84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7" name="Freeform 85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98" name="Freeform 86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8999" name="Freeform 87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0" name="Freeform 88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1" name="Freeform 89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2" name="Freeform 90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3" name="Freeform 91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4" name="Freeform 92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5" name="Freeform 93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6" name="Freeform 94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7" name="Freeform 95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8" name="Freeform 96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9" name="Freeform 97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0" name="Freeform 98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1" name="Freeform 99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2" name="Freeform 100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3" name="Freeform 101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4" name="Freeform 102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Freeform 103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Freeform 104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7" name="Freeform 105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Freeform 106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9" name="Freeform 107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0" name="Freeform 108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1" name="Freeform 109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2" name="Freeform 110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3" name="Freeform 111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4" name="Freeform 112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025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9026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39027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9028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39029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907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37891" name="Freeform 3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37895" name="Freeform 7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6" name="Freeform 8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37898" name="Freeform 10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899" name="Freeform 11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0" name="Freeform 12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1" name="Freeform 13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2" name="Freeform 14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37904" name="Freeform 16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5" name="Freeform 17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6" name="Freeform 18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07" name="Freeform 19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08" name="Freeform 20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09" name="Freeform 21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0" name="Freeform 22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1" name="Freeform 23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2" name="Freeform 24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3" name="Freeform 25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4" name="Freeform 26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5" name="Freeform 27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6" name="Freeform 28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7" name="Freeform 29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8" name="Freeform 30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19" name="Freeform 31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37921" name="Freeform 33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2" name="Freeform 34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3" name="Freeform 35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4" name="Freeform 36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37927" name="Freeform 39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8" name="Freeform 40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29" name="Freeform 41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" name="Group 42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37931" name="Freeform 43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2" name="Freeform 44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" name="Group 45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37934" name="Freeform 46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935" name="Freeform 47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936" name="Freeform 48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37" name="Freeform 49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38" name="Freeform 50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Freeform 51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0" name="Freeform 52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1" name="Freeform 53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2" name="Freeform 54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Freeform 55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4" name="Freeform 56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59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Freeform 60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9" name="Freeform 61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37951" name="Freeform 63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2" name="Freeform 64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53" name="Freeform 65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4" name="Freeform 66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5" name="Freeform 67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6" name="Freeform 68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57" name="Freeform 69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70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4" name="Group 71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37960" name="Freeform 72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1" name="Freeform 73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2" name="Freeform 74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3" name="Freeform 75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4" name="Freeform 76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5" name="Freeform 77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6" name="Freeform 78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7" name="Freeform 79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8" name="Freeform 80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69" name="Freeform 81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0" name="Freeform 82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1" name="Freeform 83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2" name="Freeform 84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3" name="Freeform 85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74" name="Freeform 86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75" name="Freeform 87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6" name="Freeform 88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7" name="Freeform 89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8" name="Freeform 90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79" name="Freeform 91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0" name="Freeform 92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1" name="Freeform 93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2" name="Freeform 94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3" name="Freeform 95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4" name="Freeform 96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5" name="Freeform 97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6" name="Freeform 98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7" name="Freeform 99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8" name="Freeform 100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89" name="Freeform 101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0" name="Freeform 102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1" name="Freeform 103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2" name="Freeform 104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3" name="Freeform 105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4" name="Freeform 106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5" name="Freeform 107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6" name="Freeform 108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7" name="Freeform 109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8" name="Freeform 110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99" name="Freeform 111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000" name="Freeform 112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8001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8002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38003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>
                <a:latin typeface="+mn-lt"/>
              </a:defRPr>
            </a:lvl1pPr>
          </a:lstStyle>
          <a:p>
            <a:fld id="{D6E8AFD2-EFE9-4D55-930D-391D6BB3BBB0}" type="datetimeFigureOut">
              <a:rPr lang="ar-JO" smtClean="0"/>
              <a:pPr/>
              <a:t>03/07/1432</a:t>
            </a:fld>
            <a:endParaRPr lang="ar-JO"/>
          </a:p>
        </p:txBody>
      </p:sp>
      <p:sp>
        <p:nvSpPr>
          <p:cNvPr id="38004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hangingPunct="0">
              <a:defRPr sz="1400">
                <a:latin typeface="+mn-lt"/>
              </a:defRPr>
            </a:lvl1pPr>
          </a:lstStyle>
          <a:p>
            <a:endParaRPr lang="ar-JO"/>
          </a:p>
        </p:txBody>
      </p:sp>
      <p:sp>
        <p:nvSpPr>
          <p:cNvPr id="38005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0" eaLnBrk="0" hangingPunct="0">
              <a:defRPr sz="1400">
                <a:latin typeface="+mn-lt"/>
              </a:defRPr>
            </a:lvl1pPr>
          </a:lstStyle>
          <a:p>
            <a:fld id="{61917EF1-6926-41A2-8ED4-AADB4F90C1F5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&#1601;&#1604;&#1605;%20&#1593;&#1606;%20&#1575;&#1604;&#1585;&#1610;&#1575;&#1581;.wmv" TargetMode="Externa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New%20-%20&#1605;&#1602;&#1575;&#1610;&#1610;&#1587;%20&#1575;&#1604;&#1590;&#1594;&#1591;%20&#1575;&#1604;&#1580;&#1608;&#1610;.wmv" TargetMode="Externa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rami\Desktop\&#1578;&#1593;&#1604;&#1610;&#1605;%20&#1575;&#1604;&#1603;&#1578;&#1585;&#1608;&#1606;&#1610;%20-&#1575;&#1604;&#1578;&#1585;&#1576;&#1610;&#1577;\&#1578;&#1591;&#1576;&#1610;&#1602;&#1575;&#1578;%20&#1593;&#1604;&#1609;%20&#1575;&#1604;&#1590;&#1594;&#1591;%20&#1575;&#1604;&#1580;&#1608;&#1610;.flv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sz="quarter"/>
          </p:nvPr>
        </p:nvSpPr>
        <p:spPr>
          <a:xfrm>
            <a:off x="685800" y="836712"/>
            <a:ext cx="7772400" cy="1512167"/>
          </a:xfrm>
        </p:spPr>
        <p:txBody>
          <a:bodyPr>
            <a:normAutofit/>
          </a:bodyPr>
          <a:lstStyle/>
          <a:p>
            <a:pPr algn="ctr"/>
            <a:r>
              <a:rPr lang="ar-JO" sz="8000" dirty="0" smtClean="0">
                <a:solidFill>
                  <a:srgbClr val="002060"/>
                </a:solidFill>
                <a:cs typeface="Mudir MT" pitchFamily="2" charset="-78"/>
              </a:rPr>
              <a:t>الوحدة الخامسة</a:t>
            </a:r>
            <a:endParaRPr lang="ar-JO" sz="8000" dirty="0">
              <a:solidFill>
                <a:srgbClr val="002060"/>
              </a:solidFill>
              <a:cs typeface="Mudi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sz="quarter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/>
          </a:bodyPr>
          <a:lstStyle/>
          <a:p>
            <a:r>
              <a:rPr lang="ar-JO" sz="4400" dirty="0" smtClean="0">
                <a:solidFill>
                  <a:srgbClr val="002060"/>
                </a:solidFill>
                <a:latin typeface="Magneto" pitchFamily="82" charset="0"/>
                <a:cs typeface="Mudir MT" pitchFamily="2" charset="-78"/>
              </a:rPr>
              <a:t>اولاً: الضغط / الضغط الجوي</a:t>
            </a:r>
          </a:p>
          <a:p>
            <a:r>
              <a:rPr lang="ar-JO" sz="4400" dirty="0" smtClean="0">
                <a:solidFill>
                  <a:srgbClr val="002060"/>
                </a:solidFill>
                <a:latin typeface="Magneto" pitchFamily="82" charset="0"/>
                <a:cs typeface="Mudir MT" pitchFamily="2" charset="-78"/>
              </a:rPr>
              <a:t>***</a:t>
            </a:r>
          </a:p>
          <a:p>
            <a:r>
              <a:rPr lang="ar-JO" sz="4400" dirty="0" smtClean="0">
                <a:solidFill>
                  <a:srgbClr val="002060"/>
                </a:solidFill>
                <a:latin typeface="Magneto" pitchFamily="82" charset="0"/>
                <a:cs typeface="Mudir MT" pitchFamily="2" charset="-78"/>
              </a:rPr>
              <a:t>ثانياً: الرياح</a:t>
            </a:r>
          </a:p>
        </p:txBody>
      </p:sp>
    </p:spTree>
    <p:extLst>
      <p:ext uri="{BB962C8B-B14F-4D97-AF65-F5344CB8AC3E}">
        <p14:creationId xmlns:p14="http://schemas.microsoft.com/office/powerpoint/2010/main" xmlns="" val="343237008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تصنف الرياح من حيث المكان الذي تهب منه الى: 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ar-JO" sz="4000" dirty="0" smtClean="0">
                <a:solidFill>
                  <a:srgbClr val="002060"/>
                </a:solidFill>
                <a:cs typeface="Mudir MT" pitchFamily="2" charset="-78"/>
              </a:rPr>
              <a:t> رياح شرقية.</a:t>
            </a:r>
          </a:p>
          <a:p>
            <a:pPr>
              <a:buFont typeface="Wingdings" pitchFamily="2" charset="2"/>
              <a:buChar char="ü"/>
            </a:pPr>
            <a:r>
              <a:rPr lang="ar-JO" sz="4000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sz="4000" dirty="0" smtClean="0">
                <a:solidFill>
                  <a:srgbClr val="002060"/>
                </a:solidFill>
                <a:cs typeface="Mudir MT" pitchFamily="2" charset="-78"/>
              </a:rPr>
              <a:t>رياح غربية .</a:t>
            </a:r>
          </a:p>
          <a:p>
            <a:pPr>
              <a:buFont typeface="Wingdings" pitchFamily="2" charset="2"/>
              <a:buChar char="ü"/>
            </a:pPr>
            <a:r>
              <a:rPr lang="ar-JO" sz="4000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sz="4000" dirty="0" smtClean="0">
                <a:solidFill>
                  <a:srgbClr val="002060"/>
                </a:solidFill>
                <a:cs typeface="Mudir MT" pitchFamily="2" charset="-78"/>
              </a:rPr>
              <a:t>رياح شمالية .</a:t>
            </a:r>
          </a:p>
          <a:p>
            <a:pPr>
              <a:buFont typeface="Wingdings" pitchFamily="2" charset="2"/>
              <a:buChar char="ü"/>
            </a:pPr>
            <a:r>
              <a:rPr lang="ar-JO" sz="4000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sz="4000" dirty="0" smtClean="0">
                <a:solidFill>
                  <a:srgbClr val="002060"/>
                </a:solidFill>
                <a:cs typeface="Mudir MT" pitchFamily="2" charset="-78"/>
              </a:rPr>
              <a:t>رياح جنوبية .</a:t>
            </a:r>
            <a:endParaRPr lang="ar-JO" sz="4000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4" name="صورة 3" descr="رياح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928802"/>
            <a:ext cx="5049238" cy="471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315180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  <a:cs typeface="Mudir MT" pitchFamily="2" charset="-78"/>
              </a:rPr>
              <a:t>أ</a:t>
            </a: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مثل</a:t>
            </a:r>
            <a:r>
              <a:rPr lang="ar-SA" dirty="0" smtClean="0">
                <a:solidFill>
                  <a:srgbClr val="FF0000"/>
                </a:solidFill>
                <a:cs typeface="Mudir MT" pitchFamily="2" charset="-78"/>
              </a:rPr>
              <a:t>ه</a:t>
            </a: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 </a:t>
            </a: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على الرياح السطحية المحلية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/>
          <a:lstStyle/>
          <a:p>
            <a:r>
              <a:rPr lang="ar-JO" sz="2400" dirty="0" smtClean="0">
                <a:solidFill>
                  <a:srgbClr val="002060"/>
                </a:solidFill>
                <a:cs typeface="Mudir MT" pitchFamily="2" charset="-78"/>
              </a:rPr>
              <a:t>نسيم الوادي ونسيم الجبل في المناطق الجبلية.</a:t>
            </a:r>
            <a:endParaRPr lang="en-US" sz="2400" dirty="0" smtClean="0">
              <a:solidFill>
                <a:srgbClr val="002060"/>
              </a:solidFill>
              <a:cs typeface="Mudir MT" pitchFamily="2" charset="-78"/>
            </a:endParaRPr>
          </a:p>
          <a:p>
            <a:pPr>
              <a:buNone/>
            </a:pP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983179"/>
          </a:xfrm>
        </p:spPr>
        <p:txBody>
          <a:bodyPr/>
          <a:lstStyle/>
          <a:p>
            <a:pPr lvl="0"/>
            <a:r>
              <a:rPr lang="ar-JO" sz="2400" dirty="0" smtClean="0">
                <a:solidFill>
                  <a:srgbClr val="002060"/>
                </a:solidFill>
                <a:cs typeface="Mudir MT" pitchFamily="2" charset="-78"/>
              </a:rPr>
              <a:t>نسيم البر ونسيم البحر في المناطق الساحلية. </a:t>
            </a:r>
            <a:endParaRPr lang="en-US" sz="2400" dirty="0" smtClean="0">
              <a:solidFill>
                <a:srgbClr val="002060"/>
              </a:solidFill>
              <a:cs typeface="Mudir MT" pitchFamily="2" charset="-78"/>
            </a:endParaRPr>
          </a:p>
          <a:p>
            <a:pPr>
              <a:buNone/>
            </a:pPr>
            <a:endParaRPr lang="ar-SA" dirty="0"/>
          </a:p>
        </p:txBody>
      </p:sp>
      <p:pic>
        <p:nvPicPr>
          <p:cNvPr id="9" name="صورة 8" descr="fig1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000240"/>
            <a:ext cx="4429156" cy="4643470"/>
          </a:xfrm>
          <a:prstGeom prst="rect">
            <a:avLst/>
          </a:prstGeom>
        </p:spPr>
      </p:pic>
      <p:pic>
        <p:nvPicPr>
          <p:cNvPr id="10" name="صورة 9" descr="yom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000240"/>
            <a:ext cx="4357686" cy="464347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4800" dirty="0" smtClean="0">
                <a:solidFill>
                  <a:srgbClr val="FF0000"/>
                </a:solidFill>
                <a:cs typeface="Mudir MT" pitchFamily="2" charset="-78"/>
              </a:rPr>
              <a:t>سرعة الرياح وتصنيفها</a:t>
            </a:r>
            <a:endParaRPr lang="ar-JO" sz="4800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تقاس سرعة الرياح بواسطة </a:t>
            </a: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جهاز </a:t>
            </a:r>
            <a:r>
              <a:rPr lang="ar-JO" dirty="0" err="1" smtClean="0">
                <a:solidFill>
                  <a:srgbClr val="FF0000"/>
                </a:solidFill>
                <a:cs typeface="Mudir MT" pitchFamily="2" charset="-78"/>
              </a:rPr>
              <a:t>الأنيمومتر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.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تقاس سرعة الرياح بوحدة</a:t>
            </a: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 العقدة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.</a:t>
            </a:r>
          </a:p>
          <a:p>
            <a:pPr marL="0" indent="0">
              <a:buNone/>
            </a:pPr>
            <a:endParaRPr lang="ar-JO" dirty="0"/>
          </a:p>
        </p:txBody>
      </p:sp>
      <p:pic>
        <p:nvPicPr>
          <p:cNvPr id="5" name="صورة 4" descr="hba157g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071810"/>
            <a:ext cx="3000396" cy="3095630"/>
          </a:xfrm>
          <a:prstGeom prst="rect">
            <a:avLst/>
          </a:prstGeom>
        </p:spPr>
      </p:pic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5643570" y="5274246"/>
            <a:ext cx="20002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ar-SA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لمشاهدة الفيديو التعليمي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02051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فلم عن الرياح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5720" y="214289"/>
            <a:ext cx="8501122" cy="5359693"/>
          </a:xfrm>
          <a:prstGeom prst="rect">
            <a:avLst/>
          </a:prstGeom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714744" y="5572140"/>
            <a:ext cx="1846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الرجوع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فوائد طاقة الرياح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488" y="1790700"/>
            <a:ext cx="5600712" cy="4114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ادارة طواحين الهواء لتوليد الكهرباء.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تسيير القوارب والمراكب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والطائرات الشراعية.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3. تساعد الرياح في حركة السحب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من منطقة الى اخرى.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4. تحمل الرياح بعض بذور النباتات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وتنقلها من مكان الى اخر</a:t>
            </a:r>
            <a:r>
              <a:rPr lang="ar-JO" sz="3600" dirty="0" smtClean="0"/>
              <a:t>.</a:t>
            </a:r>
            <a:endParaRPr lang="ar-JO" sz="36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357562"/>
            <a:ext cx="2808312" cy="1694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2194" y="5500702"/>
            <a:ext cx="2149111" cy="129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رابط كسهم مستقيم 6"/>
          <p:cNvCxnSpPr/>
          <p:nvPr/>
        </p:nvCxnSpPr>
        <p:spPr>
          <a:xfrm rot="10800000" flipV="1">
            <a:off x="2195736" y="2714620"/>
            <a:ext cx="2376264" cy="1074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2432"/>
            <a:ext cx="2323871" cy="17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رابط كسهم مستقيم 8"/>
          <p:cNvCxnSpPr/>
          <p:nvPr/>
        </p:nvCxnSpPr>
        <p:spPr>
          <a:xfrm rot="10800000" flipV="1">
            <a:off x="2051720" y="3786189"/>
            <a:ext cx="1734462" cy="15766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flipH="1">
            <a:off x="4644008" y="5029850"/>
            <a:ext cx="574595" cy="3329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صورة 11" descr="16707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57232"/>
            <a:ext cx="2524125" cy="2357454"/>
          </a:xfrm>
          <a:prstGeom prst="rect">
            <a:avLst/>
          </a:prstGeom>
        </p:spPr>
      </p:pic>
      <p:cxnSp>
        <p:nvCxnSpPr>
          <p:cNvPr id="14" name="رابط كسهم مستقيم 13"/>
          <p:cNvCxnSpPr/>
          <p:nvPr/>
        </p:nvCxnSpPr>
        <p:spPr>
          <a:xfrm rot="10800000">
            <a:off x="1928794" y="214311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3873511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انتهت </a:t>
            </a:r>
          </a:p>
          <a:p>
            <a:pPr algn="ctr">
              <a:buNone/>
            </a:pPr>
            <a:r>
              <a:rPr lang="ar-SA" sz="9600" dirty="0" smtClean="0">
                <a:solidFill>
                  <a:srgbClr val="7030A0"/>
                </a:solidFill>
                <a:cs typeface="Mudir MT" pitchFamily="2" charset="-78"/>
              </a:rPr>
              <a:t>الوحدة الخامسة</a:t>
            </a:r>
            <a:endParaRPr lang="ar-SA" sz="9600" dirty="0">
              <a:solidFill>
                <a:srgbClr val="7030A0"/>
              </a:solidFill>
              <a:cs typeface="Mudir MT" pitchFamily="2" charset="-78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الضغط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dirty="0">
                <a:solidFill>
                  <a:srgbClr val="002060"/>
                </a:solidFill>
                <a:cs typeface="Mudir MT" pitchFamily="2" charset="-78"/>
              </a:rPr>
              <a:t/>
            </a:r>
            <a:br>
              <a:rPr lang="ar-JO" dirty="0">
                <a:solidFill>
                  <a:srgbClr val="002060"/>
                </a:solidFill>
                <a:cs typeface="Mudir MT" pitchFamily="2" charset="-78"/>
              </a:rPr>
            </a:b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 هو مقدار القوة (الوزن) المؤثر عمودياً في وحدة المساحات </a:t>
            </a:r>
            <a:endParaRPr lang="ar-JO" dirty="0">
              <a:solidFill>
                <a:srgbClr val="00206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يتوقف الضغط الناشئ عن وضع جسم على سطح ما على العوامل التالية :</a:t>
            </a:r>
          </a:p>
          <a:p>
            <a:pPr>
              <a:buFont typeface="Wingdings" pitchFamily="2" charset="2"/>
              <a:buChar char="ü"/>
            </a:pPr>
            <a:r>
              <a:rPr lang="ar-JO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مقدار وزن الجسم.</a:t>
            </a:r>
          </a:p>
          <a:p>
            <a:pPr>
              <a:buFont typeface="Wingdings" pitchFamily="2" charset="2"/>
              <a:buChar char="ü"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مقدار المساحة التي يؤثر </a:t>
            </a:r>
          </a:p>
          <a:p>
            <a:pPr marL="0" indent="0">
              <a:buNone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فيها الجسم على السطح.</a:t>
            </a:r>
            <a:endParaRPr lang="ar-JO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5" name="صورة 4" descr="0060-0911-0411-2212_An_Empty_Dump_Truck_clipart_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143248"/>
            <a:ext cx="3000396" cy="1444626"/>
          </a:xfrm>
          <a:prstGeom prst="rect">
            <a:avLst/>
          </a:prstGeom>
        </p:spPr>
      </p:pic>
      <p:pic>
        <p:nvPicPr>
          <p:cNvPr id="6" name="صورة 5" descr="0060-0911-0411-2205_A_Dump_Truck_With_A_Full_Load_Of_Dirt_clipart_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643446"/>
            <a:ext cx="3429024" cy="181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373484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الضغط الجوي</a:t>
            </a:r>
            <a:br>
              <a:rPr lang="ar-JO" dirty="0" smtClean="0">
                <a:solidFill>
                  <a:srgbClr val="FF0000"/>
                </a:solidFill>
                <a:cs typeface="Mudir MT" pitchFamily="2" charset="-78"/>
              </a:rPr>
            </a:b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/>
            </a:r>
            <a:br>
              <a:rPr lang="ar-JO" dirty="0" smtClean="0">
                <a:solidFill>
                  <a:srgbClr val="FF0000"/>
                </a:solidFill>
                <a:cs typeface="Mudir MT" pitchFamily="2" charset="-78"/>
              </a:rPr>
            </a:b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هو وزن عمود الهواء الجوي الواقع عموديا على وحدة المساحة</a:t>
            </a:r>
            <a:endParaRPr lang="ar-JO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5" name="عنصر نائب للمحتوى 4" descr="haa121g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3429000"/>
            <a:ext cx="6072230" cy="2586040"/>
          </a:xfrm>
        </p:spPr>
      </p:pic>
    </p:spTree>
    <p:extLst>
      <p:ext uri="{BB962C8B-B14F-4D97-AF65-F5344CB8AC3E}">
        <p14:creationId xmlns:p14="http://schemas.microsoft.com/office/powerpoint/2010/main" xmlns="" val="115840801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قياس الضغط الجوي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يقاس الضغط الجوي 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البارومتر الزئبقي.</a:t>
            </a:r>
            <a:endParaRPr lang="en-US" dirty="0" smtClean="0">
              <a:solidFill>
                <a:srgbClr val="002060"/>
              </a:solidFill>
              <a:cs typeface="Mudir MT" pitchFamily="2" charset="-78"/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2060"/>
              </a:solidFill>
              <a:cs typeface="Mudir MT" pitchFamily="2" charset="-78"/>
            </a:endParaRPr>
          </a:p>
          <a:p>
            <a:pPr marL="514350" indent="-514350">
              <a:buNone/>
            </a:pPr>
            <a:endParaRPr lang="ar-JO" dirty="0" smtClean="0">
              <a:solidFill>
                <a:srgbClr val="002060"/>
              </a:solidFill>
              <a:cs typeface="Mudir MT" pitchFamily="2" charset="-78"/>
            </a:endParaRPr>
          </a:p>
          <a:p>
            <a:pPr marL="514350" indent="-514350"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2.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البارومتر المعدني</a:t>
            </a:r>
            <a:r>
              <a:rPr lang="ar-JO" dirty="0" smtClean="0"/>
              <a:t>.</a:t>
            </a:r>
            <a:endParaRPr lang="ar-JO" dirty="0"/>
          </a:p>
        </p:txBody>
      </p:sp>
      <p:pic>
        <p:nvPicPr>
          <p:cNvPr id="4" name="صورة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286256"/>
            <a:ext cx="4143404" cy="2357454"/>
          </a:xfrm>
          <a:prstGeom prst="rect">
            <a:avLst/>
          </a:prstGeom>
        </p:spPr>
      </p:pic>
      <p:pic>
        <p:nvPicPr>
          <p:cNvPr id="5" name="صورة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714488"/>
            <a:ext cx="3357586" cy="2286016"/>
          </a:xfrm>
          <a:prstGeom prst="rect">
            <a:avLst/>
          </a:prstGeom>
        </p:spPr>
      </p:pic>
      <p:cxnSp>
        <p:nvCxnSpPr>
          <p:cNvPr id="7" name="رابط كسهم مستقيم 6"/>
          <p:cNvCxnSpPr/>
          <p:nvPr/>
        </p:nvCxnSpPr>
        <p:spPr>
          <a:xfrm rot="10800000" flipV="1">
            <a:off x="3214678" y="2714620"/>
            <a:ext cx="264320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 flipV="1">
            <a:off x="2857488" y="4429132"/>
            <a:ext cx="292895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5000628" y="6131502"/>
            <a:ext cx="2000264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ar-SA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لمشاهدة الفيديو التعليمي</a:t>
            </a:r>
            <a:endParaRPr lang="en-US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200706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ew - مقاييس الضغط الجوي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7" y="500041"/>
            <a:ext cx="8423308" cy="4500595"/>
          </a:xfrm>
          <a:prstGeom prst="rect">
            <a:avLst/>
          </a:prstGeom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868028" y="5434628"/>
            <a:ext cx="1846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الرجوع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772400" cy="114300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تطبيقات على الضغط الجوي</a:t>
            </a:r>
            <a:endParaRPr lang="en-US" dirty="0"/>
          </a:p>
        </p:txBody>
      </p:sp>
      <p:pic>
        <p:nvPicPr>
          <p:cNvPr id="4" name="تطبيقات على الضغط الجوي.fl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00232" y="1500173"/>
            <a:ext cx="5286412" cy="3964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العوامل المؤثرة في الضغط الجوي</a:t>
            </a:r>
            <a:endParaRPr lang="ar-JO" dirty="0">
              <a:solidFill>
                <a:srgbClr val="00206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 الارتفاع او الانخفاض عن مستوى سطح البحر.</a:t>
            </a:r>
          </a:p>
          <a:p>
            <a:pPr marL="514350" indent="-514350">
              <a:buFont typeface="+mj-lt"/>
              <a:buAutoNum type="arabicPeriod"/>
            </a:pPr>
            <a:r>
              <a:rPr lang="ar-JO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الحرارة</a:t>
            </a:r>
            <a:r>
              <a:rPr lang="ar-JO" dirty="0" smtClean="0"/>
              <a:t>.</a:t>
            </a:r>
          </a:p>
          <a:p>
            <a:pPr marL="0" indent="0">
              <a:buNone/>
            </a:pPr>
            <a:endParaRPr lang="ar-J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92" y="3356992"/>
            <a:ext cx="403244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17032"/>
            <a:ext cx="3003401" cy="231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رابط كسهم مستقيم 4"/>
          <p:cNvCxnSpPr/>
          <p:nvPr/>
        </p:nvCxnSpPr>
        <p:spPr>
          <a:xfrm rot="5400000">
            <a:off x="2600045" y="2672631"/>
            <a:ext cx="1144148" cy="6566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5400000">
            <a:off x="6077614" y="3079506"/>
            <a:ext cx="788098" cy="4869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2114205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الرياح و الرياح السطحية</a:t>
            </a:r>
            <a:endParaRPr lang="ar-JO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 الرياح :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هواء متحرك ينتقل من مناطق الضغط المرتفع الى مناطق الضغط المنخفض.</a:t>
            </a:r>
          </a:p>
          <a:p>
            <a:pPr>
              <a:buFont typeface="Wingdings" pitchFamily="2" charset="2"/>
              <a:buChar char="v"/>
            </a:pPr>
            <a:r>
              <a:rPr lang="ar-JO" dirty="0">
                <a:solidFill>
                  <a:srgbClr val="002060"/>
                </a:solidFill>
                <a:cs typeface="Mudir MT" pitchFamily="2" charset="-78"/>
              </a:rPr>
              <a:t> </a:t>
            </a:r>
            <a:r>
              <a:rPr lang="ar-JO" dirty="0" smtClean="0">
                <a:solidFill>
                  <a:srgbClr val="FF0000"/>
                </a:solidFill>
                <a:cs typeface="Mudir MT" pitchFamily="2" charset="-78"/>
              </a:rPr>
              <a:t>الرياح السطحية : </a:t>
            </a:r>
            <a:r>
              <a:rPr lang="ar-JO" dirty="0" smtClean="0">
                <a:solidFill>
                  <a:srgbClr val="002060"/>
                </a:solidFill>
                <a:cs typeface="Mudir MT" pitchFamily="2" charset="-78"/>
              </a:rPr>
              <a:t>هي الهواء المتحرك قرب سطح الارض.</a:t>
            </a:r>
            <a:endParaRPr lang="ar-JO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5" name="صورة 4" descr="Sculpted-by-the-Wi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571876"/>
            <a:ext cx="43815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791528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rgbClr val="FF0000"/>
                </a:solidFill>
                <a:cs typeface="Mudir MT" pitchFamily="2" charset="-78"/>
              </a:rPr>
              <a:t>دوارة الرياح</a:t>
            </a:r>
            <a:endParaRPr lang="ar-SA" sz="4800" dirty="0">
              <a:solidFill>
                <a:srgbClr val="FF0000"/>
              </a:solidFill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  <a:cs typeface="Mudir MT" pitchFamily="2" charset="-78"/>
              </a:rPr>
              <a:t>تستخدم في تحديد اتجاه الرياح </a:t>
            </a:r>
            <a:endParaRPr lang="ar-SA" dirty="0">
              <a:solidFill>
                <a:srgbClr val="002060"/>
              </a:solidFill>
              <a:cs typeface="Mudir MT" pitchFamily="2" charset="-78"/>
            </a:endParaRPr>
          </a:p>
        </p:txBody>
      </p:sp>
      <p:pic>
        <p:nvPicPr>
          <p:cNvPr id="4" name="صورة 3" descr="071212_2008_06_29_15_56_37.image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500306"/>
            <a:ext cx="6357981" cy="3664437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Seashore design template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Seashore design template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Seashore design template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ore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191</TotalTime>
  <Words>231</Words>
  <Application>Microsoft Office PowerPoint</Application>
  <PresentationFormat>On-screen Show (4:3)</PresentationFormat>
  <Paragraphs>50</Paragraphs>
  <Slides>15</Slides>
  <Notes>0</Notes>
  <HiddenSlides>2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Theme2</vt:lpstr>
      <vt:lpstr>الوحدة الخامسة</vt:lpstr>
      <vt:lpstr>الضغط   هو مقدار القوة (الوزن) المؤثر عمودياً في وحدة المساحات </vt:lpstr>
      <vt:lpstr>الضغط الجوي  هو وزن عمود الهواء الجوي الواقع عموديا على وحدة المساحة</vt:lpstr>
      <vt:lpstr>قياس الضغط الجوي</vt:lpstr>
      <vt:lpstr>Slide 5</vt:lpstr>
      <vt:lpstr>تطبيقات على الضغط الجوي</vt:lpstr>
      <vt:lpstr>العوامل المؤثرة في الضغط الجوي</vt:lpstr>
      <vt:lpstr>الرياح و الرياح السطحية</vt:lpstr>
      <vt:lpstr>دوارة الرياح</vt:lpstr>
      <vt:lpstr>تصنف الرياح من حيث المكان الذي تهب منه الى: </vt:lpstr>
      <vt:lpstr>أمثله على الرياح السطحية المحلية </vt:lpstr>
      <vt:lpstr>سرعة الرياح وتصنيفها</vt:lpstr>
      <vt:lpstr>Slide 13</vt:lpstr>
      <vt:lpstr>فوائد طاقة الرياح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الخامسة</dc:title>
  <dc:creator>User</dc:creator>
  <cp:lastModifiedBy>Rami</cp:lastModifiedBy>
  <cp:revision>25</cp:revision>
  <dcterms:created xsi:type="dcterms:W3CDTF">2011-06-02T19:42:01Z</dcterms:created>
  <dcterms:modified xsi:type="dcterms:W3CDTF">2011-06-04T07:33:58Z</dcterms:modified>
</cp:coreProperties>
</file>