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38919" name="Freeform 7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0" name="Freeform 8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38922" name="Freeform 10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3" name="Freeform 11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24" name="Freeform 12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5" name="Freeform 13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6" name="Freeform 14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0" name="Freeform 18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1" name="Freeform 19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32" name="Freeform 20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Freeform 21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Freeform 22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Freeform 23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Freeform 24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Freeform 25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8" name="Freeform 26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9" name="Freeform 27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Freeform 28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Freeform 29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Freeform 30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3" name="Freeform 31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38945" name="Freeform 33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Freeform 34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Freeform 35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8" name="Freeform 36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9" name="Freeform 37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38951" name="Freeform 39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Freeform 40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53" name="Freeform 41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38955" name="Freeform 43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6" name="Freeform 44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38958" name="Freeform 46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59" name="Freeform 47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60" name="Freeform 48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Freeform 49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62" name="Freeform 50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Freeform 51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4" name="Freeform 52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5" name="Freeform 53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6" name="Freeform 54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7" name="Freeform 55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8" name="Freeform 56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9" name="Freeform 57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Freeform 58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1" name="Freeform 59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2" name="Freeform 60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3" name="Freeform 61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38975" name="Freeform 63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6" name="Freeform 64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7" name="Freeform 65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8" name="Freeform 66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9" name="Freeform 67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0" name="Freeform 68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1" name="Freeform 69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8984" name="Freeform 72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Freeform 73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6" name="Freeform 74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7" name="Freeform 75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8" name="Freeform 76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9" name="Freeform 77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0" name="Freeform 78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1" name="Freeform 79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2" name="Freeform 80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3" name="Freeform 81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4" name="Freeform 82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5" name="Freeform 83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6" name="Freeform 84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7" name="Freeform 85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8" name="Freeform 86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99" name="Freeform 87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0" name="Freeform 88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1" name="Freeform 89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2" name="Freeform 90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3" name="Freeform 91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4" name="Freeform 92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5" name="Freeform 93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6" name="Freeform 94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7" name="Freeform 95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8" name="Freeform 96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9" name="Freeform 97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Freeform 98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Freeform 99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2" name="Freeform 100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Freeform 101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Freeform 102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Freeform 103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Freeform 104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7" name="Freeform 105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8" name="Freeform 106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9" name="Freeform 107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0" name="Freeform 108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1" name="Freeform 109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2" name="Freeform 110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3" name="Freeform 111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4" name="Freeform 112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025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9026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39027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9028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39029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90700"/>
            <a:ext cx="77724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37895" name="Freeform 7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6" name="Freeform 8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37898" name="Freeform 10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9" name="Freeform 11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0" name="Freeform 12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1" name="Freeform 13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2" name="Freeform 14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37904" name="Freeform 16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5" name="Freeform 17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6" name="Freeform 18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7" name="Freeform 19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8" name="Freeform 20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9" name="Freeform 21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0" name="Freeform 22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1" name="Freeform 23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2" name="Freeform 24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3" name="Freeform 25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4" name="Freeform 26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5" name="Freeform 27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6" name="Freeform 28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7" name="Freeform 29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8" name="Freeform 30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19" name="Freeform 31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37921" name="Freeform 33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2" name="Freeform 34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3" name="Freeform 35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4" name="Freeform 36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5" name="Freeform 37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37927" name="Freeform 39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8" name="Freeform 40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9" name="Freeform 41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37931" name="Freeform 43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2" name="Freeform 44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37934" name="Freeform 46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35" name="Freeform 47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36" name="Freeform 48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7" name="Freeform 49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38" name="Freeform 50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Freeform 51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0" name="Freeform 52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1" name="Freeform 53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2" name="Freeform 54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Freeform 55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Freeform 60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Freeform 61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37951" name="Freeform 63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2" name="Freeform 64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3" name="Freeform 65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4" name="Freeform 66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5" name="Freeform 67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6" name="Freeform 68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7" name="Freeform 69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37960" name="Freeform 72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1" name="Freeform 73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2" name="Freeform 74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Freeform 75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4" name="Freeform 76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5" name="Freeform 77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6" name="Freeform 78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7" name="Freeform 79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8" name="Freeform 80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9" name="Freeform 81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0" name="Freeform 82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1" name="Freeform 83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2" name="Freeform 84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3" name="Freeform 85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4" name="Freeform 86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75" name="Freeform 87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6" name="Freeform 88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7" name="Freeform 89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8" name="Freeform 90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9" name="Freeform 91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0" name="Freeform 92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1" name="Freeform 93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2" name="Freeform 94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3" name="Freeform 95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4" name="Freeform 96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5" name="Freeform 97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6" name="Freeform 98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7" name="Freeform 99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8" name="Freeform 100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9" name="Freeform 101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0" name="Freeform 102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1" name="Freeform 103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2" name="Freeform 104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" name="Freeform 105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4" name="Freeform 106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5" name="Freeform 107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6" name="Freeform 108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7" name="Freeform 109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8" name="Freeform 110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9" name="Freeform 111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0" name="Freeform 112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001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8002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38003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fld id="{D8041E1D-F45B-4F38-90B9-1E5C9085828F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8004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endParaRPr lang="ar-JO"/>
          </a:p>
        </p:txBody>
      </p:sp>
      <p:sp>
        <p:nvSpPr>
          <p:cNvPr id="38005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>
                <a:latin typeface="+mn-lt"/>
              </a:defRPr>
            </a:lvl1pPr>
          </a:lstStyle>
          <a:p>
            <a:fld id="{1C02A722-B4C2-43FD-99C2-126327289228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&#1593;&#1605;&#1604;&#1610;&#1577;%20&#1575;&#1604;&#1576;&#1606;&#1575;&#1569;%20&#1575;&#1604;&#1590;&#1608;&#1574;&#1610;.wmv" TargetMode="Externa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sz="quarter"/>
          </p:nvPr>
        </p:nvSpPr>
        <p:spPr>
          <a:xfrm>
            <a:off x="899592" y="1052736"/>
            <a:ext cx="77724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ar-JO" sz="8900" dirty="0" smtClean="0">
                <a:solidFill>
                  <a:srgbClr val="002060"/>
                </a:solidFill>
                <a:cs typeface="Mudir MT" pitchFamily="2" charset="-78"/>
              </a:rPr>
              <a:t>الوحدة الثانية</a:t>
            </a:r>
            <a:r>
              <a:rPr lang="ar-JO" dirty="0"/>
              <a:t/>
            </a:r>
            <a:br>
              <a:rPr lang="ar-JO" dirty="0"/>
            </a:b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sz="quarter" idx="1"/>
          </p:nvPr>
        </p:nvSpPr>
        <p:spPr>
          <a:xfrm>
            <a:off x="1371600" y="2276872"/>
            <a:ext cx="6400800" cy="3361928"/>
          </a:xfrm>
        </p:spPr>
        <p:txBody>
          <a:bodyPr>
            <a:normAutofit lnSpcReduction="10000"/>
          </a:bodyPr>
          <a:lstStyle/>
          <a:p>
            <a:pPr>
              <a:tabLst>
                <a:tab pos="625475" algn="l"/>
              </a:tabLst>
            </a:pPr>
            <a:r>
              <a:rPr lang="ar-JO" b="1" dirty="0" smtClean="0">
                <a:solidFill>
                  <a:srgbClr val="002060"/>
                </a:solidFill>
                <a:cs typeface="Mudir MT" pitchFamily="2" charset="-78"/>
              </a:rPr>
              <a:t>أولاً: البناء الضوئي</a:t>
            </a:r>
          </a:p>
          <a:p>
            <a:pPr>
              <a:tabLst>
                <a:tab pos="625475" algn="l"/>
              </a:tabLst>
            </a:pPr>
            <a:r>
              <a:rPr lang="ar-JO" b="1" dirty="0" smtClean="0">
                <a:solidFill>
                  <a:srgbClr val="002060"/>
                </a:solidFill>
                <a:cs typeface="Mudir MT" pitchFamily="2" charset="-78"/>
              </a:rPr>
              <a:t>***</a:t>
            </a:r>
          </a:p>
          <a:p>
            <a:r>
              <a:rPr lang="ar-JO" b="1" dirty="0" smtClean="0">
                <a:solidFill>
                  <a:srgbClr val="002060"/>
                </a:solidFill>
                <a:cs typeface="Mudir MT" pitchFamily="2" charset="-78"/>
              </a:rPr>
              <a:t>ثانياً:</a:t>
            </a:r>
            <a:r>
              <a:rPr lang="en-US" b="1" dirty="0" smtClean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b="1" dirty="0" smtClean="0">
                <a:solidFill>
                  <a:srgbClr val="002060"/>
                </a:solidFill>
                <a:cs typeface="Mudir MT" pitchFamily="2" charset="-78"/>
              </a:rPr>
              <a:t>عملية التنفس في النباتات</a:t>
            </a:r>
          </a:p>
          <a:p>
            <a:r>
              <a:rPr lang="ar-JO" b="1" dirty="0" smtClean="0">
                <a:solidFill>
                  <a:srgbClr val="002060"/>
                </a:solidFill>
                <a:cs typeface="Mudir MT" pitchFamily="2" charset="-78"/>
              </a:rPr>
              <a:t>***</a:t>
            </a:r>
          </a:p>
          <a:p>
            <a:r>
              <a:rPr lang="ar-JO" b="1" dirty="0" smtClean="0">
                <a:solidFill>
                  <a:srgbClr val="002060"/>
                </a:solidFill>
                <a:cs typeface="Mudir MT" pitchFamily="2" charset="-78"/>
              </a:rPr>
              <a:t>ثالثاً : التكامل بين عمليتي البناء الضوئي والتنفس</a:t>
            </a:r>
            <a:endParaRPr lang="ar-JO" b="1" dirty="0">
              <a:solidFill>
                <a:srgbClr val="002060"/>
              </a:solidFill>
              <a:cs typeface="Mudi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0961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البناء الضوئي</a:t>
            </a:r>
            <a:endParaRPr lang="ar-JO" dirty="0">
              <a:solidFill>
                <a:schemeClr val="tx2">
                  <a:lumMod val="75000"/>
                </a:schemeClr>
              </a:solidFill>
              <a:cs typeface="Mudir MT" pitchFamily="2" charset="-78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40800" y="1790700"/>
            <a:ext cx="5062399" cy="4114800"/>
          </a:xfrm>
        </p:spPr>
      </p:pic>
    </p:spTree>
    <p:extLst>
      <p:ext uri="{BB962C8B-B14F-4D97-AF65-F5344CB8AC3E}">
        <p14:creationId xmlns:p14="http://schemas.microsoft.com/office/powerpoint/2010/main" xmlns="" val="325828175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4000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المواد الداخلة في عملية البناء الضوئي</a:t>
            </a:r>
            <a:endParaRPr lang="ar-JO" sz="4000" dirty="0">
              <a:solidFill>
                <a:schemeClr val="tx2">
                  <a:lumMod val="75000"/>
                </a:schemeClr>
              </a:solidFill>
              <a:cs typeface="Mudir MT" pitchFamily="2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ضوء 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ماء 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هواء</a:t>
            </a:r>
            <a:endParaRPr lang="ar-JO" dirty="0">
              <a:solidFill>
                <a:schemeClr val="tx2">
                  <a:lumMod val="75000"/>
                </a:schemeClr>
              </a:solidFill>
              <a:cs typeface="Mudir MT" pitchFamily="2" charset="-78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1500174"/>
            <a:ext cx="3784600" cy="4903578"/>
          </a:xfrm>
          <a:prstGeom prst="rect">
            <a:avLst/>
          </a:prstGeom>
        </p:spPr>
      </p:pic>
      <p:cxnSp>
        <p:nvCxnSpPr>
          <p:cNvPr id="8" name="رابط كسهم مستقيم 7"/>
          <p:cNvCxnSpPr/>
          <p:nvPr/>
        </p:nvCxnSpPr>
        <p:spPr>
          <a:xfrm rot="10800000">
            <a:off x="4857752" y="1857364"/>
            <a:ext cx="2357454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0800000" flipV="1">
            <a:off x="5286380" y="2714620"/>
            <a:ext cx="2071702" cy="2000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rot="10800000">
            <a:off x="5357818" y="2643182"/>
            <a:ext cx="171451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8859818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المواد الناتجة من عملية البناء الضوئي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100" y="2000240"/>
            <a:ext cx="6984776" cy="3384376"/>
          </a:xfrm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857620" y="5715016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64330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ملية البناء الضوئي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2910" y="71414"/>
            <a:ext cx="7858180" cy="5893636"/>
          </a:xfrm>
          <a:prstGeom prst="rect">
            <a:avLst/>
          </a:prstGeom>
        </p:spPr>
      </p:pic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29058" y="6000768"/>
            <a:ext cx="13837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العودة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عملية التنفس في النباتات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74150" y="1790700"/>
            <a:ext cx="4395700" cy="4114800"/>
          </a:xfrm>
        </p:spPr>
      </p:pic>
    </p:spTree>
    <p:extLst>
      <p:ext uri="{BB962C8B-B14F-4D97-AF65-F5344CB8AC3E}">
        <p14:creationId xmlns:p14="http://schemas.microsoft.com/office/powerpoint/2010/main" xmlns="" val="193043630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التكامل بين عمليتي البناء الضوئي والتنفس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2071678"/>
            <a:ext cx="8229600" cy="3623707"/>
          </a:xfrm>
        </p:spPr>
        <p:txBody>
          <a:bodyPr/>
          <a:lstStyle/>
          <a:p>
            <a:pPr marL="0" indent="0">
              <a:buNone/>
            </a:pPr>
            <a:r>
              <a:rPr lang="ar-JO" sz="2800" b="1" dirty="0" smtClean="0"/>
              <a:t>سكر + أكسجين</a:t>
            </a:r>
            <a:r>
              <a:rPr lang="ar-SA" sz="2800" b="1" dirty="0" smtClean="0"/>
              <a:t> </a:t>
            </a:r>
            <a:r>
              <a:rPr lang="ar-JO" sz="2800" b="1" dirty="0" smtClean="0"/>
              <a:t> </a:t>
            </a:r>
            <a:r>
              <a:rPr lang="ar-SA" sz="2800" b="1" dirty="0" smtClean="0"/>
              <a:t>  </a:t>
            </a:r>
            <a:r>
              <a:rPr lang="ar-JO" sz="2400" dirty="0" smtClean="0">
                <a:solidFill>
                  <a:srgbClr val="FF0000"/>
                </a:solidFill>
              </a:rPr>
              <a:t>التنفس – اطلاق طاقة</a:t>
            </a:r>
            <a:r>
              <a:rPr lang="ar-JO" sz="2800" dirty="0" smtClean="0"/>
              <a:t>  </a:t>
            </a:r>
            <a:r>
              <a:rPr lang="ar-SA" sz="2800" dirty="0" smtClean="0"/>
              <a:t>    </a:t>
            </a:r>
            <a:r>
              <a:rPr lang="ar-JO" sz="2800" b="1" dirty="0" smtClean="0"/>
              <a:t>ثاني اكسيد الكربون + ماء</a:t>
            </a:r>
          </a:p>
          <a:p>
            <a:pPr marL="0" indent="0">
              <a:buNone/>
            </a:pPr>
            <a:r>
              <a:rPr lang="ar-JO" sz="2400" dirty="0"/>
              <a:t> </a:t>
            </a:r>
            <a:r>
              <a:rPr lang="ar-JO" sz="2400" dirty="0" smtClean="0"/>
              <a:t>                  </a:t>
            </a:r>
          </a:p>
          <a:p>
            <a:pPr marL="0" indent="0">
              <a:buNone/>
            </a:pPr>
            <a:r>
              <a:rPr lang="ar-SA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SA" sz="2400" dirty="0" smtClean="0">
                <a:solidFill>
                  <a:srgbClr val="FF0000"/>
                </a:solidFill>
              </a:rPr>
              <a:t>  * </a:t>
            </a:r>
            <a:r>
              <a:rPr lang="ar-JO" sz="2400" dirty="0" smtClean="0">
                <a:solidFill>
                  <a:srgbClr val="FF0000"/>
                </a:solidFill>
              </a:rPr>
              <a:t>البناء الضوئي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JO" sz="2400" dirty="0" smtClean="0">
                <a:solidFill>
                  <a:srgbClr val="FF0000"/>
                </a:solidFill>
              </a:rPr>
              <a:t>-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JO" sz="2400" dirty="0" smtClean="0">
                <a:solidFill>
                  <a:srgbClr val="FF0000"/>
                </a:solidFill>
              </a:rPr>
              <a:t>اخذ طاقة من الضوء بواسطة مادة الكلوروفيل</a:t>
            </a:r>
          </a:p>
        </p:txBody>
      </p:sp>
      <p:cxnSp>
        <p:nvCxnSpPr>
          <p:cNvPr id="8" name="رابط كسهم مستقيم 7"/>
          <p:cNvCxnSpPr/>
          <p:nvPr/>
        </p:nvCxnSpPr>
        <p:spPr>
          <a:xfrm rot="10800000">
            <a:off x="4000496" y="2571744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4286248" y="271462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984711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انتهت </a:t>
            </a:r>
          </a:p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الوحدة الثانية</a:t>
            </a:r>
            <a:endParaRPr lang="ar-SA" sz="9600" dirty="0">
              <a:solidFill>
                <a:srgbClr val="7030A0"/>
              </a:solidFill>
              <a:cs typeface="Mudi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Seashore design templat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Seashore design templat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Seashore design templat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82</Words>
  <Application>Microsoft Office PowerPoint</Application>
  <PresentationFormat>On-screen Show (4:3)</PresentationFormat>
  <Paragraphs>22</Paragraphs>
  <Slides>8</Slides>
  <Notes>0</Notes>
  <HiddenSlides>1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Theme2</vt:lpstr>
      <vt:lpstr>الوحدة الثانية </vt:lpstr>
      <vt:lpstr>البناء الضوئي</vt:lpstr>
      <vt:lpstr>المواد الداخلة في عملية البناء الضوئي</vt:lpstr>
      <vt:lpstr>المواد الناتجة من عملية البناء الضوئي</vt:lpstr>
      <vt:lpstr>Slide 5</vt:lpstr>
      <vt:lpstr>عملية التنفس في النباتات</vt:lpstr>
      <vt:lpstr>التكامل بين عمليتي البناء الضوئي والتنفس</vt:lpstr>
      <vt:lpstr>Slide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الثالثة</dc:title>
  <dc:creator>User</dc:creator>
  <cp:lastModifiedBy>Rami</cp:lastModifiedBy>
  <cp:revision>12</cp:revision>
  <dcterms:created xsi:type="dcterms:W3CDTF">2011-06-02T17:32:03Z</dcterms:created>
  <dcterms:modified xsi:type="dcterms:W3CDTF">2011-06-04T06:23:40Z</dcterms:modified>
</cp:coreProperties>
</file>