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3" r:id="rId8"/>
    <p:sldId id="262"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5" d="100"/>
          <a:sy n="65" d="100"/>
        </p:scale>
        <p:origin x="-108" y="-19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JO"/>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JO"/>
          </a:p>
        </p:txBody>
      </p:sp>
      <p:sp>
        <p:nvSpPr>
          <p:cNvPr id="4" name="عنصر نائب للتاريخ 3"/>
          <p:cNvSpPr>
            <a:spLocks noGrp="1"/>
          </p:cNvSpPr>
          <p:nvPr>
            <p:ph type="dt" sz="half" idx="10"/>
          </p:nvPr>
        </p:nvSpPr>
        <p:spPr/>
        <p:txBody>
          <a:bodyPr/>
          <a:lstStyle/>
          <a:p>
            <a:fld id="{DFBE2844-626E-449E-B45B-909D1E4450B3}" type="datetimeFigureOut">
              <a:rPr lang="ar-JO" smtClean="0"/>
              <a:pPr/>
              <a:t>03/07/1432</a:t>
            </a:fld>
            <a:endParaRPr lang="ar-JO"/>
          </a:p>
        </p:txBody>
      </p:sp>
      <p:sp>
        <p:nvSpPr>
          <p:cNvPr id="5" name="عنصر نائب للتذييل 4"/>
          <p:cNvSpPr>
            <a:spLocks noGrp="1"/>
          </p:cNvSpPr>
          <p:nvPr>
            <p:ph type="ftr" sz="quarter" idx="11"/>
          </p:nvPr>
        </p:nvSpPr>
        <p:spPr/>
        <p:txBody>
          <a:bodyPr/>
          <a:lstStyle/>
          <a:p>
            <a:endParaRPr lang="ar-JO"/>
          </a:p>
        </p:txBody>
      </p:sp>
      <p:sp>
        <p:nvSpPr>
          <p:cNvPr id="6" name="عنصر نائب لرقم الشريحة 5"/>
          <p:cNvSpPr>
            <a:spLocks noGrp="1"/>
          </p:cNvSpPr>
          <p:nvPr>
            <p:ph type="sldNum" sz="quarter" idx="12"/>
          </p:nvPr>
        </p:nvSpPr>
        <p:spPr/>
        <p:txBody>
          <a:bodyPr/>
          <a:lstStyle/>
          <a:p>
            <a:fld id="{E17FA211-55DD-425E-A73A-83CFF9B14ED2}" type="slidenum">
              <a:rPr lang="ar-JO" smtClean="0"/>
              <a:pPr/>
              <a:t>‹#›</a:t>
            </a:fld>
            <a:endParaRPr lang="ar-JO"/>
          </a:p>
        </p:txBody>
      </p:sp>
    </p:spTree>
    <p:extLst>
      <p:ext uri="{BB962C8B-B14F-4D97-AF65-F5344CB8AC3E}">
        <p14:creationId xmlns:p14="http://schemas.microsoft.com/office/powerpoint/2010/main" xmlns="" val="3612865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JO"/>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تاريخ 3"/>
          <p:cNvSpPr>
            <a:spLocks noGrp="1"/>
          </p:cNvSpPr>
          <p:nvPr>
            <p:ph type="dt" sz="half" idx="10"/>
          </p:nvPr>
        </p:nvSpPr>
        <p:spPr/>
        <p:txBody>
          <a:bodyPr/>
          <a:lstStyle/>
          <a:p>
            <a:fld id="{DFBE2844-626E-449E-B45B-909D1E4450B3}" type="datetimeFigureOut">
              <a:rPr lang="ar-JO" smtClean="0"/>
              <a:pPr/>
              <a:t>03/07/1432</a:t>
            </a:fld>
            <a:endParaRPr lang="ar-JO"/>
          </a:p>
        </p:txBody>
      </p:sp>
      <p:sp>
        <p:nvSpPr>
          <p:cNvPr id="5" name="عنصر نائب للتذييل 4"/>
          <p:cNvSpPr>
            <a:spLocks noGrp="1"/>
          </p:cNvSpPr>
          <p:nvPr>
            <p:ph type="ftr" sz="quarter" idx="11"/>
          </p:nvPr>
        </p:nvSpPr>
        <p:spPr/>
        <p:txBody>
          <a:bodyPr/>
          <a:lstStyle/>
          <a:p>
            <a:endParaRPr lang="ar-JO"/>
          </a:p>
        </p:txBody>
      </p:sp>
      <p:sp>
        <p:nvSpPr>
          <p:cNvPr id="6" name="عنصر نائب لرقم الشريحة 5"/>
          <p:cNvSpPr>
            <a:spLocks noGrp="1"/>
          </p:cNvSpPr>
          <p:nvPr>
            <p:ph type="sldNum" sz="quarter" idx="12"/>
          </p:nvPr>
        </p:nvSpPr>
        <p:spPr/>
        <p:txBody>
          <a:bodyPr/>
          <a:lstStyle/>
          <a:p>
            <a:fld id="{E17FA211-55DD-425E-A73A-83CFF9B14ED2}" type="slidenum">
              <a:rPr lang="ar-JO" smtClean="0"/>
              <a:pPr/>
              <a:t>‹#›</a:t>
            </a:fld>
            <a:endParaRPr lang="ar-JO"/>
          </a:p>
        </p:txBody>
      </p:sp>
    </p:spTree>
    <p:extLst>
      <p:ext uri="{BB962C8B-B14F-4D97-AF65-F5344CB8AC3E}">
        <p14:creationId xmlns:p14="http://schemas.microsoft.com/office/powerpoint/2010/main" xmlns="" val="638632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JO"/>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تاريخ 3"/>
          <p:cNvSpPr>
            <a:spLocks noGrp="1"/>
          </p:cNvSpPr>
          <p:nvPr>
            <p:ph type="dt" sz="half" idx="10"/>
          </p:nvPr>
        </p:nvSpPr>
        <p:spPr/>
        <p:txBody>
          <a:bodyPr/>
          <a:lstStyle/>
          <a:p>
            <a:fld id="{DFBE2844-626E-449E-B45B-909D1E4450B3}" type="datetimeFigureOut">
              <a:rPr lang="ar-JO" smtClean="0"/>
              <a:pPr/>
              <a:t>03/07/1432</a:t>
            </a:fld>
            <a:endParaRPr lang="ar-JO"/>
          </a:p>
        </p:txBody>
      </p:sp>
      <p:sp>
        <p:nvSpPr>
          <p:cNvPr id="5" name="عنصر نائب للتذييل 4"/>
          <p:cNvSpPr>
            <a:spLocks noGrp="1"/>
          </p:cNvSpPr>
          <p:nvPr>
            <p:ph type="ftr" sz="quarter" idx="11"/>
          </p:nvPr>
        </p:nvSpPr>
        <p:spPr/>
        <p:txBody>
          <a:bodyPr/>
          <a:lstStyle/>
          <a:p>
            <a:endParaRPr lang="ar-JO"/>
          </a:p>
        </p:txBody>
      </p:sp>
      <p:sp>
        <p:nvSpPr>
          <p:cNvPr id="6" name="عنصر نائب لرقم الشريحة 5"/>
          <p:cNvSpPr>
            <a:spLocks noGrp="1"/>
          </p:cNvSpPr>
          <p:nvPr>
            <p:ph type="sldNum" sz="quarter" idx="12"/>
          </p:nvPr>
        </p:nvSpPr>
        <p:spPr/>
        <p:txBody>
          <a:bodyPr/>
          <a:lstStyle/>
          <a:p>
            <a:fld id="{E17FA211-55DD-425E-A73A-83CFF9B14ED2}" type="slidenum">
              <a:rPr lang="ar-JO" smtClean="0"/>
              <a:pPr/>
              <a:t>‹#›</a:t>
            </a:fld>
            <a:endParaRPr lang="ar-JO"/>
          </a:p>
        </p:txBody>
      </p:sp>
    </p:spTree>
    <p:extLst>
      <p:ext uri="{BB962C8B-B14F-4D97-AF65-F5344CB8AC3E}">
        <p14:creationId xmlns:p14="http://schemas.microsoft.com/office/powerpoint/2010/main" xmlns="" val="2298181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JO"/>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تاريخ 3"/>
          <p:cNvSpPr>
            <a:spLocks noGrp="1"/>
          </p:cNvSpPr>
          <p:nvPr>
            <p:ph type="dt" sz="half" idx="10"/>
          </p:nvPr>
        </p:nvSpPr>
        <p:spPr/>
        <p:txBody>
          <a:bodyPr/>
          <a:lstStyle/>
          <a:p>
            <a:fld id="{DFBE2844-626E-449E-B45B-909D1E4450B3}" type="datetimeFigureOut">
              <a:rPr lang="ar-JO" smtClean="0"/>
              <a:pPr/>
              <a:t>03/07/1432</a:t>
            </a:fld>
            <a:endParaRPr lang="ar-JO"/>
          </a:p>
        </p:txBody>
      </p:sp>
      <p:sp>
        <p:nvSpPr>
          <p:cNvPr id="5" name="عنصر نائب للتذييل 4"/>
          <p:cNvSpPr>
            <a:spLocks noGrp="1"/>
          </p:cNvSpPr>
          <p:nvPr>
            <p:ph type="ftr" sz="quarter" idx="11"/>
          </p:nvPr>
        </p:nvSpPr>
        <p:spPr/>
        <p:txBody>
          <a:bodyPr/>
          <a:lstStyle/>
          <a:p>
            <a:endParaRPr lang="ar-JO"/>
          </a:p>
        </p:txBody>
      </p:sp>
      <p:sp>
        <p:nvSpPr>
          <p:cNvPr id="6" name="عنصر نائب لرقم الشريحة 5"/>
          <p:cNvSpPr>
            <a:spLocks noGrp="1"/>
          </p:cNvSpPr>
          <p:nvPr>
            <p:ph type="sldNum" sz="quarter" idx="12"/>
          </p:nvPr>
        </p:nvSpPr>
        <p:spPr/>
        <p:txBody>
          <a:bodyPr/>
          <a:lstStyle/>
          <a:p>
            <a:fld id="{E17FA211-55DD-425E-A73A-83CFF9B14ED2}" type="slidenum">
              <a:rPr lang="ar-JO" smtClean="0"/>
              <a:pPr/>
              <a:t>‹#›</a:t>
            </a:fld>
            <a:endParaRPr lang="ar-JO"/>
          </a:p>
        </p:txBody>
      </p:sp>
    </p:spTree>
    <p:extLst>
      <p:ext uri="{BB962C8B-B14F-4D97-AF65-F5344CB8AC3E}">
        <p14:creationId xmlns:p14="http://schemas.microsoft.com/office/powerpoint/2010/main" xmlns="" val="3789456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JO"/>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FBE2844-626E-449E-B45B-909D1E4450B3}" type="datetimeFigureOut">
              <a:rPr lang="ar-JO" smtClean="0"/>
              <a:pPr/>
              <a:t>03/07/1432</a:t>
            </a:fld>
            <a:endParaRPr lang="ar-JO"/>
          </a:p>
        </p:txBody>
      </p:sp>
      <p:sp>
        <p:nvSpPr>
          <p:cNvPr id="5" name="عنصر نائب للتذييل 4"/>
          <p:cNvSpPr>
            <a:spLocks noGrp="1"/>
          </p:cNvSpPr>
          <p:nvPr>
            <p:ph type="ftr" sz="quarter" idx="11"/>
          </p:nvPr>
        </p:nvSpPr>
        <p:spPr/>
        <p:txBody>
          <a:bodyPr/>
          <a:lstStyle/>
          <a:p>
            <a:endParaRPr lang="ar-JO"/>
          </a:p>
        </p:txBody>
      </p:sp>
      <p:sp>
        <p:nvSpPr>
          <p:cNvPr id="6" name="عنصر نائب لرقم الشريحة 5"/>
          <p:cNvSpPr>
            <a:spLocks noGrp="1"/>
          </p:cNvSpPr>
          <p:nvPr>
            <p:ph type="sldNum" sz="quarter" idx="12"/>
          </p:nvPr>
        </p:nvSpPr>
        <p:spPr/>
        <p:txBody>
          <a:bodyPr/>
          <a:lstStyle/>
          <a:p>
            <a:fld id="{E17FA211-55DD-425E-A73A-83CFF9B14ED2}" type="slidenum">
              <a:rPr lang="ar-JO" smtClean="0"/>
              <a:pPr/>
              <a:t>‹#›</a:t>
            </a:fld>
            <a:endParaRPr lang="ar-JO"/>
          </a:p>
        </p:txBody>
      </p:sp>
    </p:spTree>
    <p:extLst>
      <p:ext uri="{BB962C8B-B14F-4D97-AF65-F5344CB8AC3E}">
        <p14:creationId xmlns:p14="http://schemas.microsoft.com/office/powerpoint/2010/main" xmlns="" val="3668318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JO"/>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5" name="عنصر نائب للتاريخ 4"/>
          <p:cNvSpPr>
            <a:spLocks noGrp="1"/>
          </p:cNvSpPr>
          <p:nvPr>
            <p:ph type="dt" sz="half" idx="10"/>
          </p:nvPr>
        </p:nvSpPr>
        <p:spPr/>
        <p:txBody>
          <a:bodyPr/>
          <a:lstStyle/>
          <a:p>
            <a:fld id="{DFBE2844-626E-449E-B45B-909D1E4450B3}" type="datetimeFigureOut">
              <a:rPr lang="ar-JO" smtClean="0"/>
              <a:pPr/>
              <a:t>03/07/1432</a:t>
            </a:fld>
            <a:endParaRPr lang="ar-JO"/>
          </a:p>
        </p:txBody>
      </p:sp>
      <p:sp>
        <p:nvSpPr>
          <p:cNvPr id="6" name="عنصر نائب للتذييل 5"/>
          <p:cNvSpPr>
            <a:spLocks noGrp="1"/>
          </p:cNvSpPr>
          <p:nvPr>
            <p:ph type="ftr" sz="quarter" idx="11"/>
          </p:nvPr>
        </p:nvSpPr>
        <p:spPr/>
        <p:txBody>
          <a:bodyPr/>
          <a:lstStyle/>
          <a:p>
            <a:endParaRPr lang="ar-JO"/>
          </a:p>
        </p:txBody>
      </p:sp>
      <p:sp>
        <p:nvSpPr>
          <p:cNvPr id="7" name="عنصر نائب لرقم الشريحة 6"/>
          <p:cNvSpPr>
            <a:spLocks noGrp="1"/>
          </p:cNvSpPr>
          <p:nvPr>
            <p:ph type="sldNum" sz="quarter" idx="12"/>
          </p:nvPr>
        </p:nvSpPr>
        <p:spPr/>
        <p:txBody>
          <a:bodyPr/>
          <a:lstStyle/>
          <a:p>
            <a:fld id="{E17FA211-55DD-425E-A73A-83CFF9B14ED2}" type="slidenum">
              <a:rPr lang="ar-JO" smtClean="0"/>
              <a:pPr/>
              <a:t>‹#›</a:t>
            </a:fld>
            <a:endParaRPr lang="ar-JO"/>
          </a:p>
        </p:txBody>
      </p:sp>
    </p:spTree>
    <p:extLst>
      <p:ext uri="{BB962C8B-B14F-4D97-AF65-F5344CB8AC3E}">
        <p14:creationId xmlns:p14="http://schemas.microsoft.com/office/powerpoint/2010/main" xmlns="" val="3134804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JO"/>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7" name="عنصر نائب للتاريخ 6"/>
          <p:cNvSpPr>
            <a:spLocks noGrp="1"/>
          </p:cNvSpPr>
          <p:nvPr>
            <p:ph type="dt" sz="half" idx="10"/>
          </p:nvPr>
        </p:nvSpPr>
        <p:spPr/>
        <p:txBody>
          <a:bodyPr/>
          <a:lstStyle/>
          <a:p>
            <a:fld id="{DFBE2844-626E-449E-B45B-909D1E4450B3}" type="datetimeFigureOut">
              <a:rPr lang="ar-JO" smtClean="0"/>
              <a:pPr/>
              <a:t>03/07/1432</a:t>
            </a:fld>
            <a:endParaRPr lang="ar-JO"/>
          </a:p>
        </p:txBody>
      </p:sp>
      <p:sp>
        <p:nvSpPr>
          <p:cNvPr id="8" name="عنصر نائب للتذييل 7"/>
          <p:cNvSpPr>
            <a:spLocks noGrp="1"/>
          </p:cNvSpPr>
          <p:nvPr>
            <p:ph type="ftr" sz="quarter" idx="11"/>
          </p:nvPr>
        </p:nvSpPr>
        <p:spPr/>
        <p:txBody>
          <a:bodyPr/>
          <a:lstStyle/>
          <a:p>
            <a:endParaRPr lang="ar-JO"/>
          </a:p>
        </p:txBody>
      </p:sp>
      <p:sp>
        <p:nvSpPr>
          <p:cNvPr id="9" name="عنصر نائب لرقم الشريحة 8"/>
          <p:cNvSpPr>
            <a:spLocks noGrp="1"/>
          </p:cNvSpPr>
          <p:nvPr>
            <p:ph type="sldNum" sz="quarter" idx="12"/>
          </p:nvPr>
        </p:nvSpPr>
        <p:spPr/>
        <p:txBody>
          <a:bodyPr/>
          <a:lstStyle/>
          <a:p>
            <a:fld id="{E17FA211-55DD-425E-A73A-83CFF9B14ED2}" type="slidenum">
              <a:rPr lang="ar-JO" smtClean="0"/>
              <a:pPr/>
              <a:t>‹#›</a:t>
            </a:fld>
            <a:endParaRPr lang="ar-JO"/>
          </a:p>
        </p:txBody>
      </p:sp>
    </p:spTree>
    <p:extLst>
      <p:ext uri="{BB962C8B-B14F-4D97-AF65-F5344CB8AC3E}">
        <p14:creationId xmlns:p14="http://schemas.microsoft.com/office/powerpoint/2010/main" xmlns="" val="808855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JO"/>
          </a:p>
        </p:txBody>
      </p:sp>
      <p:sp>
        <p:nvSpPr>
          <p:cNvPr id="3" name="عنصر نائب للتاريخ 2"/>
          <p:cNvSpPr>
            <a:spLocks noGrp="1"/>
          </p:cNvSpPr>
          <p:nvPr>
            <p:ph type="dt" sz="half" idx="10"/>
          </p:nvPr>
        </p:nvSpPr>
        <p:spPr/>
        <p:txBody>
          <a:bodyPr/>
          <a:lstStyle/>
          <a:p>
            <a:fld id="{DFBE2844-626E-449E-B45B-909D1E4450B3}" type="datetimeFigureOut">
              <a:rPr lang="ar-JO" smtClean="0"/>
              <a:pPr/>
              <a:t>03/07/1432</a:t>
            </a:fld>
            <a:endParaRPr lang="ar-JO"/>
          </a:p>
        </p:txBody>
      </p:sp>
      <p:sp>
        <p:nvSpPr>
          <p:cNvPr id="4" name="عنصر نائب للتذييل 3"/>
          <p:cNvSpPr>
            <a:spLocks noGrp="1"/>
          </p:cNvSpPr>
          <p:nvPr>
            <p:ph type="ftr" sz="quarter" idx="11"/>
          </p:nvPr>
        </p:nvSpPr>
        <p:spPr/>
        <p:txBody>
          <a:bodyPr/>
          <a:lstStyle/>
          <a:p>
            <a:endParaRPr lang="ar-JO"/>
          </a:p>
        </p:txBody>
      </p:sp>
      <p:sp>
        <p:nvSpPr>
          <p:cNvPr id="5" name="عنصر نائب لرقم الشريحة 4"/>
          <p:cNvSpPr>
            <a:spLocks noGrp="1"/>
          </p:cNvSpPr>
          <p:nvPr>
            <p:ph type="sldNum" sz="quarter" idx="12"/>
          </p:nvPr>
        </p:nvSpPr>
        <p:spPr/>
        <p:txBody>
          <a:bodyPr/>
          <a:lstStyle/>
          <a:p>
            <a:fld id="{E17FA211-55DD-425E-A73A-83CFF9B14ED2}" type="slidenum">
              <a:rPr lang="ar-JO" smtClean="0"/>
              <a:pPr/>
              <a:t>‹#›</a:t>
            </a:fld>
            <a:endParaRPr lang="ar-JO"/>
          </a:p>
        </p:txBody>
      </p:sp>
    </p:spTree>
    <p:extLst>
      <p:ext uri="{BB962C8B-B14F-4D97-AF65-F5344CB8AC3E}">
        <p14:creationId xmlns:p14="http://schemas.microsoft.com/office/powerpoint/2010/main" xmlns="" val="2523092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FBE2844-626E-449E-B45B-909D1E4450B3}" type="datetimeFigureOut">
              <a:rPr lang="ar-JO" smtClean="0"/>
              <a:pPr/>
              <a:t>03/07/1432</a:t>
            </a:fld>
            <a:endParaRPr lang="ar-JO"/>
          </a:p>
        </p:txBody>
      </p:sp>
      <p:sp>
        <p:nvSpPr>
          <p:cNvPr id="3" name="عنصر نائب للتذييل 2"/>
          <p:cNvSpPr>
            <a:spLocks noGrp="1"/>
          </p:cNvSpPr>
          <p:nvPr>
            <p:ph type="ftr" sz="quarter" idx="11"/>
          </p:nvPr>
        </p:nvSpPr>
        <p:spPr/>
        <p:txBody>
          <a:bodyPr/>
          <a:lstStyle/>
          <a:p>
            <a:endParaRPr lang="ar-JO"/>
          </a:p>
        </p:txBody>
      </p:sp>
      <p:sp>
        <p:nvSpPr>
          <p:cNvPr id="4" name="عنصر نائب لرقم الشريحة 3"/>
          <p:cNvSpPr>
            <a:spLocks noGrp="1"/>
          </p:cNvSpPr>
          <p:nvPr>
            <p:ph type="sldNum" sz="quarter" idx="12"/>
          </p:nvPr>
        </p:nvSpPr>
        <p:spPr/>
        <p:txBody>
          <a:bodyPr/>
          <a:lstStyle/>
          <a:p>
            <a:fld id="{E17FA211-55DD-425E-A73A-83CFF9B14ED2}" type="slidenum">
              <a:rPr lang="ar-JO" smtClean="0"/>
              <a:pPr/>
              <a:t>‹#›</a:t>
            </a:fld>
            <a:endParaRPr lang="ar-JO"/>
          </a:p>
        </p:txBody>
      </p:sp>
    </p:spTree>
    <p:extLst>
      <p:ext uri="{BB962C8B-B14F-4D97-AF65-F5344CB8AC3E}">
        <p14:creationId xmlns:p14="http://schemas.microsoft.com/office/powerpoint/2010/main" xmlns="" val="2042678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JO"/>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FBE2844-626E-449E-B45B-909D1E4450B3}" type="datetimeFigureOut">
              <a:rPr lang="ar-JO" smtClean="0"/>
              <a:pPr/>
              <a:t>03/07/1432</a:t>
            </a:fld>
            <a:endParaRPr lang="ar-JO"/>
          </a:p>
        </p:txBody>
      </p:sp>
      <p:sp>
        <p:nvSpPr>
          <p:cNvPr id="6" name="عنصر نائب للتذييل 5"/>
          <p:cNvSpPr>
            <a:spLocks noGrp="1"/>
          </p:cNvSpPr>
          <p:nvPr>
            <p:ph type="ftr" sz="quarter" idx="11"/>
          </p:nvPr>
        </p:nvSpPr>
        <p:spPr/>
        <p:txBody>
          <a:bodyPr/>
          <a:lstStyle/>
          <a:p>
            <a:endParaRPr lang="ar-JO"/>
          </a:p>
        </p:txBody>
      </p:sp>
      <p:sp>
        <p:nvSpPr>
          <p:cNvPr id="7" name="عنصر نائب لرقم الشريحة 6"/>
          <p:cNvSpPr>
            <a:spLocks noGrp="1"/>
          </p:cNvSpPr>
          <p:nvPr>
            <p:ph type="sldNum" sz="quarter" idx="12"/>
          </p:nvPr>
        </p:nvSpPr>
        <p:spPr/>
        <p:txBody>
          <a:bodyPr/>
          <a:lstStyle/>
          <a:p>
            <a:fld id="{E17FA211-55DD-425E-A73A-83CFF9B14ED2}" type="slidenum">
              <a:rPr lang="ar-JO" smtClean="0"/>
              <a:pPr/>
              <a:t>‹#›</a:t>
            </a:fld>
            <a:endParaRPr lang="ar-JO"/>
          </a:p>
        </p:txBody>
      </p:sp>
    </p:spTree>
    <p:extLst>
      <p:ext uri="{BB962C8B-B14F-4D97-AF65-F5344CB8AC3E}">
        <p14:creationId xmlns:p14="http://schemas.microsoft.com/office/powerpoint/2010/main" xmlns="" val="2072345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JO"/>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FBE2844-626E-449E-B45B-909D1E4450B3}" type="datetimeFigureOut">
              <a:rPr lang="ar-JO" smtClean="0"/>
              <a:pPr/>
              <a:t>03/07/1432</a:t>
            </a:fld>
            <a:endParaRPr lang="ar-JO"/>
          </a:p>
        </p:txBody>
      </p:sp>
      <p:sp>
        <p:nvSpPr>
          <p:cNvPr id="6" name="عنصر نائب للتذييل 5"/>
          <p:cNvSpPr>
            <a:spLocks noGrp="1"/>
          </p:cNvSpPr>
          <p:nvPr>
            <p:ph type="ftr" sz="quarter" idx="11"/>
          </p:nvPr>
        </p:nvSpPr>
        <p:spPr/>
        <p:txBody>
          <a:bodyPr/>
          <a:lstStyle/>
          <a:p>
            <a:endParaRPr lang="ar-JO"/>
          </a:p>
        </p:txBody>
      </p:sp>
      <p:sp>
        <p:nvSpPr>
          <p:cNvPr id="7" name="عنصر نائب لرقم الشريحة 6"/>
          <p:cNvSpPr>
            <a:spLocks noGrp="1"/>
          </p:cNvSpPr>
          <p:nvPr>
            <p:ph type="sldNum" sz="quarter" idx="12"/>
          </p:nvPr>
        </p:nvSpPr>
        <p:spPr/>
        <p:txBody>
          <a:bodyPr/>
          <a:lstStyle/>
          <a:p>
            <a:fld id="{E17FA211-55DD-425E-A73A-83CFF9B14ED2}" type="slidenum">
              <a:rPr lang="ar-JO" smtClean="0"/>
              <a:pPr/>
              <a:t>‹#›</a:t>
            </a:fld>
            <a:endParaRPr lang="ar-JO"/>
          </a:p>
        </p:txBody>
      </p:sp>
    </p:spTree>
    <p:extLst>
      <p:ext uri="{BB962C8B-B14F-4D97-AF65-F5344CB8AC3E}">
        <p14:creationId xmlns:p14="http://schemas.microsoft.com/office/powerpoint/2010/main" xmlns="" val="3791718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JO"/>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JO"/>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FBE2844-626E-449E-B45B-909D1E4450B3}" type="datetimeFigureOut">
              <a:rPr lang="ar-JO" smtClean="0"/>
              <a:pPr/>
              <a:t>03/07/1432</a:t>
            </a:fld>
            <a:endParaRPr lang="ar-JO"/>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JO"/>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17FA211-55DD-425E-A73A-83CFF9B14ED2}" type="slidenum">
              <a:rPr lang="ar-JO" smtClean="0"/>
              <a:pPr/>
              <a:t>‹#›</a:t>
            </a:fld>
            <a:endParaRPr lang="ar-JO"/>
          </a:p>
        </p:txBody>
      </p:sp>
    </p:spTree>
    <p:extLst>
      <p:ext uri="{BB962C8B-B14F-4D97-AF65-F5344CB8AC3E}">
        <p14:creationId xmlns:p14="http://schemas.microsoft.com/office/powerpoint/2010/main" xmlns="" val="26072637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4.xml"/><Relationship Id="rId4" Type="http://schemas.openxmlformats.org/officeDocument/2006/relationships/image" Target="../media/image20.png"/></Relationships>
</file>

<file path=ppt/slides/_rels/slide1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4.xml"/><Relationship Id="rId4" Type="http://schemas.openxmlformats.org/officeDocument/2006/relationships/image" Target="../media/image23.png"/></Relationships>
</file>

<file path=ppt/slides/_rels/slide15.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332657"/>
            <a:ext cx="7772400" cy="1584175"/>
          </a:xfrm>
        </p:spPr>
        <p:txBody>
          <a:bodyPr>
            <a:normAutofit/>
          </a:bodyPr>
          <a:lstStyle/>
          <a:p>
            <a:r>
              <a:rPr lang="ar-JO" sz="6600" b="1" dirty="0" smtClean="0">
                <a:solidFill>
                  <a:srgbClr val="FF0000"/>
                </a:solidFill>
                <a:cs typeface="Mudir MT" pitchFamily="2" charset="-78"/>
              </a:rPr>
              <a:t>الوحدة الثامنة </a:t>
            </a:r>
            <a:endParaRPr lang="ar-JO" sz="6600" b="1" dirty="0">
              <a:solidFill>
                <a:srgbClr val="FF0000"/>
              </a:solidFill>
              <a:cs typeface="Mudir MT" pitchFamily="2" charset="-78"/>
            </a:endParaRPr>
          </a:p>
        </p:txBody>
      </p:sp>
      <p:sp>
        <p:nvSpPr>
          <p:cNvPr id="3" name="عنوان فرعي 2"/>
          <p:cNvSpPr>
            <a:spLocks noGrp="1"/>
          </p:cNvSpPr>
          <p:nvPr>
            <p:ph type="subTitle" idx="1"/>
          </p:nvPr>
        </p:nvSpPr>
        <p:spPr>
          <a:xfrm>
            <a:off x="1371600" y="2348880"/>
            <a:ext cx="6400800" cy="3600400"/>
          </a:xfrm>
        </p:spPr>
        <p:txBody>
          <a:bodyPr>
            <a:noAutofit/>
          </a:bodyPr>
          <a:lstStyle/>
          <a:p>
            <a:r>
              <a:rPr lang="ar-JO" sz="4400" b="1" dirty="0" smtClean="0">
                <a:solidFill>
                  <a:srgbClr val="FF0000"/>
                </a:solidFill>
                <a:cs typeface="Mudir MT" pitchFamily="2" charset="-78"/>
              </a:rPr>
              <a:t>اولاً : </a:t>
            </a:r>
            <a:r>
              <a:rPr lang="ar-JO" sz="4400" b="1" dirty="0" smtClean="0">
                <a:solidFill>
                  <a:srgbClr val="0070C0"/>
                </a:solidFill>
                <a:cs typeface="Mudir MT" pitchFamily="2" charset="-78"/>
              </a:rPr>
              <a:t>الكهرباء الساكنة .</a:t>
            </a:r>
          </a:p>
          <a:p>
            <a:r>
              <a:rPr lang="ar-JO" sz="4400" b="1" dirty="0" smtClean="0">
                <a:solidFill>
                  <a:srgbClr val="FF0000"/>
                </a:solidFill>
                <a:cs typeface="Mudir MT" pitchFamily="2" charset="-78"/>
              </a:rPr>
              <a:t>***</a:t>
            </a:r>
          </a:p>
          <a:p>
            <a:r>
              <a:rPr lang="ar-JO" sz="4400" b="1" dirty="0" smtClean="0">
                <a:solidFill>
                  <a:srgbClr val="FF0000"/>
                </a:solidFill>
                <a:cs typeface="Mudir MT" pitchFamily="2" charset="-78"/>
              </a:rPr>
              <a:t>ثانياً : </a:t>
            </a:r>
            <a:r>
              <a:rPr lang="ar-JO" sz="4400" b="1" dirty="0" smtClean="0">
                <a:solidFill>
                  <a:srgbClr val="0070C0"/>
                </a:solidFill>
                <a:cs typeface="Mudir MT" pitchFamily="2" charset="-78"/>
              </a:rPr>
              <a:t>الكهرباء المتحركة .</a:t>
            </a:r>
            <a:endParaRPr lang="ar-JO" sz="4400" b="1" dirty="0">
              <a:solidFill>
                <a:srgbClr val="0070C0"/>
              </a:solidFill>
              <a:cs typeface="Mudir MT" pitchFamily="2" charset="-78"/>
            </a:endParaRPr>
          </a:p>
        </p:txBody>
      </p:sp>
    </p:spTree>
    <p:extLst>
      <p:ext uri="{BB962C8B-B14F-4D97-AF65-F5344CB8AC3E}">
        <p14:creationId xmlns:p14="http://schemas.microsoft.com/office/powerpoint/2010/main" xmlns="" val="1451435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6774" y="548680"/>
            <a:ext cx="8590446" cy="2120718"/>
          </a:xfrm>
        </p:spPr>
        <p:txBody>
          <a:bodyPr>
            <a:normAutofit fontScale="90000"/>
          </a:bodyPr>
          <a:lstStyle/>
          <a:p>
            <a:pPr algn="r"/>
            <a:r>
              <a:rPr lang="ar-JO" dirty="0" smtClean="0">
                <a:solidFill>
                  <a:srgbClr val="FF0000"/>
                </a:solidFill>
                <a:cs typeface="Mudir MT" pitchFamily="2" charset="-78"/>
              </a:rPr>
              <a:t>                             الكهرباء المتحركة</a:t>
            </a:r>
            <a:r>
              <a:rPr lang="ar-JO" dirty="0" smtClean="0"/>
              <a:t/>
            </a:r>
            <a:br>
              <a:rPr lang="ar-JO" dirty="0" smtClean="0"/>
            </a:br>
            <a:r>
              <a:rPr lang="ar-JO" sz="4000" dirty="0" smtClean="0">
                <a:solidFill>
                  <a:srgbClr val="FF0000"/>
                </a:solidFill>
                <a:cs typeface="Mudir MT" pitchFamily="2" charset="-78"/>
              </a:rPr>
              <a:t>التيار الكهربائي : </a:t>
            </a:r>
            <a:r>
              <a:rPr lang="ar-JO" sz="4000" dirty="0" smtClean="0">
                <a:solidFill>
                  <a:srgbClr val="0070C0"/>
                </a:solidFill>
                <a:cs typeface="Mudir MT" pitchFamily="2" charset="-78"/>
              </a:rPr>
              <a:t>حركة الشحنات الكهربائية في اتجاه معين عبر الموصلات لنقل الطاقة </a:t>
            </a:r>
            <a:br>
              <a:rPr lang="ar-JO" sz="4000" dirty="0" smtClean="0">
                <a:solidFill>
                  <a:srgbClr val="0070C0"/>
                </a:solidFill>
                <a:cs typeface="Mudir MT" pitchFamily="2" charset="-78"/>
              </a:rPr>
            </a:br>
            <a:r>
              <a:rPr lang="ar-JO" sz="4000" dirty="0" smtClean="0">
                <a:solidFill>
                  <a:srgbClr val="0070C0"/>
                </a:solidFill>
                <a:cs typeface="Mudir MT" pitchFamily="2" charset="-78"/>
              </a:rPr>
              <a:t>الكهربائية </a:t>
            </a:r>
            <a:r>
              <a:rPr lang="ar-JO" dirty="0" smtClean="0"/>
              <a:t/>
            </a:r>
            <a:br>
              <a:rPr lang="ar-JO" dirty="0" smtClean="0"/>
            </a:br>
            <a:r>
              <a:rPr lang="ar-JO" dirty="0" smtClean="0"/>
              <a:t> </a:t>
            </a:r>
            <a:endParaRPr lang="ar-JO" dirty="0"/>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86237" y="1772816"/>
            <a:ext cx="2232248" cy="26642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6732240" y="3138813"/>
            <a:ext cx="1877169" cy="18539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923928" y="4800590"/>
            <a:ext cx="1976239" cy="20345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125" name="Picture 5"/>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7408032" y="5174896"/>
            <a:ext cx="1639614" cy="162381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126" name="Picture 6"/>
          <p:cNvPicPr>
            <a:picLocks noChangeAspect="1" noChangeArrowheads="1"/>
          </p:cNvPicPr>
          <p:nvPr/>
        </p:nvPicPr>
        <p:blipFill>
          <a:blip r:embed="rId6">
            <a:extLst>
              <a:ext uri="{28A0092B-C50C-407E-A947-70E740481C1C}">
                <a14:useLocalDpi xmlns:a14="http://schemas.microsoft.com/office/drawing/2010/main" xmlns="" val="0"/>
              </a:ext>
            </a:extLst>
          </a:blip>
          <a:srcRect/>
          <a:stretch>
            <a:fillRect/>
          </a:stretch>
        </p:blipFill>
        <p:spPr bwMode="auto">
          <a:xfrm>
            <a:off x="602579" y="4992760"/>
            <a:ext cx="1199565" cy="18398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127" name="Picture 7"/>
          <p:cNvPicPr>
            <a:picLocks noChangeAspect="1" noChangeArrowheads="1"/>
          </p:cNvPicPr>
          <p:nvPr/>
        </p:nvPicPr>
        <p:blipFill>
          <a:blip r:embed="rId7">
            <a:extLst>
              <a:ext uri="{28A0092B-C50C-407E-A947-70E740481C1C}">
                <a14:useLocalDpi xmlns:a14="http://schemas.microsoft.com/office/drawing/2010/main" xmlns="" val="0"/>
              </a:ext>
            </a:extLst>
          </a:blip>
          <a:srcRect/>
          <a:stretch>
            <a:fillRect/>
          </a:stretch>
        </p:blipFill>
        <p:spPr bwMode="auto">
          <a:xfrm>
            <a:off x="3635896" y="2869086"/>
            <a:ext cx="1752203" cy="212367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996662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circle(in)">
                                      <p:cBhvr>
                                        <p:cTn id="7" dur="2000"/>
                                        <p:tgtEl>
                                          <p:spTgt spid="512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127"/>
                                        </p:tgtEl>
                                        <p:attrNameLst>
                                          <p:attrName>style.visibility</p:attrName>
                                        </p:attrNameLst>
                                      </p:cBhvr>
                                      <p:to>
                                        <p:strVal val="visible"/>
                                      </p:to>
                                    </p:set>
                                    <p:animEffect transition="in" filter="barn(inVertical)">
                                      <p:cBhvr>
                                        <p:cTn id="12" dur="500"/>
                                        <p:tgtEl>
                                          <p:spTgt spid="5127"/>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5123"/>
                                        </p:tgtEl>
                                        <p:attrNameLst>
                                          <p:attrName>style.visibility</p:attrName>
                                        </p:attrNameLst>
                                      </p:cBhvr>
                                      <p:to>
                                        <p:strVal val="visible"/>
                                      </p:to>
                                    </p:set>
                                    <p:animEffect transition="in" filter="circle(in)">
                                      <p:cBhvr>
                                        <p:cTn id="17" dur="2000"/>
                                        <p:tgtEl>
                                          <p:spTgt spid="5123"/>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125"/>
                                        </p:tgtEl>
                                        <p:attrNameLst>
                                          <p:attrName>style.visibility</p:attrName>
                                        </p:attrNameLst>
                                      </p:cBhvr>
                                      <p:to>
                                        <p:strVal val="visible"/>
                                      </p:to>
                                    </p:set>
                                    <p:animEffect transition="in" filter="barn(inVertical)">
                                      <p:cBhvr>
                                        <p:cTn id="22" dur="500"/>
                                        <p:tgtEl>
                                          <p:spTgt spid="5125"/>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nodeType="clickEffect">
                                  <p:stCondLst>
                                    <p:cond delay="0"/>
                                  </p:stCondLst>
                                  <p:childTnLst>
                                    <p:set>
                                      <p:cBhvr>
                                        <p:cTn id="26" dur="1" fill="hold">
                                          <p:stCondLst>
                                            <p:cond delay="0"/>
                                          </p:stCondLst>
                                        </p:cTn>
                                        <p:tgtEl>
                                          <p:spTgt spid="5124"/>
                                        </p:tgtEl>
                                        <p:attrNameLst>
                                          <p:attrName>style.visibility</p:attrName>
                                        </p:attrNameLst>
                                      </p:cBhvr>
                                      <p:to>
                                        <p:strVal val="visible"/>
                                      </p:to>
                                    </p:set>
                                    <p:animEffect transition="in" filter="wheel(1)">
                                      <p:cBhvr>
                                        <p:cTn id="27" dur="2000"/>
                                        <p:tgtEl>
                                          <p:spTgt spid="5124"/>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5126"/>
                                        </p:tgtEl>
                                        <p:attrNameLst>
                                          <p:attrName>style.visibility</p:attrName>
                                        </p:attrNameLst>
                                      </p:cBhvr>
                                      <p:to>
                                        <p:strVal val="visible"/>
                                      </p:to>
                                    </p:set>
                                    <p:anim calcmode="lin" valueType="num">
                                      <p:cBhvr additive="base">
                                        <p:cTn id="32" dur="500" fill="hold"/>
                                        <p:tgtEl>
                                          <p:spTgt spid="5126"/>
                                        </p:tgtEl>
                                        <p:attrNameLst>
                                          <p:attrName>ppt_x</p:attrName>
                                        </p:attrNameLst>
                                      </p:cBhvr>
                                      <p:tavLst>
                                        <p:tav tm="0">
                                          <p:val>
                                            <p:strVal val="#ppt_x"/>
                                          </p:val>
                                        </p:tav>
                                        <p:tav tm="100000">
                                          <p:val>
                                            <p:strVal val="#ppt_x"/>
                                          </p:val>
                                        </p:tav>
                                      </p:tavLst>
                                    </p:anim>
                                    <p:anim calcmode="lin" valueType="num">
                                      <p:cBhvr additive="base">
                                        <p:cTn id="33" dur="500" fill="hold"/>
                                        <p:tgtEl>
                                          <p:spTgt spid="51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JO" sz="4800" dirty="0" smtClean="0">
                <a:solidFill>
                  <a:srgbClr val="FF0000"/>
                </a:solidFill>
                <a:cs typeface="Mudir MT" pitchFamily="2" charset="-78"/>
              </a:rPr>
              <a:t>الدارة الكهربائية</a:t>
            </a:r>
            <a:endParaRPr lang="ar-JO" sz="4800" dirty="0">
              <a:solidFill>
                <a:srgbClr val="FF0000"/>
              </a:solidFill>
              <a:cs typeface="Mudir MT" pitchFamily="2" charset="-78"/>
            </a:endParaRPr>
          </a:p>
        </p:txBody>
      </p:sp>
      <p:sp>
        <p:nvSpPr>
          <p:cNvPr id="3" name="عنصر نائب للمحتوى 2"/>
          <p:cNvSpPr>
            <a:spLocks noGrp="1"/>
          </p:cNvSpPr>
          <p:nvPr>
            <p:ph idx="1"/>
          </p:nvPr>
        </p:nvSpPr>
        <p:spPr/>
        <p:txBody>
          <a:bodyPr/>
          <a:lstStyle/>
          <a:p>
            <a:pPr>
              <a:buFont typeface="Wingdings" pitchFamily="2" charset="2"/>
              <a:buChar char="ü"/>
            </a:pPr>
            <a:r>
              <a:rPr lang="ar-JO" sz="4000" dirty="0" smtClean="0">
                <a:solidFill>
                  <a:srgbClr val="0070C0"/>
                </a:solidFill>
                <a:cs typeface="Mudir MT" pitchFamily="2" charset="-78"/>
              </a:rPr>
              <a:t>دارة كهربائية  </a:t>
            </a:r>
          </a:p>
          <a:p>
            <a:pPr marL="0" indent="0">
              <a:buNone/>
            </a:pPr>
            <a:endParaRPr lang="ar-JO" dirty="0"/>
          </a:p>
          <a:p>
            <a:pPr marL="0" indent="0">
              <a:buNone/>
            </a:pPr>
            <a:endParaRPr lang="ar-JO" dirty="0" smtClean="0"/>
          </a:p>
          <a:p>
            <a:pPr>
              <a:buFont typeface="Wingdings" pitchFamily="2" charset="2"/>
              <a:buChar char="ü"/>
            </a:pPr>
            <a:r>
              <a:rPr lang="ar-JO" dirty="0" smtClean="0">
                <a:solidFill>
                  <a:srgbClr val="0070C0"/>
                </a:solidFill>
                <a:cs typeface="Mudir MT" pitchFamily="2" charset="-78"/>
              </a:rPr>
              <a:t>رسم تخطيطي لدارة كهربائية</a:t>
            </a:r>
            <a:endParaRPr lang="ar-JO" dirty="0">
              <a:solidFill>
                <a:srgbClr val="0070C0"/>
              </a:solidFill>
              <a:cs typeface="Mudir MT" pitchFamily="2" charset="-78"/>
            </a:endParaRPr>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51520" y="1580808"/>
            <a:ext cx="3096344" cy="230425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148" name="Picture 4"/>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83176" y="4689688"/>
            <a:ext cx="3096344" cy="18722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5" name="رابط كسهم مستقيم 4"/>
          <p:cNvCxnSpPr/>
          <p:nvPr/>
        </p:nvCxnSpPr>
        <p:spPr>
          <a:xfrm flipH="1">
            <a:off x="3379520" y="2060848"/>
            <a:ext cx="2920672" cy="936104"/>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7" name="رابط كسهم مستقيم 6"/>
          <p:cNvCxnSpPr/>
          <p:nvPr/>
        </p:nvCxnSpPr>
        <p:spPr>
          <a:xfrm flipH="1">
            <a:off x="3491880" y="3933056"/>
            <a:ext cx="2304256" cy="115212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3360538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5" presetClass="entr" presetSubtype="0"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1000" fill="hold"/>
                                        <p:tgtEl>
                                          <p:spTgt spid="5"/>
                                        </p:tgtEl>
                                        <p:attrNameLst>
                                          <p:attrName>ppt_w</p:attrName>
                                        </p:attrNameLst>
                                      </p:cBhvr>
                                      <p:tavLst>
                                        <p:tav tm="0">
                                          <p:val>
                                            <p:fltVal val="0"/>
                                          </p:val>
                                        </p:tav>
                                        <p:tav tm="100000">
                                          <p:val>
                                            <p:strVal val="#ppt_w"/>
                                          </p:val>
                                        </p:tav>
                                      </p:tavLst>
                                    </p:anim>
                                    <p:anim calcmode="lin" valueType="num">
                                      <p:cBhvr>
                                        <p:cTn id="13" dur="1000" fill="hold"/>
                                        <p:tgtEl>
                                          <p:spTgt spid="5"/>
                                        </p:tgtEl>
                                        <p:attrNameLst>
                                          <p:attrName>ppt_h</p:attrName>
                                        </p:attrNameLst>
                                      </p:cBhvr>
                                      <p:tavLst>
                                        <p:tav tm="0">
                                          <p:val>
                                            <p:fltVal val="0"/>
                                          </p:val>
                                        </p:tav>
                                        <p:tav tm="100000">
                                          <p:val>
                                            <p:strVal val="#ppt_h"/>
                                          </p:val>
                                        </p:tav>
                                      </p:tavLst>
                                    </p:anim>
                                    <p:anim calcmode="lin" valueType="num">
                                      <p:cBhvr>
                                        <p:cTn id="14"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5"/>
                                        </p:tgtEl>
                                        <p:attrNameLst>
                                          <p:attrName>ppt_y</p:attrName>
                                        </p:attrNameLst>
                                      </p:cBhvr>
                                      <p:tavLst>
                                        <p:tav tm="0" fmla="#ppt_y+(sin(-2*pi*(1-$))*-#ppt_x+cos(-2*pi*(1-$))*(1-#ppt_y))*(1-$)">
                                          <p:val>
                                            <p:fltVal val="0"/>
                                          </p:val>
                                        </p:tav>
                                        <p:tav tm="100000">
                                          <p:val>
                                            <p:fltVal val="1"/>
                                          </p:val>
                                        </p:tav>
                                      </p:tavLst>
                                    </p:anim>
                                  </p:childTnLst>
                                </p:cTn>
                              </p:par>
                            </p:childTnLst>
                          </p:cTn>
                        </p:par>
                        <p:par>
                          <p:cTn id="16" fill="hold">
                            <p:stCondLst>
                              <p:cond delay="1500"/>
                            </p:stCondLst>
                            <p:childTnLst>
                              <p:par>
                                <p:cTn id="17" presetID="31" presetClass="entr" presetSubtype="0" fill="hold" nodeType="afterEffect">
                                  <p:stCondLst>
                                    <p:cond delay="0"/>
                                  </p:stCondLst>
                                  <p:childTnLst>
                                    <p:set>
                                      <p:cBhvr>
                                        <p:cTn id="18" dur="1" fill="hold">
                                          <p:stCondLst>
                                            <p:cond delay="0"/>
                                          </p:stCondLst>
                                        </p:cTn>
                                        <p:tgtEl>
                                          <p:spTgt spid="6147"/>
                                        </p:tgtEl>
                                        <p:attrNameLst>
                                          <p:attrName>style.visibility</p:attrName>
                                        </p:attrNameLst>
                                      </p:cBhvr>
                                      <p:to>
                                        <p:strVal val="visible"/>
                                      </p:to>
                                    </p:set>
                                    <p:anim calcmode="lin" valueType="num">
                                      <p:cBhvr>
                                        <p:cTn id="19" dur="1000" fill="hold"/>
                                        <p:tgtEl>
                                          <p:spTgt spid="6147"/>
                                        </p:tgtEl>
                                        <p:attrNameLst>
                                          <p:attrName>ppt_w</p:attrName>
                                        </p:attrNameLst>
                                      </p:cBhvr>
                                      <p:tavLst>
                                        <p:tav tm="0">
                                          <p:val>
                                            <p:fltVal val="0"/>
                                          </p:val>
                                        </p:tav>
                                        <p:tav tm="100000">
                                          <p:val>
                                            <p:strVal val="#ppt_w"/>
                                          </p:val>
                                        </p:tav>
                                      </p:tavLst>
                                    </p:anim>
                                    <p:anim calcmode="lin" valueType="num">
                                      <p:cBhvr>
                                        <p:cTn id="20" dur="1000" fill="hold"/>
                                        <p:tgtEl>
                                          <p:spTgt spid="6147"/>
                                        </p:tgtEl>
                                        <p:attrNameLst>
                                          <p:attrName>ppt_h</p:attrName>
                                        </p:attrNameLst>
                                      </p:cBhvr>
                                      <p:tavLst>
                                        <p:tav tm="0">
                                          <p:val>
                                            <p:fltVal val="0"/>
                                          </p:val>
                                        </p:tav>
                                        <p:tav tm="100000">
                                          <p:val>
                                            <p:strVal val="#ppt_h"/>
                                          </p:val>
                                        </p:tav>
                                      </p:tavLst>
                                    </p:anim>
                                    <p:anim calcmode="lin" valueType="num">
                                      <p:cBhvr>
                                        <p:cTn id="21" dur="1000" fill="hold"/>
                                        <p:tgtEl>
                                          <p:spTgt spid="6147"/>
                                        </p:tgtEl>
                                        <p:attrNameLst>
                                          <p:attrName>style.rotation</p:attrName>
                                        </p:attrNameLst>
                                      </p:cBhvr>
                                      <p:tavLst>
                                        <p:tav tm="0">
                                          <p:val>
                                            <p:fltVal val="90"/>
                                          </p:val>
                                        </p:tav>
                                        <p:tav tm="100000">
                                          <p:val>
                                            <p:fltVal val="0"/>
                                          </p:val>
                                        </p:tav>
                                      </p:tavLst>
                                    </p:anim>
                                    <p:animEffect transition="in" filter="fade">
                                      <p:cBhvr>
                                        <p:cTn id="22" dur="1000"/>
                                        <p:tgtEl>
                                          <p:spTgt spid="6147"/>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29" fill="hold">
                            <p:stCondLst>
                              <p:cond delay="500"/>
                            </p:stCondLst>
                            <p:childTnLst>
                              <p:par>
                                <p:cTn id="30" presetID="15" presetClass="entr" presetSubtype="0" fill="hold" nodeType="after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p:cTn id="32" dur="1000" fill="hold"/>
                                        <p:tgtEl>
                                          <p:spTgt spid="7"/>
                                        </p:tgtEl>
                                        <p:attrNameLst>
                                          <p:attrName>ppt_w</p:attrName>
                                        </p:attrNameLst>
                                      </p:cBhvr>
                                      <p:tavLst>
                                        <p:tav tm="0">
                                          <p:val>
                                            <p:fltVal val="0"/>
                                          </p:val>
                                        </p:tav>
                                        <p:tav tm="100000">
                                          <p:val>
                                            <p:strVal val="#ppt_w"/>
                                          </p:val>
                                        </p:tav>
                                      </p:tavLst>
                                    </p:anim>
                                    <p:anim calcmode="lin" valueType="num">
                                      <p:cBhvr>
                                        <p:cTn id="33" dur="1000" fill="hold"/>
                                        <p:tgtEl>
                                          <p:spTgt spid="7"/>
                                        </p:tgtEl>
                                        <p:attrNameLst>
                                          <p:attrName>ppt_h</p:attrName>
                                        </p:attrNameLst>
                                      </p:cBhvr>
                                      <p:tavLst>
                                        <p:tav tm="0">
                                          <p:val>
                                            <p:fltVal val="0"/>
                                          </p:val>
                                        </p:tav>
                                        <p:tav tm="100000">
                                          <p:val>
                                            <p:strVal val="#ppt_h"/>
                                          </p:val>
                                        </p:tav>
                                      </p:tavLst>
                                    </p:anim>
                                    <p:anim calcmode="lin" valueType="num">
                                      <p:cBhvr>
                                        <p:cTn id="34" dur="1000" fill="hold"/>
                                        <p:tgtEl>
                                          <p:spTgt spid="7"/>
                                        </p:tgtEl>
                                        <p:attrNameLst>
                                          <p:attrName>ppt_x</p:attrName>
                                        </p:attrNameLst>
                                      </p:cBhvr>
                                      <p:tavLst>
                                        <p:tav tm="0" fmla="#ppt_x+(cos(-2*pi*(1-$))*-#ppt_x-sin(-2*pi*(1-$))*(1-#ppt_y))*(1-$)">
                                          <p:val>
                                            <p:fltVal val="0"/>
                                          </p:val>
                                        </p:tav>
                                        <p:tav tm="100000">
                                          <p:val>
                                            <p:fltVal val="1"/>
                                          </p:val>
                                        </p:tav>
                                      </p:tavLst>
                                    </p:anim>
                                    <p:anim calcmode="lin" valueType="num">
                                      <p:cBhvr>
                                        <p:cTn id="35"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par>
                          <p:cTn id="36" fill="hold">
                            <p:stCondLst>
                              <p:cond delay="1500"/>
                            </p:stCondLst>
                            <p:childTnLst>
                              <p:par>
                                <p:cTn id="37" presetID="31" presetClass="entr" presetSubtype="0" fill="hold" nodeType="afterEffect">
                                  <p:stCondLst>
                                    <p:cond delay="0"/>
                                  </p:stCondLst>
                                  <p:childTnLst>
                                    <p:set>
                                      <p:cBhvr>
                                        <p:cTn id="38" dur="1" fill="hold">
                                          <p:stCondLst>
                                            <p:cond delay="0"/>
                                          </p:stCondLst>
                                        </p:cTn>
                                        <p:tgtEl>
                                          <p:spTgt spid="6148"/>
                                        </p:tgtEl>
                                        <p:attrNameLst>
                                          <p:attrName>style.visibility</p:attrName>
                                        </p:attrNameLst>
                                      </p:cBhvr>
                                      <p:to>
                                        <p:strVal val="visible"/>
                                      </p:to>
                                    </p:set>
                                    <p:anim calcmode="lin" valueType="num">
                                      <p:cBhvr>
                                        <p:cTn id="39" dur="1000" fill="hold"/>
                                        <p:tgtEl>
                                          <p:spTgt spid="6148"/>
                                        </p:tgtEl>
                                        <p:attrNameLst>
                                          <p:attrName>ppt_w</p:attrName>
                                        </p:attrNameLst>
                                      </p:cBhvr>
                                      <p:tavLst>
                                        <p:tav tm="0">
                                          <p:val>
                                            <p:fltVal val="0"/>
                                          </p:val>
                                        </p:tav>
                                        <p:tav tm="100000">
                                          <p:val>
                                            <p:strVal val="#ppt_w"/>
                                          </p:val>
                                        </p:tav>
                                      </p:tavLst>
                                    </p:anim>
                                    <p:anim calcmode="lin" valueType="num">
                                      <p:cBhvr>
                                        <p:cTn id="40" dur="1000" fill="hold"/>
                                        <p:tgtEl>
                                          <p:spTgt spid="6148"/>
                                        </p:tgtEl>
                                        <p:attrNameLst>
                                          <p:attrName>ppt_h</p:attrName>
                                        </p:attrNameLst>
                                      </p:cBhvr>
                                      <p:tavLst>
                                        <p:tav tm="0">
                                          <p:val>
                                            <p:fltVal val="0"/>
                                          </p:val>
                                        </p:tav>
                                        <p:tav tm="100000">
                                          <p:val>
                                            <p:strVal val="#ppt_h"/>
                                          </p:val>
                                        </p:tav>
                                      </p:tavLst>
                                    </p:anim>
                                    <p:anim calcmode="lin" valueType="num">
                                      <p:cBhvr>
                                        <p:cTn id="41" dur="1000" fill="hold"/>
                                        <p:tgtEl>
                                          <p:spTgt spid="6148"/>
                                        </p:tgtEl>
                                        <p:attrNameLst>
                                          <p:attrName>style.rotation</p:attrName>
                                        </p:attrNameLst>
                                      </p:cBhvr>
                                      <p:tavLst>
                                        <p:tav tm="0">
                                          <p:val>
                                            <p:fltVal val="90"/>
                                          </p:val>
                                        </p:tav>
                                        <p:tav tm="100000">
                                          <p:val>
                                            <p:fltVal val="0"/>
                                          </p:val>
                                        </p:tav>
                                      </p:tavLst>
                                    </p:anim>
                                    <p:animEffect transition="in" filter="fade">
                                      <p:cBhvr>
                                        <p:cTn id="42" dur="1000"/>
                                        <p:tgtEl>
                                          <p:spTgt spid="6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JO" dirty="0" smtClean="0">
                <a:solidFill>
                  <a:srgbClr val="FF0000"/>
                </a:solidFill>
                <a:cs typeface="Mudir MT" pitchFamily="2" charset="-78"/>
              </a:rPr>
              <a:t>طرق التوصيل في الدارة الكهربائية</a:t>
            </a:r>
            <a:endParaRPr lang="ar-JO" dirty="0">
              <a:solidFill>
                <a:srgbClr val="FF0000"/>
              </a:solidFill>
              <a:cs typeface="Mudir MT" pitchFamily="2" charset="-78"/>
            </a:endParaRPr>
          </a:p>
        </p:txBody>
      </p:sp>
      <p:sp>
        <p:nvSpPr>
          <p:cNvPr id="4" name="عنصر نائب للمحتوى 3"/>
          <p:cNvSpPr>
            <a:spLocks noGrp="1"/>
          </p:cNvSpPr>
          <p:nvPr>
            <p:ph sz="half" idx="2"/>
          </p:nvPr>
        </p:nvSpPr>
        <p:spPr/>
        <p:txBody>
          <a:bodyPr>
            <a:normAutofit/>
          </a:bodyPr>
          <a:lstStyle/>
          <a:p>
            <a:pPr marL="0" indent="0">
              <a:buNone/>
            </a:pPr>
            <a:r>
              <a:rPr lang="ar-JO" sz="3200" dirty="0" smtClean="0">
                <a:solidFill>
                  <a:srgbClr val="FF0000"/>
                </a:solidFill>
                <a:cs typeface="Mudir MT" pitchFamily="2" charset="-78"/>
              </a:rPr>
              <a:t>1.</a:t>
            </a:r>
            <a:r>
              <a:rPr lang="ar-JO" sz="3200" dirty="0" smtClean="0">
                <a:solidFill>
                  <a:srgbClr val="0070C0"/>
                </a:solidFill>
                <a:cs typeface="Mudir MT" pitchFamily="2" charset="-78"/>
              </a:rPr>
              <a:t>التوصيل على التوالي</a:t>
            </a:r>
          </a:p>
          <a:p>
            <a:pPr marL="0" indent="0">
              <a:buNone/>
            </a:pPr>
            <a:endParaRPr lang="ar-JO" sz="3200" dirty="0" smtClean="0">
              <a:solidFill>
                <a:srgbClr val="0070C0"/>
              </a:solidFill>
              <a:cs typeface="Mudir MT" pitchFamily="2" charset="-78"/>
            </a:endParaRPr>
          </a:p>
          <a:p>
            <a:pPr marL="0" indent="0">
              <a:buNone/>
            </a:pPr>
            <a:endParaRPr lang="ar-JO" sz="3200" dirty="0" smtClean="0">
              <a:solidFill>
                <a:srgbClr val="0070C0"/>
              </a:solidFill>
              <a:cs typeface="Mudir MT" pitchFamily="2" charset="-78"/>
            </a:endParaRPr>
          </a:p>
          <a:p>
            <a:pPr marL="0" indent="0">
              <a:buNone/>
            </a:pPr>
            <a:r>
              <a:rPr lang="ar-JO" sz="3200" dirty="0" smtClean="0">
                <a:solidFill>
                  <a:srgbClr val="FF0000"/>
                </a:solidFill>
                <a:cs typeface="Mudir MT" pitchFamily="2" charset="-78"/>
              </a:rPr>
              <a:t>2.</a:t>
            </a:r>
            <a:r>
              <a:rPr lang="ar-JO" sz="3200" dirty="0" smtClean="0">
                <a:solidFill>
                  <a:srgbClr val="0070C0"/>
                </a:solidFill>
                <a:cs typeface="Mudir MT" pitchFamily="2" charset="-78"/>
              </a:rPr>
              <a:t>التوصيل على التوازي</a:t>
            </a:r>
          </a:p>
        </p:txBody>
      </p:sp>
      <p:pic>
        <p:nvPicPr>
          <p:cNvPr id="7170" name="Picture 2"/>
          <p:cNvPicPr>
            <a:picLocks noGrp="1" noChangeAspect="1" noChangeArrowheads="1"/>
          </p:cNvPicPr>
          <p:nvPr>
            <p:ph sz="half" idx="1"/>
          </p:nvPr>
        </p:nvPicPr>
        <p:blipFill>
          <a:blip r:embed="rId2">
            <a:extLst>
              <a:ext uri="{28A0092B-C50C-407E-A947-70E740481C1C}">
                <a14:useLocalDpi xmlns:a14="http://schemas.microsoft.com/office/drawing/2010/main" xmlns="" val="0"/>
              </a:ext>
            </a:extLst>
          </a:blip>
          <a:srcRect/>
          <a:stretch>
            <a:fillRect/>
          </a:stretch>
        </p:blipFill>
        <p:spPr bwMode="auto">
          <a:xfrm>
            <a:off x="827584" y="1772816"/>
            <a:ext cx="2088232" cy="17281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827584" y="4149080"/>
            <a:ext cx="2160240" cy="1800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رابط كسهم مستقيم 5"/>
          <p:cNvCxnSpPr/>
          <p:nvPr/>
        </p:nvCxnSpPr>
        <p:spPr>
          <a:xfrm flipH="1">
            <a:off x="2987824" y="2204864"/>
            <a:ext cx="2304256" cy="648072"/>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8" name="رابط كسهم مستقيم 7"/>
          <p:cNvCxnSpPr/>
          <p:nvPr/>
        </p:nvCxnSpPr>
        <p:spPr>
          <a:xfrm flipH="1">
            <a:off x="2987824" y="3861048"/>
            <a:ext cx="2304256" cy="72008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3886044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0" fill="hold"/>
                                        <p:tgtEl>
                                          <p:spTgt spid="4">
                                            <p:txEl>
                                              <p:pRg st="0" end="0"/>
                                            </p:txEl>
                                          </p:spTgt>
                                        </p:tgtEl>
                                        <p:attrNameLst>
                                          <p:attrName>ppt_w</p:attrName>
                                        </p:attrNameLst>
                                      </p:cBhvr>
                                      <p:tavLst>
                                        <p:tav tm="0" fmla="#ppt_w*sin(2.5*pi*$)">
                                          <p:val>
                                            <p:fltVal val="0"/>
                                          </p:val>
                                        </p:tav>
                                        <p:tav tm="100000">
                                          <p:val>
                                            <p:fltVal val="1"/>
                                          </p:val>
                                        </p:tav>
                                      </p:tavLst>
                                    </p:anim>
                                    <p:anim calcmode="lin" valueType="num">
                                      <p:cBhvr>
                                        <p:cTn id="8" dur="5000" fill="hold"/>
                                        <p:tgtEl>
                                          <p:spTgt spid="4">
                                            <p:txEl>
                                              <p:pRg st="0" end="0"/>
                                            </p:txEl>
                                          </p:spTgt>
                                        </p:tgtEl>
                                        <p:attrNameLst>
                                          <p:attrName>ppt_h</p:attrName>
                                        </p:attrNameLst>
                                      </p:cBhvr>
                                      <p:tavLst>
                                        <p:tav tm="0">
                                          <p:val>
                                            <p:strVal val="#ppt_h"/>
                                          </p:val>
                                        </p:tav>
                                        <p:tav tm="100000">
                                          <p:val>
                                            <p:strVal val="#ppt_h"/>
                                          </p:val>
                                        </p:tav>
                                      </p:tavLst>
                                    </p:anim>
                                  </p:childTnLst>
                                </p:cTn>
                              </p:par>
                            </p:childTnLst>
                          </p:cTn>
                        </p:par>
                        <p:par>
                          <p:cTn id="9" fill="hold">
                            <p:stCondLst>
                              <p:cond delay="5000"/>
                            </p:stCondLst>
                            <p:childTnLst>
                              <p:par>
                                <p:cTn id="10" presetID="14" presetClass="entr" presetSubtype="10" fill="hold" nodeType="after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par>
                          <p:cTn id="13" fill="hold">
                            <p:stCondLst>
                              <p:cond delay="5500"/>
                            </p:stCondLst>
                            <p:childTnLst>
                              <p:par>
                                <p:cTn id="14" presetID="22" presetClass="entr" presetSubtype="4" fill="hold" nodeType="afterEffect">
                                  <p:stCondLst>
                                    <p:cond delay="0"/>
                                  </p:stCondLst>
                                  <p:childTnLst>
                                    <p:set>
                                      <p:cBhvr>
                                        <p:cTn id="15" dur="1" fill="hold">
                                          <p:stCondLst>
                                            <p:cond delay="0"/>
                                          </p:stCondLst>
                                        </p:cTn>
                                        <p:tgtEl>
                                          <p:spTgt spid="7170"/>
                                        </p:tgtEl>
                                        <p:attrNameLst>
                                          <p:attrName>style.visibility</p:attrName>
                                        </p:attrNameLst>
                                      </p:cBhvr>
                                      <p:to>
                                        <p:strVal val="visible"/>
                                      </p:to>
                                    </p:set>
                                    <p:animEffect transition="in" filter="wipe(down)">
                                      <p:cBhvr>
                                        <p:cTn id="16" dur="500"/>
                                        <p:tgtEl>
                                          <p:spTgt spid="7170"/>
                                        </p:tgtEl>
                                      </p:cBhvr>
                                    </p:animEffect>
                                  </p:childTnLst>
                                </p:cTn>
                              </p:par>
                            </p:childTnLst>
                          </p:cTn>
                        </p:par>
                      </p:childTnLst>
                    </p:cTn>
                  </p:par>
                  <p:par>
                    <p:cTn id="17" fill="hold">
                      <p:stCondLst>
                        <p:cond delay="indefinite"/>
                      </p:stCondLst>
                      <p:childTnLst>
                        <p:par>
                          <p:cTn id="18" fill="hold">
                            <p:stCondLst>
                              <p:cond delay="0"/>
                            </p:stCondLst>
                            <p:childTnLst>
                              <p:par>
                                <p:cTn id="19" presetID="19" presetClass="entr" presetSubtype="10" fill="hold" nodeType="click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 calcmode="lin" valueType="num">
                                      <p:cBhvr>
                                        <p:cTn id="21" dur="5000" fill="hold"/>
                                        <p:tgtEl>
                                          <p:spTgt spid="4">
                                            <p:txEl>
                                              <p:pRg st="3" end="3"/>
                                            </p:txEl>
                                          </p:spTgt>
                                        </p:tgtEl>
                                        <p:attrNameLst>
                                          <p:attrName>ppt_w</p:attrName>
                                        </p:attrNameLst>
                                      </p:cBhvr>
                                      <p:tavLst>
                                        <p:tav tm="0" fmla="#ppt_w*sin(2.5*pi*$)">
                                          <p:val>
                                            <p:fltVal val="0"/>
                                          </p:val>
                                        </p:tav>
                                        <p:tav tm="100000">
                                          <p:val>
                                            <p:fltVal val="1"/>
                                          </p:val>
                                        </p:tav>
                                      </p:tavLst>
                                    </p:anim>
                                    <p:anim calcmode="lin" valueType="num">
                                      <p:cBhvr>
                                        <p:cTn id="22" dur="5000" fill="hold"/>
                                        <p:tgtEl>
                                          <p:spTgt spid="4">
                                            <p:txEl>
                                              <p:pRg st="3" end="3"/>
                                            </p:txEl>
                                          </p:spTgt>
                                        </p:tgtEl>
                                        <p:attrNameLst>
                                          <p:attrName>ppt_h</p:attrName>
                                        </p:attrNameLst>
                                      </p:cBhvr>
                                      <p:tavLst>
                                        <p:tav tm="0">
                                          <p:val>
                                            <p:strVal val="#ppt_h"/>
                                          </p:val>
                                        </p:tav>
                                        <p:tav tm="100000">
                                          <p:val>
                                            <p:strVal val="#ppt_h"/>
                                          </p:val>
                                        </p:tav>
                                      </p:tavLst>
                                    </p:anim>
                                  </p:childTnLst>
                                </p:cTn>
                              </p:par>
                            </p:childTnLst>
                          </p:cTn>
                        </p:par>
                        <p:par>
                          <p:cTn id="23" fill="hold">
                            <p:stCondLst>
                              <p:cond delay="5000"/>
                            </p:stCondLst>
                            <p:childTnLst>
                              <p:par>
                                <p:cTn id="24" presetID="14" presetClass="entr" presetSubtype="10" fill="hold" nodeType="after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randombar(horizontal)">
                                      <p:cBhvr>
                                        <p:cTn id="26" dur="500"/>
                                        <p:tgtEl>
                                          <p:spTgt spid="8"/>
                                        </p:tgtEl>
                                      </p:cBhvr>
                                    </p:animEffect>
                                  </p:childTnLst>
                                </p:cTn>
                              </p:par>
                            </p:childTnLst>
                          </p:cTn>
                        </p:par>
                        <p:par>
                          <p:cTn id="27" fill="hold">
                            <p:stCondLst>
                              <p:cond delay="5500"/>
                            </p:stCondLst>
                            <p:childTnLst>
                              <p:par>
                                <p:cTn id="28" presetID="22" presetClass="entr" presetSubtype="4" fill="hold" nodeType="afterEffect">
                                  <p:stCondLst>
                                    <p:cond delay="0"/>
                                  </p:stCondLst>
                                  <p:childTnLst>
                                    <p:set>
                                      <p:cBhvr>
                                        <p:cTn id="29" dur="1" fill="hold">
                                          <p:stCondLst>
                                            <p:cond delay="0"/>
                                          </p:stCondLst>
                                        </p:cTn>
                                        <p:tgtEl>
                                          <p:spTgt spid="7171"/>
                                        </p:tgtEl>
                                        <p:attrNameLst>
                                          <p:attrName>style.visibility</p:attrName>
                                        </p:attrNameLst>
                                      </p:cBhvr>
                                      <p:to>
                                        <p:strVal val="visible"/>
                                      </p:to>
                                    </p:set>
                                    <p:animEffect transition="in" filter="wipe(down)">
                                      <p:cBhvr>
                                        <p:cTn id="30" dur="500"/>
                                        <p:tgtEl>
                                          <p:spTgt spid="71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JO" sz="5400" dirty="0" smtClean="0">
                <a:solidFill>
                  <a:srgbClr val="FF0000"/>
                </a:solidFill>
                <a:cs typeface="Mudir MT" pitchFamily="2" charset="-78"/>
              </a:rPr>
              <a:t>السلامة العامة</a:t>
            </a:r>
            <a:endParaRPr lang="ar-JO" sz="5400" dirty="0">
              <a:solidFill>
                <a:srgbClr val="FF0000"/>
              </a:solidFill>
              <a:cs typeface="Mudir MT" pitchFamily="2" charset="-78"/>
            </a:endParaRPr>
          </a:p>
        </p:txBody>
      </p:sp>
      <p:sp>
        <p:nvSpPr>
          <p:cNvPr id="4" name="عنصر نائب للمحتوى 3"/>
          <p:cNvSpPr>
            <a:spLocks noGrp="1"/>
          </p:cNvSpPr>
          <p:nvPr>
            <p:ph sz="half" idx="2"/>
          </p:nvPr>
        </p:nvSpPr>
        <p:spPr>
          <a:xfrm>
            <a:off x="4067944" y="1600200"/>
            <a:ext cx="4618856" cy="4525963"/>
          </a:xfrm>
        </p:spPr>
        <p:txBody>
          <a:bodyPr>
            <a:noAutofit/>
          </a:bodyPr>
          <a:lstStyle/>
          <a:p>
            <a:pPr marL="0" indent="0">
              <a:buNone/>
            </a:pPr>
            <a:r>
              <a:rPr lang="ar-JO" sz="3200" dirty="0" smtClean="0">
                <a:solidFill>
                  <a:srgbClr val="FF0000"/>
                </a:solidFill>
                <a:cs typeface="Mudir MT" pitchFamily="2" charset="-78"/>
              </a:rPr>
              <a:t>1.</a:t>
            </a:r>
            <a:r>
              <a:rPr lang="ar-JO" sz="3200" dirty="0" smtClean="0">
                <a:solidFill>
                  <a:srgbClr val="0070C0"/>
                </a:solidFill>
                <a:cs typeface="Mudir MT" pitchFamily="2" charset="-78"/>
              </a:rPr>
              <a:t>لا تلمس مفاتيح كهرباء المنزل الرئيسية</a:t>
            </a:r>
          </a:p>
          <a:p>
            <a:pPr marL="0" indent="0">
              <a:buNone/>
            </a:pPr>
            <a:endParaRPr lang="ar-JO" sz="3200" dirty="0">
              <a:solidFill>
                <a:srgbClr val="0070C0"/>
              </a:solidFill>
              <a:cs typeface="Mudir MT" pitchFamily="2" charset="-78"/>
            </a:endParaRPr>
          </a:p>
          <a:p>
            <a:pPr marL="0" indent="0">
              <a:buNone/>
            </a:pPr>
            <a:r>
              <a:rPr lang="ar-JO" sz="3200" dirty="0" smtClean="0">
                <a:solidFill>
                  <a:srgbClr val="FF0000"/>
                </a:solidFill>
                <a:cs typeface="Mudir MT" pitchFamily="2" charset="-78"/>
              </a:rPr>
              <a:t>2.</a:t>
            </a:r>
            <a:r>
              <a:rPr lang="ar-JO" sz="3200" dirty="0" smtClean="0">
                <a:solidFill>
                  <a:srgbClr val="0070C0"/>
                </a:solidFill>
                <a:cs typeface="Mudir MT" pitchFamily="2" charset="-78"/>
              </a:rPr>
              <a:t>لا تلمس القابس الكهربائي من المقبس بشد السلك </a:t>
            </a:r>
          </a:p>
          <a:p>
            <a:pPr marL="0" indent="0">
              <a:buNone/>
            </a:pPr>
            <a:endParaRPr lang="ar-JO" sz="3200" dirty="0">
              <a:solidFill>
                <a:srgbClr val="0070C0"/>
              </a:solidFill>
              <a:cs typeface="Mudir MT" pitchFamily="2" charset="-78"/>
            </a:endParaRPr>
          </a:p>
          <a:p>
            <a:pPr marL="0" indent="0">
              <a:buNone/>
            </a:pPr>
            <a:r>
              <a:rPr lang="ar-JO" sz="3200" dirty="0" smtClean="0">
                <a:solidFill>
                  <a:srgbClr val="FF0000"/>
                </a:solidFill>
                <a:cs typeface="Mudir MT" pitchFamily="2" charset="-78"/>
              </a:rPr>
              <a:t>3.</a:t>
            </a:r>
            <a:r>
              <a:rPr lang="ar-JO" sz="3200" dirty="0" smtClean="0">
                <a:solidFill>
                  <a:srgbClr val="0070C0"/>
                </a:solidFill>
                <a:cs typeface="Mudir MT" pitchFamily="2" charset="-78"/>
              </a:rPr>
              <a:t>لا تلمس اسلاك الكهرباء المكشوفة.</a:t>
            </a:r>
            <a:endParaRPr lang="ar-JO" sz="3200" dirty="0">
              <a:solidFill>
                <a:srgbClr val="0070C0"/>
              </a:solidFill>
              <a:cs typeface="Mudir MT" pitchFamily="2" charset="-78"/>
            </a:endParaRPr>
          </a:p>
        </p:txBody>
      </p:sp>
      <p:pic>
        <p:nvPicPr>
          <p:cNvPr id="8194" name="Picture 2"/>
          <p:cNvPicPr>
            <a:picLocks noGrp="1" noChangeAspect="1" noChangeArrowheads="1"/>
          </p:cNvPicPr>
          <p:nvPr>
            <p:ph sz="half" idx="1"/>
          </p:nvPr>
        </p:nvPicPr>
        <p:blipFill>
          <a:blip r:embed="rId2">
            <a:extLst>
              <a:ext uri="{28A0092B-C50C-407E-A947-70E740481C1C}">
                <a14:useLocalDpi xmlns:a14="http://schemas.microsoft.com/office/drawing/2010/main" xmlns="" val="0"/>
              </a:ext>
            </a:extLst>
          </a:blip>
          <a:srcRect/>
          <a:stretch>
            <a:fillRect/>
          </a:stretch>
        </p:blipFill>
        <p:spPr bwMode="auto">
          <a:xfrm>
            <a:off x="683568" y="1484784"/>
            <a:ext cx="1638300" cy="18573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8195" name="Picture 3"/>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56717" y="3888294"/>
            <a:ext cx="1727051" cy="112488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8196" name="Picture 4"/>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722653" y="5373216"/>
            <a:ext cx="2015083" cy="10801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رابط كسهم مستقيم 5"/>
          <p:cNvCxnSpPr/>
          <p:nvPr/>
        </p:nvCxnSpPr>
        <p:spPr>
          <a:xfrm flipH="1">
            <a:off x="2737736" y="2420888"/>
            <a:ext cx="3490448" cy="288032"/>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8" name="رابط كسهم مستقيم 7"/>
          <p:cNvCxnSpPr/>
          <p:nvPr/>
        </p:nvCxnSpPr>
        <p:spPr>
          <a:xfrm flipH="1">
            <a:off x="2737736" y="4221088"/>
            <a:ext cx="3490448" cy="36004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0" name="رابط كسهم مستقيم 9"/>
          <p:cNvCxnSpPr/>
          <p:nvPr/>
        </p:nvCxnSpPr>
        <p:spPr>
          <a:xfrm flipH="1">
            <a:off x="2737736" y="5661248"/>
            <a:ext cx="3778480" cy="43204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4165039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p:tgtEl>
                                          <p:spTgt spid="4">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4">
                                            <p:txEl>
                                              <p:pRg st="0" end="0"/>
                                            </p:txEl>
                                          </p:spTgt>
                                        </p:tgtEl>
                                      </p:cBhvr>
                                    </p:animEffect>
                                  </p:childTnLst>
                                </p:cTn>
                              </p:par>
                            </p:childTnLst>
                          </p:cTn>
                        </p:par>
                        <p:par>
                          <p:cTn id="9" fill="hold">
                            <p:stCondLst>
                              <p:cond delay="500"/>
                            </p:stCondLst>
                            <p:childTnLst>
                              <p:par>
                                <p:cTn id="10" presetID="22" presetClass="entr" presetSubtype="4" fill="hold" nodeType="after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par>
                          <p:cTn id="13" fill="hold">
                            <p:stCondLst>
                              <p:cond delay="1000"/>
                            </p:stCondLst>
                            <p:childTnLst>
                              <p:par>
                                <p:cTn id="14" presetID="21" presetClass="entr" presetSubtype="1" fill="hold" nodeType="afterEffect">
                                  <p:stCondLst>
                                    <p:cond delay="0"/>
                                  </p:stCondLst>
                                  <p:childTnLst>
                                    <p:set>
                                      <p:cBhvr>
                                        <p:cTn id="15" dur="1" fill="hold">
                                          <p:stCondLst>
                                            <p:cond delay="0"/>
                                          </p:stCondLst>
                                        </p:cTn>
                                        <p:tgtEl>
                                          <p:spTgt spid="8194"/>
                                        </p:tgtEl>
                                        <p:attrNameLst>
                                          <p:attrName>style.visibility</p:attrName>
                                        </p:attrNameLst>
                                      </p:cBhvr>
                                      <p:to>
                                        <p:strVal val="visible"/>
                                      </p:to>
                                    </p:set>
                                    <p:animEffect transition="in" filter="wheel(1)">
                                      <p:cBhvr>
                                        <p:cTn id="16" dur="2000"/>
                                        <p:tgtEl>
                                          <p:spTgt spid="8194"/>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 calcmode="lin" valueType="num">
                                      <p:cBhvr additive="base">
                                        <p:cTn id="21" dur="500"/>
                                        <p:tgtEl>
                                          <p:spTgt spid="4">
                                            <p:txEl>
                                              <p:pRg st="2" end="2"/>
                                            </p:txEl>
                                          </p:spTgt>
                                        </p:tgtEl>
                                        <p:attrNameLst>
                                          <p:attrName>ppt_y</p:attrName>
                                        </p:attrNameLst>
                                      </p:cBhvr>
                                      <p:tavLst>
                                        <p:tav tm="0">
                                          <p:val>
                                            <p:strVal val="#ppt_y+#ppt_h*1.125000"/>
                                          </p:val>
                                        </p:tav>
                                        <p:tav tm="100000">
                                          <p:val>
                                            <p:strVal val="#ppt_y"/>
                                          </p:val>
                                        </p:tav>
                                      </p:tavLst>
                                    </p:anim>
                                    <p:animEffect transition="in" filter="wipe(up)">
                                      <p:cBhvr>
                                        <p:cTn id="22" dur="500"/>
                                        <p:tgtEl>
                                          <p:spTgt spid="4">
                                            <p:txEl>
                                              <p:pRg st="2" end="2"/>
                                            </p:txEl>
                                          </p:spTgt>
                                        </p:tgtEl>
                                      </p:cBhvr>
                                    </p:animEffect>
                                  </p:childTnLst>
                                </p:cTn>
                              </p:par>
                            </p:childTnLst>
                          </p:cTn>
                        </p:par>
                        <p:par>
                          <p:cTn id="23" fill="hold">
                            <p:stCondLst>
                              <p:cond delay="500"/>
                            </p:stCondLst>
                            <p:childTnLst>
                              <p:par>
                                <p:cTn id="24" presetID="22" presetClass="entr" presetSubtype="4" fill="hold" nodeType="after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wipe(down)">
                                      <p:cBhvr>
                                        <p:cTn id="26" dur="500"/>
                                        <p:tgtEl>
                                          <p:spTgt spid="8"/>
                                        </p:tgtEl>
                                      </p:cBhvr>
                                    </p:animEffect>
                                  </p:childTnLst>
                                </p:cTn>
                              </p:par>
                            </p:childTnLst>
                          </p:cTn>
                        </p:par>
                        <p:par>
                          <p:cTn id="27" fill="hold">
                            <p:stCondLst>
                              <p:cond delay="1000"/>
                            </p:stCondLst>
                            <p:childTnLst>
                              <p:par>
                                <p:cTn id="28" presetID="21" presetClass="entr" presetSubtype="1" fill="hold" nodeType="afterEffect">
                                  <p:stCondLst>
                                    <p:cond delay="0"/>
                                  </p:stCondLst>
                                  <p:childTnLst>
                                    <p:set>
                                      <p:cBhvr>
                                        <p:cTn id="29" dur="1" fill="hold">
                                          <p:stCondLst>
                                            <p:cond delay="0"/>
                                          </p:stCondLst>
                                        </p:cTn>
                                        <p:tgtEl>
                                          <p:spTgt spid="8195"/>
                                        </p:tgtEl>
                                        <p:attrNameLst>
                                          <p:attrName>style.visibility</p:attrName>
                                        </p:attrNameLst>
                                      </p:cBhvr>
                                      <p:to>
                                        <p:strVal val="visible"/>
                                      </p:to>
                                    </p:set>
                                    <p:animEffect transition="in" filter="wheel(1)">
                                      <p:cBhvr>
                                        <p:cTn id="30" dur="2000"/>
                                        <p:tgtEl>
                                          <p:spTgt spid="8195"/>
                                        </p:tgtEl>
                                      </p:cBhvr>
                                    </p:animEffect>
                                  </p:childTnLst>
                                </p:cTn>
                              </p:par>
                            </p:childTnLst>
                          </p:cTn>
                        </p:par>
                      </p:childTnLst>
                    </p:cTn>
                  </p:par>
                  <p:par>
                    <p:cTn id="31" fill="hold">
                      <p:stCondLst>
                        <p:cond delay="indefinite"/>
                      </p:stCondLst>
                      <p:childTnLst>
                        <p:par>
                          <p:cTn id="32" fill="hold">
                            <p:stCondLst>
                              <p:cond delay="0"/>
                            </p:stCondLst>
                            <p:childTnLst>
                              <p:par>
                                <p:cTn id="33" presetID="12" presetClass="entr" presetSubtype="4" fill="hold"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 calcmode="lin" valueType="num">
                                      <p:cBhvr additive="base">
                                        <p:cTn id="35" dur="500"/>
                                        <p:tgtEl>
                                          <p:spTgt spid="4">
                                            <p:txEl>
                                              <p:pRg st="4" end="4"/>
                                            </p:txEl>
                                          </p:spTgt>
                                        </p:tgtEl>
                                        <p:attrNameLst>
                                          <p:attrName>ppt_y</p:attrName>
                                        </p:attrNameLst>
                                      </p:cBhvr>
                                      <p:tavLst>
                                        <p:tav tm="0">
                                          <p:val>
                                            <p:strVal val="#ppt_y+#ppt_h*1.125000"/>
                                          </p:val>
                                        </p:tav>
                                        <p:tav tm="100000">
                                          <p:val>
                                            <p:strVal val="#ppt_y"/>
                                          </p:val>
                                        </p:tav>
                                      </p:tavLst>
                                    </p:anim>
                                    <p:animEffect transition="in" filter="wipe(up)">
                                      <p:cBhvr>
                                        <p:cTn id="36" dur="500"/>
                                        <p:tgtEl>
                                          <p:spTgt spid="4">
                                            <p:txEl>
                                              <p:pRg st="4" end="4"/>
                                            </p:txEl>
                                          </p:spTgt>
                                        </p:tgtEl>
                                      </p:cBhvr>
                                    </p:animEffect>
                                  </p:childTnLst>
                                </p:cTn>
                              </p:par>
                            </p:childTnLst>
                          </p:cTn>
                        </p:par>
                        <p:par>
                          <p:cTn id="37" fill="hold">
                            <p:stCondLst>
                              <p:cond delay="500"/>
                            </p:stCondLst>
                            <p:childTnLst>
                              <p:par>
                                <p:cTn id="38" presetID="22" presetClass="entr" presetSubtype="4" fill="hold" nodeType="after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wipe(down)">
                                      <p:cBhvr>
                                        <p:cTn id="40" dur="500"/>
                                        <p:tgtEl>
                                          <p:spTgt spid="10"/>
                                        </p:tgtEl>
                                      </p:cBhvr>
                                    </p:animEffect>
                                  </p:childTnLst>
                                </p:cTn>
                              </p:par>
                            </p:childTnLst>
                          </p:cTn>
                        </p:par>
                        <p:par>
                          <p:cTn id="41" fill="hold">
                            <p:stCondLst>
                              <p:cond delay="1000"/>
                            </p:stCondLst>
                            <p:childTnLst>
                              <p:par>
                                <p:cTn id="42" presetID="21" presetClass="entr" presetSubtype="1" fill="hold" nodeType="afterEffect">
                                  <p:stCondLst>
                                    <p:cond delay="0"/>
                                  </p:stCondLst>
                                  <p:childTnLst>
                                    <p:set>
                                      <p:cBhvr>
                                        <p:cTn id="43" dur="1" fill="hold">
                                          <p:stCondLst>
                                            <p:cond delay="0"/>
                                          </p:stCondLst>
                                        </p:cTn>
                                        <p:tgtEl>
                                          <p:spTgt spid="8196"/>
                                        </p:tgtEl>
                                        <p:attrNameLst>
                                          <p:attrName>style.visibility</p:attrName>
                                        </p:attrNameLst>
                                      </p:cBhvr>
                                      <p:to>
                                        <p:strVal val="visible"/>
                                      </p:to>
                                    </p:set>
                                    <p:animEffect transition="in" filter="wheel(1)">
                                      <p:cBhvr>
                                        <p:cTn id="44" dur="2000"/>
                                        <p:tgtEl>
                                          <p:spTgt spid="81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3"/>
          <p:cNvSpPr>
            <a:spLocks noGrp="1"/>
          </p:cNvSpPr>
          <p:nvPr>
            <p:ph sz="half" idx="2"/>
          </p:nvPr>
        </p:nvSpPr>
        <p:spPr>
          <a:xfrm>
            <a:off x="4648200" y="404664"/>
            <a:ext cx="4038600" cy="5721499"/>
          </a:xfrm>
        </p:spPr>
        <p:txBody>
          <a:bodyPr>
            <a:noAutofit/>
          </a:bodyPr>
          <a:lstStyle/>
          <a:p>
            <a:pPr marL="0" indent="0">
              <a:buNone/>
            </a:pPr>
            <a:r>
              <a:rPr lang="ar-JO" dirty="0" smtClean="0">
                <a:solidFill>
                  <a:srgbClr val="FF0000"/>
                </a:solidFill>
                <a:cs typeface="Mudir MT" pitchFamily="2" charset="-78"/>
              </a:rPr>
              <a:t>4.</a:t>
            </a:r>
            <a:r>
              <a:rPr lang="ar-JO" dirty="0" smtClean="0">
                <a:solidFill>
                  <a:srgbClr val="0070C0"/>
                </a:solidFill>
                <a:cs typeface="Mudir MT" pitchFamily="2" charset="-78"/>
              </a:rPr>
              <a:t>لا تستخدم عدة قوابس وموزعات في نقطة واحدة</a:t>
            </a:r>
          </a:p>
          <a:p>
            <a:pPr marL="0" indent="0">
              <a:buNone/>
            </a:pPr>
            <a:endParaRPr lang="ar-JO" dirty="0">
              <a:solidFill>
                <a:srgbClr val="0070C0"/>
              </a:solidFill>
              <a:cs typeface="Mudir MT" pitchFamily="2" charset="-78"/>
            </a:endParaRPr>
          </a:p>
          <a:p>
            <a:pPr marL="0" indent="0">
              <a:buNone/>
            </a:pPr>
            <a:r>
              <a:rPr lang="ar-JO" dirty="0" smtClean="0">
                <a:solidFill>
                  <a:srgbClr val="FF0000"/>
                </a:solidFill>
                <a:cs typeface="Mudir MT" pitchFamily="2" charset="-78"/>
              </a:rPr>
              <a:t>5.</a:t>
            </a:r>
            <a:r>
              <a:rPr lang="ar-JO" dirty="0" smtClean="0">
                <a:solidFill>
                  <a:srgbClr val="0070C0"/>
                </a:solidFill>
                <a:cs typeface="Mudir MT" pitchFamily="2" charset="-78"/>
              </a:rPr>
              <a:t>لا تشغل الاجهزة الكهربائية عندما تكون أجزاء الدارة الكهربائية تالفة</a:t>
            </a:r>
          </a:p>
          <a:p>
            <a:pPr marL="0" indent="0">
              <a:buNone/>
            </a:pPr>
            <a:endParaRPr lang="ar-JO" dirty="0">
              <a:solidFill>
                <a:srgbClr val="0070C0"/>
              </a:solidFill>
              <a:cs typeface="Mudir MT" pitchFamily="2" charset="-78"/>
            </a:endParaRPr>
          </a:p>
          <a:p>
            <a:pPr marL="0" indent="0">
              <a:buNone/>
            </a:pPr>
            <a:r>
              <a:rPr lang="ar-JO" dirty="0" smtClean="0">
                <a:solidFill>
                  <a:srgbClr val="FF0000"/>
                </a:solidFill>
                <a:cs typeface="Mudir MT" pitchFamily="2" charset="-78"/>
              </a:rPr>
              <a:t>6.</a:t>
            </a:r>
            <a:r>
              <a:rPr lang="ar-JO" dirty="0" smtClean="0">
                <a:solidFill>
                  <a:srgbClr val="0070C0"/>
                </a:solidFill>
                <a:cs typeface="Mudir MT" pitchFamily="2" charset="-78"/>
              </a:rPr>
              <a:t>لا تتسلق أعمدة الكهرباء ولا تلعب بالطائرة الورقية بالقرب منها.</a:t>
            </a:r>
            <a:endParaRPr lang="ar-JO" dirty="0">
              <a:solidFill>
                <a:srgbClr val="0070C0"/>
              </a:solidFill>
              <a:cs typeface="Mudir MT" pitchFamily="2" charset="-78"/>
            </a:endParaRPr>
          </a:p>
        </p:txBody>
      </p:sp>
      <p:pic>
        <p:nvPicPr>
          <p:cNvPr id="9218" name="Picture 2"/>
          <p:cNvPicPr>
            <a:picLocks noGrp="1" noChangeAspect="1" noChangeArrowheads="1"/>
          </p:cNvPicPr>
          <p:nvPr>
            <p:ph sz="half" idx="1"/>
          </p:nvPr>
        </p:nvPicPr>
        <p:blipFill>
          <a:blip r:embed="rId2">
            <a:extLst>
              <a:ext uri="{28A0092B-C50C-407E-A947-70E740481C1C}">
                <a14:useLocalDpi xmlns:a14="http://schemas.microsoft.com/office/drawing/2010/main" xmlns="" val="0"/>
              </a:ext>
            </a:extLst>
          </a:blip>
          <a:srcRect/>
          <a:stretch>
            <a:fillRect/>
          </a:stretch>
        </p:blipFill>
        <p:spPr bwMode="auto">
          <a:xfrm>
            <a:off x="306800" y="479140"/>
            <a:ext cx="2736304" cy="157924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9219" name="Picture 3"/>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39553" y="2420888"/>
            <a:ext cx="2448272" cy="142073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9220" name="Picture 4"/>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9552" y="4005064"/>
            <a:ext cx="2736304" cy="260866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رابط كسهم مستقيم 5"/>
          <p:cNvCxnSpPr/>
          <p:nvPr/>
        </p:nvCxnSpPr>
        <p:spPr>
          <a:xfrm flipH="1">
            <a:off x="3131840" y="836712"/>
            <a:ext cx="2304256" cy="43204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8" name="رابط كسهم مستقيم 7"/>
          <p:cNvCxnSpPr/>
          <p:nvPr/>
        </p:nvCxnSpPr>
        <p:spPr>
          <a:xfrm flipH="1">
            <a:off x="3131840" y="2564904"/>
            <a:ext cx="2304256" cy="56635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0" name="رابط كسهم مستقيم 9"/>
          <p:cNvCxnSpPr/>
          <p:nvPr/>
        </p:nvCxnSpPr>
        <p:spPr>
          <a:xfrm flipH="1">
            <a:off x="3275856" y="4725144"/>
            <a:ext cx="2520280" cy="7920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65292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p:tgtEl>
                                          <p:spTgt spid="4">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4">
                                            <p:txEl>
                                              <p:pRg st="0" end="0"/>
                                            </p:txEl>
                                          </p:spTgt>
                                        </p:tgtEl>
                                      </p:cBhvr>
                                    </p:animEffect>
                                  </p:childTnLst>
                                </p:cTn>
                              </p:par>
                            </p:childTnLst>
                          </p:cTn>
                        </p:par>
                        <p:par>
                          <p:cTn id="9" fill="hold">
                            <p:stCondLst>
                              <p:cond delay="500"/>
                            </p:stCondLst>
                            <p:childTnLst>
                              <p:par>
                                <p:cTn id="10" presetID="22" presetClass="entr" presetSubtype="4" fill="hold" nodeType="after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par>
                          <p:cTn id="13" fill="hold">
                            <p:stCondLst>
                              <p:cond delay="1000"/>
                            </p:stCondLst>
                            <p:childTnLst>
                              <p:par>
                                <p:cTn id="14" presetID="21" presetClass="entr" presetSubtype="1" fill="hold" nodeType="afterEffect">
                                  <p:stCondLst>
                                    <p:cond delay="0"/>
                                  </p:stCondLst>
                                  <p:childTnLst>
                                    <p:set>
                                      <p:cBhvr>
                                        <p:cTn id="15" dur="1" fill="hold">
                                          <p:stCondLst>
                                            <p:cond delay="0"/>
                                          </p:stCondLst>
                                        </p:cTn>
                                        <p:tgtEl>
                                          <p:spTgt spid="9218"/>
                                        </p:tgtEl>
                                        <p:attrNameLst>
                                          <p:attrName>style.visibility</p:attrName>
                                        </p:attrNameLst>
                                      </p:cBhvr>
                                      <p:to>
                                        <p:strVal val="visible"/>
                                      </p:to>
                                    </p:set>
                                    <p:animEffect transition="in" filter="wheel(1)">
                                      <p:cBhvr>
                                        <p:cTn id="16" dur="2000"/>
                                        <p:tgtEl>
                                          <p:spTgt spid="9218"/>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 calcmode="lin" valueType="num">
                                      <p:cBhvr additive="base">
                                        <p:cTn id="21" dur="500"/>
                                        <p:tgtEl>
                                          <p:spTgt spid="4">
                                            <p:txEl>
                                              <p:pRg st="2" end="2"/>
                                            </p:txEl>
                                          </p:spTgt>
                                        </p:tgtEl>
                                        <p:attrNameLst>
                                          <p:attrName>ppt_y</p:attrName>
                                        </p:attrNameLst>
                                      </p:cBhvr>
                                      <p:tavLst>
                                        <p:tav tm="0">
                                          <p:val>
                                            <p:strVal val="#ppt_y+#ppt_h*1.125000"/>
                                          </p:val>
                                        </p:tav>
                                        <p:tav tm="100000">
                                          <p:val>
                                            <p:strVal val="#ppt_y"/>
                                          </p:val>
                                        </p:tav>
                                      </p:tavLst>
                                    </p:anim>
                                    <p:animEffect transition="in" filter="wipe(up)">
                                      <p:cBhvr>
                                        <p:cTn id="22" dur="500"/>
                                        <p:tgtEl>
                                          <p:spTgt spid="4">
                                            <p:txEl>
                                              <p:pRg st="2" end="2"/>
                                            </p:txEl>
                                          </p:spTgt>
                                        </p:tgtEl>
                                      </p:cBhvr>
                                    </p:animEffect>
                                  </p:childTnLst>
                                </p:cTn>
                              </p:par>
                            </p:childTnLst>
                          </p:cTn>
                        </p:par>
                        <p:par>
                          <p:cTn id="23" fill="hold">
                            <p:stCondLst>
                              <p:cond delay="500"/>
                            </p:stCondLst>
                            <p:childTnLst>
                              <p:par>
                                <p:cTn id="24" presetID="22" presetClass="entr" presetSubtype="4" fill="hold" nodeType="after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wipe(down)">
                                      <p:cBhvr>
                                        <p:cTn id="26" dur="500"/>
                                        <p:tgtEl>
                                          <p:spTgt spid="8"/>
                                        </p:tgtEl>
                                      </p:cBhvr>
                                    </p:animEffect>
                                  </p:childTnLst>
                                </p:cTn>
                              </p:par>
                            </p:childTnLst>
                          </p:cTn>
                        </p:par>
                        <p:par>
                          <p:cTn id="27" fill="hold">
                            <p:stCondLst>
                              <p:cond delay="1000"/>
                            </p:stCondLst>
                            <p:childTnLst>
                              <p:par>
                                <p:cTn id="28" presetID="21" presetClass="entr" presetSubtype="1" fill="hold" nodeType="afterEffect">
                                  <p:stCondLst>
                                    <p:cond delay="0"/>
                                  </p:stCondLst>
                                  <p:childTnLst>
                                    <p:set>
                                      <p:cBhvr>
                                        <p:cTn id="29" dur="1" fill="hold">
                                          <p:stCondLst>
                                            <p:cond delay="0"/>
                                          </p:stCondLst>
                                        </p:cTn>
                                        <p:tgtEl>
                                          <p:spTgt spid="9219"/>
                                        </p:tgtEl>
                                        <p:attrNameLst>
                                          <p:attrName>style.visibility</p:attrName>
                                        </p:attrNameLst>
                                      </p:cBhvr>
                                      <p:to>
                                        <p:strVal val="visible"/>
                                      </p:to>
                                    </p:set>
                                    <p:animEffect transition="in" filter="wheel(1)">
                                      <p:cBhvr>
                                        <p:cTn id="30" dur="2000"/>
                                        <p:tgtEl>
                                          <p:spTgt spid="9219"/>
                                        </p:tgtEl>
                                      </p:cBhvr>
                                    </p:animEffect>
                                  </p:childTnLst>
                                </p:cTn>
                              </p:par>
                            </p:childTnLst>
                          </p:cTn>
                        </p:par>
                      </p:childTnLst>
                    </p:cTn>
                  </p:par>
                  <p:par>
                    <p:cTn id="31" fill="hold">
                      <p:stCondLst>
                        <p:cond delay="indefinite"/>
                      </p:stCondLst>
                      <p:childTnLst>
                        <p:par>
                          <p:cTn id="32" fill="hold">
                            <p:stCondLst>
                              <p:cond delay="0"/>
                            </p:stCondLst>
                            <p:childTnLst>
                              <p:par>
                                <p:cTn id="33" presetID="12" presetClass="entr" presetSubtype="4" fill="hold"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 calcmode="lin" valueType="num">
                                      <p:cBhvr additive="base">
                                        <p:cTn id="35" dur="500"/>
                                        <p:tgtEl>
                                          <p:spTgt spid="4">
                                            <p:txEl>
                                              <p:pRg st="4" end="4"/>
                                            </p:txEl>
                                          </p:spTgt>
                                        </p:tgtEl>
                                        <p:attrNameLst>
                                          <p:attrName>ppt_y</p:attrName>
                                        </p:attrNameLst>
                                      </p:cBhvr>
                                      <p:tavLst>
                                        <p:tav tm="0">
                                          <p:val>
                                            <p:strVal val="#ppt_y+#ppt_h*1.125000"/>
                                          </p:val>
                                        </p:tav>
                                        <p:tav tm="100000">
                                          <p:val>
                                            <p:strVal val="#ppt_y"/>
                                          </p:val>
                                        </p:tav>
                                      </p:tavLst>
                                    </p:anim>
                                    <p:animEffect transition="in" filter="wipe(up)">
                                      <p:cBhvr>
                                        <p:cTn id="36" dur="500"/>
                                        <p:tgtEl>
                                          <p:spTgt spid="4">
                                            <p:txEl>
                                              <p:pRg st="4" end="4"/>
                                            </p:txEl>
                                          </p:spTgt>
                                        </p:tgtEl>
                                      </p:cBhvr>
                                    </p:animEffect>
                                  </p:childTnLst>
                                </p:cTn>
                              </p:par>
                            </p:childTnLst>
                          </p:cTn>
                        </p:par>
                        <p:par>
                          <p:cTn id="37" fill="hold">
                            <p:stCondLst>
                              <p:cond delay="500"/>
                            </p:stCondLst>
                            <p:childTnLst>
                              <p:par>
                                <p:cTn id="38" presetID="22" presetClass="entr" presetSubtype="4" fill="hold" nodeType="after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wipe(down)">
                                      <p:cBhvr>
                                        <p:cTn id="40" dur="500"/>
                                        <p:tgtEl>
                                          <p:spTgt spid="10"/>
                                        </p:tgtEl>
                                      </p:cBhvr>
                                    </p:animEffect>
                                  </p:childTnLst>
                                </p:cTn>
                              </p:par>
                            </p:childTnLst>
                          </p:cTn>
                        </p:par>
                        <p:par>
                          <p:cTn id="41" fill="hold">
                            <p:stCondLst>
                              <p:cond delay="1000"/>
                            </p:stCondLst>
                            <p:childTnLst>
                              <p:par>
                                <p:cTn id="42" presetID="21" presetClass="entr" presetSubtype="1" fill="hold" nodeType="afterEffect">
                                  <p:stCondLst>
                                    <p:cond delay="0"/>
                                  </p:stCondLst>
                                  <p:childTnLst>
                                    <p:set>
                                      <p:cBhvr>
                                        <p:cTn id="43" dur="1" fill="hold">
                                          <p:stCondLst>
                                            <p:cond delay="0"/>
                                          </p:stCondLst>
                                        </p:cTn>
                                        <p:tgtEl>
                                          <p:spTgt spid="9220"/>
                                        </p:tgtEl>
                                        <p:attrNameLst>
                                          <p:attrName>style.visibility</p:attrName>
                                        </p:attrNameLst>
                                      </p:cBhvr>
                                      <p:to>
                                        <p:strVal val="visible"/>
                                      </p:to>
                                    </p:set>
                                    <p:animEffect transition="in" filter="wheel(1)">
                                      <p:cBhvr>
                                        <p:cTn id="44" dur="2000"/>
                                        <p:tgtEl>
                                          <p:spTgt spid="9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لمحتوى 3"/>
          <p:cNvSpPr>
            <a:spLocks noGrp="1"/>
          </p:cNvSpPr>
          <p:nvPr>
            <p:ph sz="half" idx="2"/>
          </p:nvPr>
        </p:nvSpPr>
        <p:spPr>
          <a:xfrm>
            <a:off x="4644008" y="620688"/>
            <a:ext cx="4038600" cy="5246043"/>
          </a:xfrm>
        </p:spPr>
        <p:txBody>
          <a:bodyPr>
            <a:normAutofit/>
          </a:bodyPr>
          <a:lstStyle/>
          <a:p>
            <a:pPr marL="0" indent="0">
              <a:buNone/>
            </a:pPr>
            <a:r>
              <a:rPr lang="ar-JO" dirty="0" smtClean="0">
                <a:solidFill>
                  <a:srgbClr val="FF0000"/>
                </a:solidFill>
                <a:cs typeface="Mudir MT" pitchFamily="2" charset="-78"/>
              </a:rPr>
              <a:t>7. </a:t>
            </a:r>
            <a:r>
              <a:rPr lang="ar-JO" dirty="0" smtClean="0">
                <a:solidFill>
                  <a:srgbClr val="0070C0"/>
                </a:solidFill>
                <a:cs typeface="Mudir MT" pitchFamily="2" charset="-78"/>
              </a:rPr>
              <a:t>لا تستعمل بعض الاجهزة الكهربائية كالغسالة مثلا وارجلك عارية.</a:t>
            </a:r>
          </a:p>
          <a:p>
            <a:pPr marL="0" indent="0">
              <a:buNone/>
            </a:pPr>
            <a:endParaRPr lang="ar-JO" dirty="0">
              <a:solidFill>
                <a:srgbClr val="0070C0"/>
              </a:solidFill>
              <a:cs typeface="Mudir MT" pitchFamily="2" charset="-78"/>
            </a:endParaRPr>
          </a:p>
          <a:p>
            <a:pPr marL="0" indent="0">
              <a:buNone/>
            </a:pPr>
            <a:endParaRPr lang="ar-JO" dirty="0" smtClean="0">
              <a:solidFill>
                <a:srgbClr val="0070C0"/>
              </a:solidFill>
              <a:cs typeface="Mudir MT" pitchFamily="2" charset="-78"/>
            </a:endParaRPr>
          </a:p>
          <a:p>
            <a:pPr marL="0" indent="0">
              <a:buNone/>
            </a:pPr>
            <a:r>
              <a:rPr lang="ar-JO" dirty="0" smtClean="0">
                <a:solidFill>
                  <a:srgbClr val="FF0000"/>
                </a:solidFill>
                <a:cs typeface="Mudir MT" pitchFamily="2" charset="-78"/>
              </a:rPr>
              <a:t>8.</a:t>
            </a:r>
            <a:r>
              <a:rPr lang="ar-JO" dirty="0" smtClean="0">
                <a:solidFill>
                  <a:srgbClr val="0070C0"/>
                </a:solidFill>
                <a:cs typeface="Mudir MT" pitchFamily="2" charset="-78"/>
              </a:rPr>
              <a:t>لا تصل سلكين مباشرة مع مصدر التيار الكهربائي.</a:t>
            </a:r>
            <a:endParaRPr lang="ar-JO" dirty="0">
              <a:solidFill>
                <a:srgbClr val="0070C0"/>
              </a:solidFill>
              <a:cs typeface="Mudir MT" pitchFamily="2" charset="-78"/>
            </a:endParaRPr>
          </a:p>
        </p:txBody>
      </p:sp>
      <p:pic>
        <p:nvPicPr>
          <p:cNvPr id="10242" name="Picture 2"/>
          <p:cNvPicPr>
            <a:picLocks noGrp="1" noChangeAspect="1" noChangeArrowheads="1"/>
          </p:cNvPicPr>
          <p:nvPr>
            <p:ph sz="half" idx="1"/>
          </p:nvPr>
        </p:nvPicPr>
        <p:blipFill>
          <a:blip r:embed="rId2">
            <a:extLst>
              <a:ext uri="{28A0092B-C50C-407E-A947-70E740481C1C}">
                <a14:useLocalDpi xmlns:a14="http://schemas.microsoft.com/office/drawing/2010/main" xmlns="" val="0"/>
              </a:ext>
            </a:extLst>
          </a:blip>
          <a:srcRect/>
          <a:stretch>
            <a:fillRect/>
          </a:stretch>
        </p:blipFill>
        <p:spPr bwMode="auto">
          <a:xfrm>
            <a:off x="683568" y="836712"/>
            <a:ext cx="2664296" cy="216024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43" name="Picture 3"/>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67544" y="4077071"/>
            <a:ext cx="2808312" cy="1925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8" name="رابط كسهم مستقيم 7"/>
          <p:cNvCxnSpPr/>
          <p:nvPr/>
        </p:nvCxnSpPr>
        <p:spPr>
          <a:xfrm flipH="1">
            <a:off x="3347864" y="1556792"/>
            <a:ext cx="3240360" cy="621432"/>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0" name="رابط كسهم مستقيم 9"/>
          <p:cNvCxnSpPr/>
          <p:nvPr/>
        </p:nvCxnSpPr>
        <p:spPr>
          <a:xfrm flipH="1">
            <a:off x="3347864" y="3933056"/>
            <a:ext cx="3240360" cy="1008112"/>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3052779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p:tgtEl>
                                          <p:spTgt spid="4">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4">
                                            <p:txEl>
                                              <p:pRg st="0" end="0"/>
                                            </p:txEl>
                                          </p:spTgt>
                                        </p:tgtEl>
                                      </p:cBhvr>
                                    </p:animEffect>
                                  </p:childTnLst>
                                </p:cTn>
                              </p:par>
                            </p:childTnLst>
                          </p:cTn>
                        </p:par>
                        <p:par>
                          <p:cTn id="9" fill="hold">
                            <p:stCondLst>
                              <p:cond delay="500"/>
                            </p:stCondLst>
                            <p:childTnLst>
                              <p:par>
                                <p:cTn id="10" presetID="22" presetClass="entr" presetSubtype="4" fill="hold" nodeType="after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par>
                          <p:cTn id="13" fill="hold">
                            <p:stCondLst>
                              <p:cond delay="1000"/>
                            </p:stCondLst>
                            <p:childTnLst>
                              <p:par>
                                <p:cTn id="14" presetID="21" presetClass="entr" presetSubtype="1" fill="hold" nodeType="afterEffect">
                                  <p:stCondLst>
                                    <p:cond delay="0"/>
                                  </p:stCondLst>
                                  <p:childTnLst>
                                    <p:set>
                                      <p:cBhvr>
                                        <p:cTn id="15" dur="1" fill="hold">
                                          <p:stCondLst>
                                            <p:cond delay="0"/>
                                          </p:stCondLst>
                                        </p:cTn>
                                        <p:tgtEl>
                                          <p:spTgt spid="10242"/>
                                        </p:tgtEl>
                                        <p:attrNameLst>
                                          <p:attrName>style.visibility</p:attrName>
                                        </p:attrNameLst>
                                      </p:cBhvr>
                                      <p:to>
                                        <p:strVal val="visible"/>
                                      </p:to>
                                    </p:set>
                                    <p:animEffect transition="in" filter="wheel(1)">
                                      <p:cBhvr>
                                        <p:cTn id="16" dur="2000"/>
                                        <p:tgtEl>
                                          <p:spTgt spid="10242"/>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nodeType="click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 calcmode="lin" valueType="num">
                                      <p:cBhvr additive="base">
                                        <p:cTn id="21" dur="500"/>
                                        <p:tgtEl>
                                          <p:spTgt spid="4">
                                            <p:txEl>
                                              <p:pRg st="3" end="3"/>
                                            </p:txEl>
                                          </p:spTgt>
                                        </p:tgtEl>
                                        <p:attrNameLst>
                                          <p:attrName>ppt_y</p:attrName>
                                        </p:attrNameLst>
                                      </p:cBhvr>
                                      <p:tavLst>
                                        <p:tav tm="0">
                                          <p:val>
                                            <p:strVal val="#ppt_y+#ppt_h*1.125000"/>
                                          </p:val>
                                        </p:tav>
                                        <p:tav tm="100000">
                                          <p:val>
                                            <p:strVal val="#ppt_y"/>
                                          </p:val>
                                        </p:tav>
                                      </p:tavLst>
                                    </p:anim>
                                    <p:animEffect transition="in" filter="wipe(up)">
                                      <p:cBhvr>
                                        <p:cTn id="22" dur="500"/>
                                        <p:tgtEl>
                                          <p:spTgt spid="4">
                                            <p:txEl>
                                              <p:pRg st="3" end="3"/>
                                            </p:txEl>
                                          </p:spTgt>
                                        </p:tgtEl>
                                      </p:cBhvr>
                                    </p:animEffect>
                                  </p:childTnLst>
                                </p:cTn>
                              </p:par>
                            </p:childTnLst>
                          </p:cTn>
                        </p:par>
                        <p:par>
                          <p:cTn id="23" fill="hold">
                            <p:stCondLst>
                              <p:cond delay="500"/>
                            </p:stCondLst>
                            <p:childTnLst>
                              <p:par>
                                <p:cTn id="24" presetID="22" presetClass="entr" presetSubtype="4" fill="hold" nodeType="after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wipe(down)">
                                      <p:cBhvr>
                                        <p:cTn id="26" dur="500"/>
                                        <p:tgtEl>
                                          <p:spTgt spid="10"/>
                                        </p:tgtEl>
                                      </p:cBhvr>
                                    </p:animEffect>
                                  </p:childTnLst>
                                </p:cTn>
                              </p:par>
                            </p:childTnLst>
                          </p:cTn>
                        </p:par>
                        <p:par>
                          <p:cTn id="27" fill="hold">
                            <p:stCondLst>
                              <p:cond delay="1000"/>
                            </p:stCondLst>
                            <p:childTnLst>
                              <p:par>
                                <p:cTn id="28" presetID="21" presetClass="entr" presetSubtype="1" fill="hold" nodeType="afterEffect">
                                  <p:stCondLst>
                                    <p:cond delay="0"/>
                                  </p:stCondLst>
                                  <p:childTnLst>
                                    <p:set>
                                      <p:cBhvr>
                                        <p:cTn id="29" dur="1" fill="hold">
                                          <p:stCondLst>
                                            <p:cond delay="0"/>
                                          </p:stCondLst>
                                        </p:cTn>
                                        <p:tgtEl>
                                          <p:spTgt spid="10243"/>
                                        </p:tgtEl>
                                        <p:attrNameLst>
                                          <p:attrName>style.visibility</p:attrName>
                                        </p:attrNameLst>
                                      </p:cBhvr>
                                      <p:to>
                                        <p:strVal val="visible"/>
                                      </p:to>
                                    </p:set>
                                    <p:animEffect transition="in" filter="wheel(1)">
                                      <p:cBhvr>
                                        <p:cTn id="30" dur="2000"/>
                                        <p:tgtEl>
                                          <p:spTgt spid="102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857232"/>
            <a:ext cx="8229600" cy="5268931"/>
          </a:xfrm>
        </p:spPr>
        <p:txBody>
          <a:bodyPr>
            <a:normAutofit/>
          </a:bodyPr>
          <a:lstStyle/>
          <a:p>
            <a:pPr algn="ctr">
              <a:buNone/>
            </a:pPr>
            <a:r>
              <a:rPr lang="ar-SA" sz="9600" dirty="0" smtClean="0">
                <a:solidFill>
                  <a:srgbClr val="7030A0"/>
                </a:solidFill>
                <a:cs typeface="Mudir MT" pitchFamily="2" charset="-78"/>
              </a:rPr>
              <a:t>انتهت </a:t>
            </a:r>
          </a:p>
          <a:p>
            <a:pPr algn="ctr">
              <a:buNone/>
            </a:pPr>
            <a:r>
              <a:rPr lang="ar-SA" sz="9600" smtClean="0">
                <a:solidFill>
                  <a:srgbClr val="7030A0"/>
                </a:solidFill>
                <a:cs typeface="Mudir MT" pitchFamily="2" charset="-78"/>
              </a:rPr>
              <a:t>الوحدة </a:t>
            </a:r>
            <a:r>
              <a:rPr lang="ar-SA" sz="9600" smtClean="0">
                <a:solidFill>
                  <a:srgbClr val="7030A0"/>
                </a:solidFill>
                <a:cs typeface="Mudir MT" pitchFamily="2" charset="-78"/>
              </a:rPr>
              <a:t>ال</a:t>
            </a:r>
            <a:r>
              <a:rPr lang="ar-SA" sz="9600" smtClean="0">
                <a:solidFill>
                  <a:srgbClr val="7030A0"/>
                </a:solidFill>
                <a:cs typeface="Mudir MT" pitchFamily="2" charset="-78"/>
              </a:rPr>
              <a:t>ثامنة</a:t>
            </a:r>
            <a:endParaRPr lang="ar-SA" sz="9600" dirty="0">
              <a:solidFill>
                <a:srgbClr val="7030A0"/>
              </a:solidFill>
              <a:cs typeface="Mudir MT" pitchFamily="2" charset="-78"/>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JO" sz="4800" dirty="0" smtClean="0">
                <a:solidFill>
                  <a:srgbClr val="FF0000"/>
                </a:solidFill>
                <a:cs typeface="Mudir MT" pitchFamily="2" charset="-78"/>
              </a:rPr>
              <a:t>انواع الشحنات الكهربائية </a:t>
            </a:r>
            <a:endParaRPr lang="ar-JO" sz="4800" dirty="0">
              <a:solidFill>
                <a:srgbClr val="FF0000"/>
              </a:solidFill>
              <a:cs typeface="Mudir MT" pitchFamily="2" charset="-78"/>
            </a:endParaRPr>
          </a:p>
        </p:txBody>
      </p:sp>
      <p:sp>
        <p:nvSpPr>
          <p:cNvPr id="3" name="عنصر نائب للمحتوى 2"/>
          <p:cNvSpPr>
            <a:spLocks noGrp="1"/>
          </p:cNvSpPr>
          <p:nvPr>
            <p:ph idx="1"/>
          </p:nvPr>
        </p:nvSpPr>
        <p:spPr/>
        <p:txBody>
          <a:bodyPr>
            <a:normAutofit/>
          </a:bodyPr>
          <a:lstStyle/>
          <a:p>
            <a:pPr marL="0" indent="0">
              <a:buNone/>
            </a:pPr>
            <a:r>
              <a:rPr lang="ar-JO" dirty="0" smtClean="0">
                <a:solidFill>
                  <a:srgbClr val="FF0000"/>
                </a:solidFill>
                <a:cs typeface="Mudir MT" pitchFamily="2" charset="-78"/>
              </a:rPr>
              <a:t>1.</a:t>
            </a:r>
            <a:r>
              <a:rPr lang="ar-JO" dirty="0" smtClean="0">
                <a:solidFill>
                  <a:srgbClr val="0070C0"/>
                </a:solidFill>
                <a:cs typeface="Mudir MT" pitchFamily="2" charset="-78"/>
              </a:rPr>
              <a:t>شحنة موجبة وترمز لها بالرمز </a:t>
            </a:r>
            <a:r>
              <a:rPr lang="ar-JO" dirty="0" smtClean="0">
                <a:solidFill>
                  <a:srgbClr val="FF0000"/>
                </a:solidFill>
                <a:cs typeface="Mudir MT" pitchFamily="2" charset="-78"/>
              </a:rPr>
              <a:t>(+)</a:t>
            </a:r>
            <a:r>
              <a:rPr lang="ar-JO" dirty="0" smtClean="0">
                <a:solidFill>
                  <a:srgbClr val="0070C0"/>
                </a:solidFill>
                <a:cs typeface="Mudir MT" pitchFamily="2" charset="-78"/>
              </a:rPr>
              <a:t>.</a:t>
            </a:r>
          </a:p>
          <a:p>
            <a:pPr marL="0" indent="0">
              <a:buNone/>
            </a:pPr>
            <a:r>
              <a:rPr lang="ar-JO" dirty="0" smtClean="0">
                <a:solidFill>
                  <a:srgbClr val="FF0000"/>
                </a:solidFill>
                <a:cs typeface="Mudir MT" pitchFamily="2" charset="-78"/>
              </a:rPr>
              <a:t>2.</a:t>
            </a:r>
            <a:r>
              <a:rPr lang="ar-JO" dirty="0" smtClean="0">
                <a:solidFill>
                  <a:srgbClr val="0070C0"/>
                </a:solidFill>
                <a:cs typeface="Mudir MT" pitchFamily="2" charset="-78"/>
              </a:rPr>
              <a:t>شحنة سالبة وترمز لها بالرمز </a:t>
            </a:r>
            <a:r>
              <a:rPr lang="ar-JO" dirty="0" smtClean="0">
                <a:solidFill>
                  <a:srgbClr val="FF0000"/>
                </a:solidFill>
                <a:cs typeface="Mudir MT" pitchFamily="2" charset="-78"/>
              </a:rPr>
              <a:t>(-)</a:t>
            </a:r>
            <a:r>
              <a:rPr lang="ar-JO" dirty="0" smtClean="0">
                <a:solidFill>
                  <a:srgbClr val="0070C0"/>
                </a:solidFill>
                <a:cs typeface="Mudir MT" pitchFamily="2" charset="-78"/>
              </a:rPr>
              <a:t>.</a:t>
            </a:r>
          </a:p>
          <a:p>
            <a:pPr marL="0" indent="0">
              <a:buNone/>
            </a:pPr>
            <a:r>
              <a:rPr lang="ar-JO" dirty="0" smtClean="0">
                <a:solidFill>
                  <a:srgbClr val="FF0000"/>
                </a:solidFill>
                <a:cs typeface="Mudir MT" pitchFamily="2" charset="-78"/>
              </a:rPr>
              <a:t>الكهرباء الساكنة : </a:t>
            </a:r>
            <a:r>
              <a:rPr lang="ar-JO" dirty="0" smtClean="0">
                <a:solidFill>
                  <a:srgbClr val="0070C0"/>
                </a:solidFill>
                <a:cs typeface="Mudir MT" pitchFamily="2" charset="-78"/>
              </a:rPr>
              <a:t>تولد الشحنات الكهربائية على الاجسام كالبلاستيك والزجاج وبقاءها فترة مؤقتة من الزمن.</a:t>
            </a:r>
            <a:endParaRPr lang="ar-JO" dirty="0">
              <a:solidFill>
                <a:srgbClr val="0070C0"/>
              </a:solidFill>
              <a:cs typeface="Mudir MT" pitchFamily="2" charset="-78"/>
            </a:endParaRPr>
          </a:p>
        </p:txBody>
      </p:sp>
    </p:spTree>
    <p:extLst>
      <p:ext uri="{BB962C8B-B14F-4D97-AF65-F5344CB8AC3E}">
        <p14:creationId xmlns:p14="http://schemas.microsoft.com/office/powerpoint/2010/main" xmlns="" val="3609081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JO" dirty="0" smtClean="0">
                <a:solidFill>
                  <a:srgbClr val="FF0000"/>
                </a:solidFill>
                <a:cs typeface="Mudir MT" pitchFamily="2" charset="-78"/>
              </a:rPr>
              <a:t>تفسير التكهرب بالدلك</a:t>
            </a:r>
            <a:endParaRPr lang="ar-JO" dirty="0">
              <a:solidFill>
                <a:srgbClr val="FF0000"/>
              </a:solidFill>
              <a:cs typeface="Mudir MT" pitchFamily="2" charset="-78"/>
            </a:endParaRPr>
          </a:p>
        </p:txBody>
      </p:sp>
      <p:sp>
        <p:nvSpPr>
          <p:cNvPr id="4" name="عنصر نائب للمحتوى 3"/>
          <p:cNvSpPr>
            <a:spLocks noGrp="1"/>
          </p:cNvSpPr>
          <p:nvPr>
            <p:ph idx="1"/>
          </p:nvPr>
        </p:nvSpPr>
        <p:spPr/>
        <p:txBody>
          <a:bodyPr/>
          <a:lstStyle/>
          <a:p>
            <a:pPr marL="0" indent="0">
              <a:buNone/>
            </a:pPr>
            <a:r>
              <a:rPr lang="ar-JO" dirty="0" smtClean="0">
                <a:solidFill>
                  <a:srgbClr val="FF0000"/>
                </a:solidFill>
                <a:cs typeface="Mudir MT" pitchFamily="2" charset="-78"/>
              </a:rPr>
              <a:t>1.</a:t>
            </a:r>
            <a:r>
              <a:rPr lang="ar-JO" dirty="0" smtClean="0">
                <a:solidFill>
                  <a:srgbClr val="0070C0"/>
                </a:solidFill>
                <a:cs typeface="Mudir MT" pitchFamily="2" charset="-78"/>
              </a:rPr>
              <a:t>قبل عملية الدلك.  </a:t>
            </a:r>
          </a:p>
          <a:p>
            <a:pPr marL="0" indent="0">
              <a:buNone/>
            </a:pPr>
            <a:r>
              <a:rPr lang="ar-JO" dirty="0" smtClean="0">
                <a:solidFill>
                  <a:srgbClr val="FF0000"/>
                </a:solidFill>
                <a:cs typeface="Mudir MT" pitchFamily="2" charset="-78"/>
              </a:rPr>
              <a:t>2.</a:t>
            </a:r>
            <a:r>
              <a:rPr lang="ar-JO" dirty="0" smtClean="0">
                <a:solidFill>
                  <a:srgbClr val="0070C0"/>
                </a:solidFill>
                <a:cs typeface="Mudir MT" pitchFamily="2" charset="-78"/>
              </a:rPr>
              <a:t>اثناء عملية الدلك.</a:t>
            </a:r>
          </a:p>
          <a:p>
            <a:pPr marL="0" indent="0">
              <a:buNone/>
            </a:pPr>
            <a:r>
              <a:rPr lang="ar-JO" dirty="0" smtClean="0">
                <a:solidFill>
                  <a:srgbClr val="FF0000"/>
                </a:solidFill>
                <a:cs typeface="Mudir MT" pitchFamily="2" charset="-78"/>
              </a:rPr>
              <a:t>3.</a:t>
            </a:r>
            <a:r>
              <a:rPr lang="ar-JO" dirty="0" smtClean="0">
                <a:solidFill>
                  <a:srgbClr val="0070C0"/>
                </a:solidFill>
                <a:cs typeface="Mudir MT" pitchFamily="2" charset="-78"/>
              </a:rPr>
              <a:t>بعد عملية الدلك.</a:t>
            </a:r>
            <a:endParaRPr lang="ar-JO" dirty="0">
              <a:solidFill>
                <a:srgbClr val="0070C0"/>
              </a:solidFill>
              <a:cs typeface="Mudir MT" pitchFamily="2" charset="-78"/>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83568" y="1399171"/>
            <a:ext cx="2808312" cy="170247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683568" y="3101641"/>
            <a:ext cx="2808312" cy="133547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683568" y="4725144"/>
            <a:ext cx="2808312" cy="172819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6" name="رابط كسهم مستقيم 5"/>
          <p:cNvCxnSpPr/>
          <p:nvPr/>
        </p:nvCxnSpPr>
        <p:spPr>
          <a:xfrm flipH="1">
            <a:off x="3491880" y="2060848"/>
            <a:ext cx="2664296" cy="43204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8" name="رابط كسهم مستقيم 7"/>
          <p:cNvCxnSpPr/>
          <p:nvPr/>
        </p:nvCxnSpPr>
        <p:spPr>
          <a:xfrm flipH="1">
            <a:off x="3491880" y="2602240"/>
            <a:ext cx="2952328" cy="970776"/>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11" name="رابط كسهم مستقيم 10"/>
          <p:cNvCxnSpPr/>
          <p:nvPr/>
        </p:nvCxnSpPr>
        <p:spPr>
          <a:xfrm flipH="1">
            <a:off x="3347864" y="3212976"/>
            <a:ext cx="3240360" cy="2109544"/>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1839551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par>
                          <p:cTn id="8" fill="hold">
                            <p:stCondLst>
                              <p:cond delay="500"/>
                            </p:stCondLst>
                            <p:childTnLst>
                              <p:par>
                                <p:cTn id="9" presetID="16" presetClass="entr" presetSubtype="21"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barn(inVertical)">
                                      <p:cBhvr>
                                        <p:cTn id="11" dur="500"/>
                                        <p:tgtEl>
                                          <p:spTgt spid="6"/>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1027"/>
                                        </p:tgtEl>
                                        <p:attrNameLst>
                                          <p:attrName>style.visibility</p:attrName>
                                        </p:attrNameLst>
                                      </p:cBhvr>
                                      <p:to>
                                        <p:strVal val="visible"/>
                                      </p:to>
                                    </p:set>
                                    <p:animEffect transition="in" filter="wipe(down)">
                                      <p:cBhvr>
                                        <p:cTn id="15" dur="500"/>
                                        <p:tgtEl>
                                          <p:spTgt spid="1027"/>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randombar(horizontal)">
                                      <p:cBhvr>
                                        <p:cTn id="20" dur="500"/>
                                        <p:tgtEl>
                                          <p:spTgt spid="4">
                                            <p:txEl>
                                              <p:pRg st="1" end="1"/>
                                            </p:txEl>
                                          </p:spTgt>
                                        </p:tgtEl>
                                      </p:cBhvr>
                                    </p:animEffect>
                                  </p:childTnLst>
                                </p:cTn>
                              </p:par>
                            </p:childTnLst>
                          </p:cTn>
                        </p:par>
                        <p:par>
                          <p:cTn id="21" fill="hold">
                            <p:stCondLst>
                              <p:cond delay="500"/>
                            </p:stCondLst>
                            <p:childTnLst>
                              <p:par>
                                <p:cTn id="22" presetID="16" presetClass="entr" presetSubtype="21" fill="hold"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barn(inVertical)">
                                      <p:cBhvr>
                                        <p:cTn id="24" dur="500"/>
                                        <p:tgtEl>
                                          <p:spTgt spid="8"/>
                                        </p:tgtEl>
                                      </p:cBhvr>
                                    </p:animEffect>
                                  </p:childTnLst>
                                </p:cTn>
                              </p:par>
                            </p:childTnLst>
                          </p:cTn>
                        </p:par>
                        <p:par>
                          <p:cTn id="25" fill="hold">
                            <p:stCondLst>
                              <p:cond delay="1000"/>
                            </p:stCondLst>
                            <p:childTnLst>
                              <p:par>
                                <p:cTn id="26" presetID="22" presetClass="entr" presetSubtype="4" fill="hold" nodeType="afterEffect">
                                  <p:stCondLst>
                                    <p:cond delay="0"/>
                                  </p:stCondLst>
                                  <p:childTnLst>
                                    <p:set>
                                      <p:cBhvr>
                                        <p:cTn id="27" dur="1" fill="hold">
                                          <p:stCondLst>
                                            <p:cond delay="0"/>
                                          </p:stCondLst>
                                        </p:cTn>
                                        <p:tgtEl>
                                          <p:spTgt spid="1028"/>
                                        </p:tgtEl>
                                        <p:attrNameLst>
                                          <p:attrName>style.visibility</p:attrName>
                                        </p:attrNameLst>
                                      </p:cBhvr>
                                      <p:to>
                                        <p:strVal val="visible"/>
                                      </p:to>
                                    </p:set>
                                    <p:animEffect transition="in" filter="wipe(down)">
                                      <p:cBhvr>
                                        <p:cTn id="28" dur="500"/>
                                        <p:tgtEl>
                                          <p:spTgt spid="1028"/>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nodeType="click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animEffect transition="in" filter="randombar(horizontal)">
                                      <p:cBhvr>
                                        <p:cTn id="33" dur="500"/>
                                        <p:tgtEl>
                                          <p:spTgt spid="4">
                                            <p:txEl>
                                              <p:pRg st="2" end="2"/>
                                            </p:txEl>
                                          </p:spTgt>
                                        </p:tgtEl>
                                      </p:cBhvr>
                                    </p:animEffect>
                                  </p:childTnLst>
                                </p:cTn>
                              </p:par>
                            </p:childTnLst>
                          </p:cTn>
                        </p:par>
                        <p:par>
                          <p:cTn id="34" fill="hold">
                            <p:stCondLst>
                              <p:cond delay="500"/>
                            </p:stCondLst>
                            <p:childTnLst>
                              <p:par>
                                <p:cTn id="35" presetID="16" presetClass="entr" presetSubtype="21" fill="hold" nodeType="after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arn(inVertical)">
                                      <p:cBhvr>
                                        <p:cTn id="37" dur="500"/>
                                        <p:tgtEl>
                                          <p:spTgt spid="11"/>
                                        </p:tgtEl>
                                      </p:cBhvr>
                                    </p:animEffect>
                                  </p:childTnLst>
                                </p:cTn>
                              </p:par>
                            </p:childTnLst>
                          </p:cTn>
                        </p:par>
                        <p:par>
                          <p:cTn id="38" fill="hold">
                            <p:stCondLst>
                              <p:cond delay="1000"/>
                            </p:stCondLst>
                            <p:childTnLst>
                              <p:par>
                                <p:cTn id="39" presetID="22" presetClass="entr" presetSubtype="4" fill="hold" nodeType="afterEffect">
                                  <p:stCondLst>
                                    <p:cond delay="0"/>
                                  </p:stCondLst>
                                  <p:childTnLst>
                                    <p:set>
                                      <p:cBhvr>
                                        <p:cTn id="40" dur="1" fill="hold">
                                          <p:stCondLst>
                                            <p:cond delay="0"/>
                                          </p:stCondLst>
                                        </p:cTn>
                                        <p:tgtEl>
                                          <p:spTgt spid="1029"/>
                                        </p:tgtEl>
                                        <p:attrNameLst>
                                          <p:attrName>style.visibility</p:attrName>
                                        </p:attrNameLst>
                                      </p:cBhvr>
                                      <p:to>
                                        <p:strVal val="visible"/>
                                      </p:to>
                                    </p:set>
                                    <p:animEffect transition="in" filter="wipe(down)">
                                      <p:cBhvr>
                                        <p:cTn id="41" dur="500"/>
                                        <p:tgtEl>
                                          <p:spTgt spid="10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JO" dirty="0" smtClean="0">
                <a:solidFill>
                  <a:srgbClr val="FF0000"/>
                </a:solidFill>
                <a:cs typeface="Mudir MT" pitchFamily="2" charset="-78"/>
              </a:rPr>
              <a:t>الكشاف الكهربائي</a:t>
            </a:r>
            <a:endParaRPr lang="ar-JO" dirty="0">
              <a:solidFill>
                <a:srgbClr val="FF0000"/>
              </a:solidFill>
              <a:cs typeface="Mudir MT" pitchFamily="2" charset="-78"/>
            </a:endParaRPr>
          </a:p>
        </p:txBody>
      </p:sp>
      <p:sp>
        <p:nvSpPr>
          <p:cNvPr id="3" name="عنصر نائب للمحتوى 2"/>
          <p:cNvSpPr>
            <a:spLocks noGrp="1"/>
          </p:cNvSpPr>
          <p:nvPr>
            <p:ph idx="1"/>
          </p:nvPr>
        </p:nvSpPr>
        <p:spPr/>
        <p:txBody>
          <a:bodyPr/>
          <a:lstStyle/>
          <a:p>
            <a:pPr marL="0" indent="0">
              <a:buNone/>
            </a:pPr>
            <a:r>
              <a:rPr lang="ar-JO" dirty="0" smtClean="0">
                <a:solidFill>
                  <a:srgbClr val="0070C0"/>
                </a:solidFill>
                <a:cs typeface="Mudir MT" pitchFamily="2" charset="-78"/>
              </a:rPr>
              <a:t>يتكون الكشاف الكهربائي من قرص فلزي يتصل بساق فلزي في نهايته ورقتان فلزيتان ويوضع الساق والورقتان داخل وعاء زجاجي دون ان يلامسا جدار الوعاء الزجاجي.</a:t>
            </a:r>
            <a:endParaRPr lang="ar-JO" dirty="0">
              <a:solidFill>
                <a:srgbClr val="0070C0"/>
              </a:solidFill>
              <a:cs typeface="Mudir MT" pitchFamily="2" charset="-78"/>
            </a:endParaRPr>
          </a:p>
        </p:txBody>
      </p:sp>
    </p:spTree>
    <p:extLst>
      <p:ext uri="{BB962C8B-B14F-4D97-AF65-F5344CB8AC3E}">
        <p14:creationId xmlns:p14="http://schemas.microsoft.com/office/powerpoint/2010/main" xmlns="" val="1611203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JO" sz="4000" dirty="0" smtClean="0">
                <a:solidFill>
                  <a:srgbClr val="FF0000"/>
                </a:solidFill>
                <a:cs typeface="Mudir MT" pitchFamily="2" charset="-78"/>
              </a:rPr>
              <a:t>طرق شحن الكشاف الكهربائي</a:t>
            </a:r>
            <a:endParaRPr lang="ar-JO" sz="4000" dirty="0">
              <a:solidFill>
                <a:srgbClr val="FF0000"/>
              </a:solidFill>
              <a:cs typeface="Mudir MT" pitchFamily="2" charset="-78"/>
            </a:endParaRPr>
          </a:p>
        </p:txBody>
      </p:sp>
      <p:sp>
        <p:nvSpPr>
          <p:cNvPr id="3" name="عنصر نائب للمحتوى 2"/>
          <p:cNvSpPr>
            <a:spLocks noGrp="1"/>
          </p:cNvSpPr>
          <p:nvPr>
            <p:ph idx="1"/>
          </p:nvPr>
        </p:nvSpPr>
        <p:spPr/>
        <p:txBody>
          <a:bodyPr/>
          <a:lstStyle/>
          <a:p>
            <a:pPr>
              <a:buFont typeface="Wingdings" pitchFamily="2" charset="2"/>
              <a:buChar char="ü"/>
            </a:pPr>
            <a:r>
              <a:rPr lang="ar-JO" dirty="0" smtClean="0">
                <a:solidFill>
                  <a:srgbClr val="0070C0"/>
                </a:solidFill>
                <a:cs typeface="Mudir MT" pitchFamily="2" charset="-78"/>
              </a:rPr>
              <a:t>الشحن باللمس .</a:t>
            </a:r>
          </a:p>
          <a:p>
            <a:pPr>
              <a:buFont typeface="Wingdings" pitchFamily="2" charset="2"/>
              <a:buChar char="ü"/>
            </a:pPr>
            <a:r>
              <a:rPr lang="ar-JO" dirty="0" smtClean="0">
                <a:solidFill>
                  <a:srgbClr val="0070C0"/>
                </a:solidFill>
                <a:cs typeface="Mudir MT" pitchFamily="2" charset="-78"/>
              </a:rPr>
              <a:t>الشحن بالتأثير(الحث).</a:t>
            </a:r>
          </a:p>
          <a:p>
            <a:pPr>
              <a:buFont typeface="Wingdings" pitchFamily="2" charset="2"/>
              <a:buChar char="ü"/>
            </a:pPr>
            <a:r>
              <a:rPr lang="ar-JO" dirty="0" smtClean="0">
                <a:solidFill>
                  <a:srgbClr val="0070C0"/>
                </a:solidFill>
                <a:cs typeface="Mudir MT" pitchFamily="2" charset="-78"/>
              </a:rPr>
              <a:t>الشحن بالدلك.</a:t>
            </a:r>
          </a:p>
          <a:p>
            <a:pPr marL="0" indent="0" algn="ctr">
              <a:buNone/>
            </a:pPr>
            <a:r>
              <a:rPr lang="ar-JO" sz="4000" dirty="0" smtClean="0">
                <a:solidFill>
                  <a:srgbClr val="FF0000"/>
                </a:solidFill>
                <a:cs typeface="Mudir MT" pitchFamily="2" charset="-78"/>
              </a:rPr>
              <a:t>استعمالات الكشاف الكهربائي</a:t>
            </a:r>
          </a:p>
          <a:p>
            <a:pPr marL="0" indent="0">
              <a:buNone/>
            </a:pPr>
            <a:r>
              <a:rPr lang="ar-JO" dirty="0" smtClean="0">
                <a:solidFill>
                  <a:srgbClr val="0070C0"/>
                </a:solidFill>
                <a:cs typeface="Mudir MT" pitchFamily="2" charset="-78"/>
              </a:rPr>
              <a:t>1.تحديد اذا كان الجسم مشحون ام لا.</a:t>
            </a:r>
          </a:p>
          <a:p>
            <a:pPr marL="0" indent="0">
              <a:buNone/>
            </a:pPr>
            <a:r>
              <a:rPr lang="ar-JO" dirty="0" smtClean="0">
                <a:solidFill>
                  <a:srgbClr val="0070C0"/>
                </a:solidFill>
                <a:cs typeface="Mudir MT" pitchFamily="2" charset="-78"/>
              </a:rPr>
              <a:t>2.تحديد نوع شحنة الجسم المشحون.</a:t>
            </a:r>
          </a:p>
          <a:p>
            <a:pPr marL="0" indent="0">
              <a:buNone/>
            </a:pPr>
            <a:r>
              <a:rPr lang="ar-JO" dirty="0" smtClean="0">
                <a:solidFill>
                  <a:srgbClr val="0070C0"/>
                </a:solidFill>
                <a:cs typeface="Mudir MT" pitchFamily="2" charset="-78"/>
              </a:rPr>
              <a:t>3.تحديد المواد الموصلة والمواد العازلة. </a:t>
            </a:r>
          </a:p>
        </p:txBody>
      </p:sp>
    </p:spTree>
    <p:extLst>
      <p:ext uri="{BB962C8B-B14F-4D97-AF65-F5344CB8AC3E}">
        <p14:creationId xmlns:p14="http://schemas.microsoft.com/office/powerpoint/2010/main" xmlns="" val="1263517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par>
                          <p:cTn id="11" fill="hold">
                            <p:stCondLst>
                              <p:cond delay="1000"/>
                            </p:stCondLst>
                            <p:childTnLst>
                              <p:par>
                                <p:cTn id="12" presetID="31" presetClass="entr" presetSubtype="0" fill="hold"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1" end="1"/>
                                            </p:txEl>
                                          </p:spTgt>
                                        </p:tgtEl>
                                      </p:cBhvr>
                                    </p:animEffect>
                                  </p:childTnLst>
                                </p:cTn>
                              </p:par>
                            </p:childTnLst>
                          </p:cTn>
                        </p:par>
                        <p:par>
                          <p:cTn id="18" fill="hold">
                            <p:stCondLst>
                              <p:cond delay="2000"/>
                            </p:stCondLst>
                            <p:childTnLst>
                              <p:par>
                                <p:cTn id="19" presetID="31" presetClass="entr" presetSubtype="0" fill="hold"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4" end="4"/>
                                            </p:txEl>
                                          </p:spTgt>
                                        </p:tgtEl>
                                      </p:cBhvr>
                                    </p:animEffect>
                                  </p:childTnLst>
                                </p:cTn>
                              </p:par>
                            </p:childTnLst>
                          </p:cTn>
                        </p:par>
                        <p:par>
                          <p:cTn id="33" fill="hold">
                            <p:stCondLst>
                              <p:cond delay="1000"/>
                            </p:stCondLst>
                            <p:childTnLst>
                              <p:par>
                                <p:cTn id="34" presetID="31" presetClass="entr" presetSubtype="0" fill="hold" nodeType="after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 calcmode="lin" valueType="num">
                                      <p:cBhvr>
                                        <p:cTn id="36"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7"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8"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9" dur="1000"/>
                                        <p:tgtEl>
                                          <p:spTgt spid="3">
                                            <p:txEl>
                                              <p:pRg st="5" end="5"/>
                                            </p:txEl>
                                          </p:spTgt>
                                        </p:tgtEl>
                                      </p:cBhvr>
                                    </p:animEffect>
                                  </p:childTnLst>
                                </p:cTn>
                              </p:par>
                            </p:childTnLst>
                          </p:cTn>
                        </p:par>
                        <p:par>
                          <p:cTn id="40" fill="hold">
                            <p:stCondLst>
                              <p:cond delay="2000"/>
                            </p:stCondLst>
                            <p:childTnLst>
                              <p:par>
                                <p:cTn id="41" presetID="31" presetClass="entr" presetSubtype="0" fill="hold" nodeType="after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5"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6"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23528" y="0"/>
            <a:ext cx="8229600" cy="980728"/>
          </a:xfrm>
        </p:spPr>
        <p:txBody>
          <a:bodyPr>
            <a:normAutofit/>
          </a:bodyPr>
          <a:lstStyle/>
          <a:p>
            <a:r>
              <a:rPr lang="ar-JO" dirty="0" smtClean="0">
                <a:solidFill>
                  <a:srgbClr val="FF0000"/>
                </a:solidFill>
                <a:cs typeface="Mudir MT" pitchFamily="2" charset="-78"/>
              </a:rPr>
              <a:t>البرق والرعد</a:t>
            </a:r>
            <a:endParaRPr lang="ar-JO" dirty="0">
              <a:solidFill>
                <a:srgbClr val="FF0000"/>
              </a:solidFill>
              <a:cs typeface="Mudir MT" pitchFamily="2" charset="-78"/>
            </a:endParaRPr>
          </a:p>
        </p:txBody>
      </p:sp>
      <p:sp>
        <p:nvSpPr>
          <p:cNvPr id="3" name="عنصر نائب للمحتوى 2"/>
          <p:cNvSpPr>
            <a:spLocks noGrp="1"/>
          </p:cNvSpPr>
          <p:nvPr>
            <p:ph idx="1"/>
          </p:nvPr>
        </p:nvSpPr>
        <p:spPr>
          <a:xfrm>
            <a:off x="457200" y="836712"/>
            <a:ext cx="8229600" cy="6021288"/>
          </a:xfrm>
        </p:spPr>
        <p:txBody>
          <a:bodyPr>
            <a:normAutofit/>
          </a:bodyPr>
          <a:lstStyle/>
          <a:p>
            <a:pPr marL="0" indent="0">
              <a:buNone/>
            </a:pPr>
            <a:r>
              <a:rPr lang="ar-JO" dirty="0" smtClean="0">
                <a:solidFill>
                  <a:srgbClr val="0070C0"/>
                </a:solidFill>
                <a:cs typeface="Mudir MT" pitchFamily="2" charset="-78"/>
              </a:rPr>
              <a:t>في ايام الشتاء العاصفة تكون الرياح نشطة وتكثر التيارات الهوائية الصاعدة التي تعمل على تحويل قطرات الماء المتعادلة كهربائياً في الغيوم الى قطرات تحمل شحنة سالبة تكون في اسفل السحابة وقطرات تحمل شحنة موجبة تكون في اعلى السحابة  فإذا اقتربت سحابتان من بعضها البعض وكان طرف احداهما مشحوناً بشحنة سالبة والطرف الثاني بموجبة تنتقل الشحنات السالبة  من الاولى الى الثانية مما يولد حرارة هائلة ومعها ضوء على شكل شرارة تعرف بالبرق</a:t>
            </a:r>
            <a:endParaRPr lang="ar-JO" dirty="0">
              <a:solidFill>
                <a:srgbClr val="0070C0"/>
              </a:solidFill>
              <a:cs typeface="Mudir MT" pitchFamily="2" charset="-78"/>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74048" y="4797152"/>
            <a:ext cx="4320480" cy="206084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6653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circle(in)">
                                      <p:cBhvr>
                                        <p:cTn id="7" dur="20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56" presetClass="entr" presetSubtype="0" fill="hold" nodeType="clickEffect">
                                  <p:stCondLst>
                                    <p:cond delay="0"/>
                                  </p:stCondLst>
                                  <p:iterate type="lt">
                                    <p:tmPct val="10000"/>
                                  </p:iterate>
                                  <p:childTnLst>
                                    <p:set>
                                      <p:cBhvr>
                                        <p:cTn id="11" dur="1" fill="hold">
                                          <p:stCondLst>
                                            <p:cond delay="0"/>
                                          </p:stCondLst>
                                        </p:cTn>
                                        <p:tgtEl>
                                          <p:spTgt spid="3">
                                            <p:txEl>
                                              <p:pRg st="0" end="0"/>
                                            </p:txEl>
                                          </p:spTgt>
                                        </p:tgtEl>
                                        <p:attrNameLst>
                                          <p:attrName>style.visibility</p:attrName>
                                        </p:attrNameLst>
                                      </p:cBhvr>
                                      <p:to>
                                        <p:strVal val="visible"/>
                                      </p:to>
                                    </p:set>
                                    <p:anim by="(-#ppt_w*2)" calcmode="lin" valueType="num">
                                      <p:cBhvr rctx="PPT">
                                        <p:cTn id="12" dur="500" autoRev="1" fill="hold">
                                          <p:stCondLst>
                                            <p:cond delay="0"/>
                                          </p:stCondLst>
                                        </p:cTn>
                                        <p:tgtEl>
                                          <p:spTgt spid="3">
                                            <p:txEl>
                                              <p:pRg st="0" end="0"/>
                                            </p:txEl>
                                          </p:spTgt>
                                        </p:tgtEl>
                                        <p:attrNameLst>
                                          <p:attrName>ppt_w</p:attrName>
                                        </p:attrNameLst>
                                      </p:cBhvr>
                                    </p:anim>
                                    <p:anim by="(#ppt_w*0.50)" calcmode="lin" valueType="num">
                                      <p:cBhvr>
                                        <p:cTn id="13" dur="500" decel="50000" autoRev="1" fill="hold">
                                          <p:stCondLst>
                                            <p:cond delay="0"/>
                                          </p:stCondLst>
                                        </p:cTn>
                                        <p:tgtEl>
                                          <p:spTgt spid="3">
                                            <p:txEl>
                                              <p:pRg st="0" end="0"/>
                                            </p:txEl>
                                          </p:spTgt>
                                        </p:tgtEl>
                                        <p:attrNameLst>
                                          <p:attrName>ppt_x</p:attrName>
                                        </p:attrNameLst>
                                      </p:cBhvr>
                                    </p:anim>
                                    <p:anim from="(-#ppt_h/2)" to="(#ppt_y)" calcmode="lin" valueType="num">
                                      <p:cBhvr>
                                        <p:cTn id="14" dur="1000" fill="hold">
                                          <p:stCondLst>
                                            <p:cond delay="0"/>
                                          </p:stCondLst>
                                        </p:cTn>
                                        <p:tgtEl>
                                          <p:spTgt spid="3">
                                            <p:txEl>
                                              <p:pRg st="0" end="0"/>
                                            </p:txEl>
                                          </p:spTgt>
                                        </p:tgtEl>
                                        <p:attrNameLst>
                                          <p:attrName>ppt_y</p:attrName>
                                        </p:attrNameLst>
                                      </p:cBhvr>
                                    </p:anim>
                                    <p:animRot by="21600000">
                                      <p:cBhvr>
                                        <p:cTn id="15" dur="1000" fill="hold">
                                          <p:stCondLst>
                                            <p:cond delay="0"/>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lstStyle/>
          <a:p>
            <a:pPr marL="0" indent="0">
              <a:buNone/>
            </a:pPr>
            <a:r>
              <a:rPr lang="ar-JO" dirty="0" smtClean="0">
                <a:solidFill>
                  <a:srgbClr val="0070C0"/>
                </a:solidFill>
                <a:cs typeface="Mudir MT" pitchFamily="2" charset="-78"/>
              </a:rPr>
              <a:t>وتؤدي الحرارة الى تمدد الهواء بشكل مفاجئ محدثا صوت عالياً وهو </a:t>
            </a:r>
            <a:r>
              <a:rPr lang="ar-JO" dirty="0" smtClean="0">
                <a:solidFill>
                  <a:srgbClr val="FF0000"/>
                </a:solidFill>
                <a:cs typeface="Mudir MT" pitchFamily="2" charset="-78"/>
              </a:rPr>
              <a:t>صوت الر عد </a:t>
            </a:r>
          </a:p>
          <a:p>
            <a:pPr marL="0" indent="0">
              <a:buNone/>
            </a:pPr>
            <a:endParaRPr lang="ar-JO"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907704" y="1916832"/>
            <a:ext cx="4680520" cy="396044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672082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normAutofit/>
          </a:bodyPr>
          <a:lstStyle/>
          <a:p>
            <a:pPr marL="0" indent="0">
              <a:buNone/>
            </a:pPr>
            <a:r>
              <a:rPr lang="ar-JO" sz="3600" dirty="0" smtClean="0">
                <a:solidFill>
                  <a:srgbClr val="0070C0"/>
                </a:solidFill>
                <a:cs typeface="Mudir MT" pitchFamily="2" charset="-78"/>
              </a:rPr>
              <a:t>اما اذا كانت غيمة مشحونة قريبة جدا من سطح الارض فإنها تشحن العمارات والأشجار بالتأثير مما يؤدي الى انتقال الشحنات الكهربائية بين الغيمة والارض وتأخذ شكل شرارة قوية تسمى </a:t>
            </a:r>
            <a:r>
              <a:rPr lang="ar-JO" sz="4000" dirty="0" smtClean="0">
                <a:solidFill>
                  <a:srgbClr val="FF0000"/>
                </a:solidFill>
                <a:cs typeface="Mudir MT" pitchFamily="2" charset="-78"/>
              </a:rPr>
              <a:t>الصاعقة</a:t>
            </a:r>
            <a:endParaRPr lang="ar-JO" sz="4000" dirty="0">
              <a:solidFill>
                <a:srgbClr val="FF0000"/>
              </a:solidFill>
              <a:cs typeface="Mudir MT" pitchFamily="2" charset="-78"/>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7584" y="2708920"/>
            <a:ext cx="4968552" cy="36724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724072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circle(in)">
                                      <p:cBhvr>
                                        <p:cTn id="7" dur="20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JO" dirty="0" smtClean="0">
                <a:solidFill>
                  <a:srgbClr val="FF0000"/>
                </a:solidFill>
                <a:cs typeface="Mudir MT" pitchFamily="2" charset="-78"/>
              </a:rPr>
              <a:t>مانعة الصواعق</a:t>
            </a:r>
            <a:endParaRPr lang="ar-JO" dirty="0">
              <a:solidFill>
                <a:srgbClr val="FF0000"/>
              </a:solidFill>
              <a:cs typeface="Mudir MT" pitchFamily="2" charset="-78"/>
            </a:endParaRPr>
          </a:p>
        </p:txBody>
      </p:sp>
      <p:sp>
        <p:nvSpPr>
          <p:cNvPr id="4" name="عنصر نائب للمحتوى 3"/>
          <p:cNvSpPr>
            <a:spLocks noGrp="1"/>
          </p:cNvSpPr>
          <p:nvPr>
            <p:ph sz="half" idx="2"/>
          </p:nvPr>
        </p:nvSpPr>
        <p:spPr/>
        <p:txBody>
          <a:bodyPr/>
          <a:lstStyle/>
          <a:p>
            <a:pPr marL="0" indent="0">
              <a:buNone/>
            </a:pPr>
            <a:r>
              <a:rPr lang="ar-JO" sz="3600" dirty="0" smtClean="0">
                <a:solidFill>
                  <a:srgbClr val="0070C0"/>
                </a:solidFill>
                <a:cs typeface="Mudir MT" pitchFamily="2" charset="-78"/>
              </a:rPr>
              <a:t>تتكون مانعة الصواعق من عصا فلزية لها رأس مدبب يوصل طرفها السفلي بأسلاك فلزية موصلة ينتهي الطرف الآخر للأسلاك بمكان رطب سطح الارض</a:t>
            </a:r>
          </a:p>
          <a:p>
            <a:pPr marL="0" indent="0">
              <a:buNone/>
            </a:pPr>
            <a:endParaRPr lang="ar-JO" dirty="0"/>
          </a:p>
        </p:txBody>
      </p:sp>
      <p:pic>
        <p:nvPicPr>
          <p:cNvPr id="4098" name="Picture 2"/>
          <p:cNvPicPr>
            <a:picLocks noGrp="1" noChangeAspect="1" noChangeArrowheads="1"/>
          </p:cNvPicPr>
          <p:nvPr>
            <p:ph sz="half" idx="1"/>
          </p:nvPr>
        </p:nvPicPr>
        <p:blipFill>
          <a:blip r:embed="rId2">
            <a:extLst>
              <a:ext uri="{28A0092B-C50C-407E-A947-70E740481C1C}">
                <a14:useLocalDpi xmlns:a14="http://schemas.microsoft.com/office/drawing/2010/main" xmlns="" val="0"/>
              </a:ext>
            </a:extLst>
          </a:blip>
          <a:srcRect/>
          <a:stretch>
            <a:fillRect/>
          </a:stretch>
        </p:blipFill>
        <p:spPr bwMode="auto">
          <a:xfrm>
            <a:off x="539552" y="1340768"/>
            <a:ext cx="3096344" cy="48245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4095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1000" fill="hold"/>
                                        <p:tgtEl>
                                          <p:spTgt spid="4098"/>
                                        </p:tgtEl>
                                        <p:attrNameLst>
                                          <p:attrName>ppt_w</p:attrName>
                                        </p:attrNameLst>
                                      </p:cBhvr>
                                      <p:tavLst>
                                        <p:tav tm="0">
                                          <p:val>
                                            <p:fltVal val="0"/>
                                          </p:val>
                                        </p:tav>
                                        <p:tav tm="100000">
                                          <p:val>
                                            <p:strVal val="#ppt_w"/>
                                          </p:val>
                                        </p:tav>
                                      </p:tavLst>
                                    </p:anim>
                                    <p:anim calcmode="lin" valueType="num">
                                      <p:cBhvr>
                                        <p:cTn id="8" dur="1000" fill="hold"/>
                                        <p:tgtEl>
                                          <p:spTgt spid="4098"/>
                                        </p:tgtEl>
                                        <p:attrNameLst>
                                          <p:attrName>ppt_h</p:attrName>
                                        </p:attrNameLst>
                                      </p:cBhvr>
                                      <p:tavLst>
                                        <p:tav tm="0">
                                          <p:val>
                                            <p:fltVal val="0"/>
                                          </p:val>
                                        </p:tav>
                                        <p:tav tm="100000">
                                          <p:val>
                                            <p:strVal val="#ppt_h"/>
                                          </p:val>
                                        </p:tav>
                                      </p:tavLst>
                                    </p:anim>
                                    <p:anim calcmode="lin" valueType="num">
                                      <p:cBhvr>
                                        <p:cTn id="9" dur="1000" fill="hold"/>
                                        <p:tgtEl>
                                          <p:spTgt spid="4098"/>
                                        </p:tgtEl>
                                        <p:attrNameLst>
                                          <p:attrName>style.rotation</p:attrName>
                                        </p:attrNameLst>
                                      </p:cBhvr>
                                      <p:tavLst>
                                        <p:tav tm="0">
                                          <p:val>
                                            <p:fltVal val="90"/>
                                          </p:val>
                                        </p:tav>
                                        <p:tav tm="100000">
                                          <p:val>
                                            <p:fltVal val="0"/>
                                          </p:val>
                                        </p:tav>
                                      </p:tavLst>
                                    </p:anim>
                                    <p:animEffect transition="in" filter="fade">
                                      <p:cBhvr>
                                        <p:cTn id="10" dur="1000"/>
                                        <p:tgtEl>
                                          <p:spTgt spid="4098"/>
                                        </p:tgtEl>
                                      </p:cBhvr>
                                    </p:animEffect>
                                  </p:childTnLst>
                                </p:cTn>
                              </p:par>
                            </p:childTnLst>
                          </p:cTn>
                        </p:par>
                      </p:childTnLst>
                    </p:cTn>
                  </p:par>
                  <p:par>
                    <p:cTn id="11" fill="hold">
                      <p:stCondLst>
                        <p:cond delay="indefinite"/>
                      </p:stCondLst>
                      <p:childTnLst>
                        <p:par>
                          <p:cTn id="12" fill="hold">
                            <p:stCondLst>
                              <p:cond delay="0"/>
                            </p:stCondLst>
                            <p:childTnLst>
                              <p:par>
                                <p:cTn id="13" presetID="25"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 calcmode="lin" valueType="num">
                                      <p:cBhvr>
                                        <p:cTn id="15" dur="500" decel="50000" fill="hold">
                                          <p:stCondLst>
                                            <p:cond delay="0"/>
                                          </p:stCondLst>
                                        </p:cTn>
                                        <p:tgtEl>
                                          <p:spTgt spid="4">
                                            <p:txEl>
                                              <p:pRg st="0" end="0"/>
                                            </p:txEl>
                                          </p:spTgt>
                                        </p:tgtEl>
                                        <p:attrNameLst>
                                          <p:attrName>style.rotation</p:attrName>
                                        </p:attrNameLst>
                                      </p:cBhvr>
                                      <p:tavLst>
                                        <p:tav tm="0">
                                          <p:val>
                                            <p:fltVal val="-90"/>
                                          </p:val>
                                        </p:tav>
                                        <p:tav tm="100000">
                                          <p:val>
                                            <p:fltVal val="0"/>
                                          </p:val>
                                        </p:tav>
                                      </p:tavLst>
                                    </p:anim>
                                    <p:anim calcmode="lin" valueType="num">
                                      <p:cBhvr>
                                        <p:cTn id="16" dur="500" decel="50000" fill="hold">
                                          <p:stCondLst>
                                            <p:cond delay="0"/>
                                          </p:stCondLst>
                                        </p:cTn>
                                        <p:tgtEl>
                                          <p:spTgt spid="4">
                                            <p:txEl>
                                              <p:pRg st="0" end="0"/>
                                            </p:txEl>
                                          </p:spTgt>
                                        </p:tgtEl>
                                        <p:attrNameLst>
                                          <p:attrName>ppt_w</p:attrName>
                                        </p:attrNameLst>
                                      </p:cBhvr>
                                      <p:tavLst>
                                        <p:tav tm="0">
                                          <p:val>
                                            <p:strVal val="#ppt_w"/>
                                          </p:val>
                                        </p:tav>
                                        <p:tav tm="100000">
                                          <p:val>
                                            <p:strVal val="#ppt_w*.05"/>
                                          </p:val>
                                        </p:tav>
                                      </p:tavLst>
                                    </p:anim>
                                    <p:anim calcmode="lin" valueType="num">
                                      <p:cBhvr>
                                        <p:cTn id="17" dur="500" accel="50000" fill="hold">
                                          <p:stCondLst>
                                            <p:cond delay="500"/>
                                          </p:stCondLst>
                                        </p:cTn>
                                        <p:tgtEl>
                                          <p:spTgt spid="4">
                                            <p:txEl>
                                              <p:pRg st="0" end="0"/>
                                            </p:txEl>
                                          </p:spTgt>
                                        </p:tgtEl>
                                        <p:attrNameLst>
                                          <p:attrName>ppt_w</p:attrName>
                                        </p:attrNameLst>
                                      </p:cBhvr>
                                      <p:tavLst>
                                        <p:tav tm="0">
                                          <p:val>
                                            <p:strVal val="#ppt_w*.05"/>
                                          </p:val>
                                        </p:tav>
                                        <p:tav tm="100000">
                                          <p:val>
                                            <p:strVal val="#ppt_w"/>
                                          </p:val>
                                        </p:tav>
                                      </p:tavLst>
                                    </p:anim>
                                    <p:anim calcmode="lin" valueType="num">
                                      <p:cBhvr>
                                        <p:cTn id="18" dur="1000" fill="hold"/>
                                        <p:tgtEl>
                                          <p:spTgt spid="4">
                                            <p:txEl>
                                              <p:pRg st="0" end="0"/>
                                            </p:txEl>
                                          </p:spTgt>
                                        </p:tgtEl>
                                        <p:attrNameLst>
                                          <p:attrName>ppt_h</p:attrName>
                                        </p:attrNameLst>
                                      </p:cBhvr>
                                      <p:tavLst>
                                        <p:tav tm="0">
                                          <p:val>
                                            <p:strVal val="#ppt_h"/>
                                          </p:val>
                                        </p:tav>
                                        <p:tav tm="100000">
                                          <p:val>
                                            <p:strVal val="#ppt_h"/>
                                          </p:val>
                                        </p:tav>
                                      </p:tavLst>
                                    </p:anim>
                                    <p:anim calcmode="lin" valueType="num">
                                      <p:cBhvr>
                                        <p:cTn id="19" dur="500" decel="50000" fill="hold">
                                          <p:stCondLst>
                                            <p:cond delay="0"/>
                                          </p:stCondLst>
                                        </p:cTn>
                                        <p:tgtEl>
                                          <p:spTgt spid="4">
                                            <p:txEl>
                                              <p:pRg st="0" end="0"/>
                                            </p:txEl>
                                          </p:spTgt>
                                        </p:tgtEl>
                                        <p:attrNameLst>
                                          <p:attrName>ppt_x</p:attrName>
                                        </p:attrNameLst>
                                      </p:cBhvr>
                                      <p:tavLst>
                                        <p:tav tm="0">
                                          <p:val>
                                            <p:strVal val="#ppt_x+.4"/>
                                          </p:val>
                                        </p:tav>
                                        <p:tav tm="100000">
                                          <p:val>
                                            <p:strVal val="#ppt_x"/>
                                          </p:val>
                                        </p:tav>
                                      </p:tavLst>
                                    </p:anim>
                                    <p:anim calcmode="lin" valueType="num">
                                      <p:cBhvr>
                                        <p:cTn id="20" dur="500" decel="50000" fill="hold">
                                          <p:stCondLst>
                                            <p:cond delay="0"/>
                                          </p:stCondLst>
                                        </p:cTn>
                                        <p:tgtEl>
                                          <p:spTgt spid="4">
                                            <p:txEl>
                                              <p:pRg st="0" end="0"/>
                                            </p:txEl>
                                          </p:spTgt>
                                        </p:tgtEl>
                                        <p:attrNameLst>
                                          <p:attrName>ppt_y</p:attrName>
                                        </p:attrNameLst>
                                      </p:cBhvr>
                                      <p:tavLst>
                                        <p:tav tm="0">
                                          <p:val>
                                            <p:strVal val="#ppt_y-.2"/>
                                          </p:val>
                                        </p:tav>
                                        <p:tav tm="100000">
                                          <p:val>
                                            <p:strVal val="#ppt_y+.1"/>
                                          </p:val>
                                        </p:tav>
                                      </p:tavLst>
                                    </p:anim>
                                    <p:anim calcmode="lin" valueType="num">
                                      <p:cBhvr>
                                        <p:cTn id="21" dur="500" accel="50000" fill="hold">
                                          <p:stCondLst>
                                            <p:cond delay="500"/>
                                          </p:stCondLst>
                                        </p:cTn>
                                        <p:tgtEl>
                                          <p:spTgt spid="4">
                                            <p:txEl>
                                              <p:pRg st="0" end="0"/>
                                            </p:txEl>
                                          </p:spTgt>
                                        </p:tgtEl>
                                        <p:attrNameLst>
                                          <p:attrName>ppt_y</p:attrName>
                                        </p:attrNameLst>
                                      </p:cBhvr>
                                      <p:tavLst>
                                        <p:tav tm="0">
                                          <p:val>
                                            <p:strVal val="#ppt_y+.1"/>
                                          </p:val>
                                        </p:tav>
                                        <p:tav tm="100000">
                                          <p:val>
                                            <p:strVal val="#ppt_y"/>
                                          </p:val>
                                        </p:tav>
                                      </p:tavLst>
                                    </p:anim>
                                    <p:animEffect transition="in" filter="fade">
                                      <p:cBhvr>
                                        <p:cTn id="22" dur="1000" decel="50000">
                                          <p:stCondLst>
                                            <p:cond delay="0"/>
                                          </p:stCondLst>
                                        </p:cTn>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TotalTime>
  <Words>362</Words>
  <Application>Microsoft Office PowerPoint</Application>
  <PresentationFormat>On-screen Show (4:3)</PresentationFormat>
  <Paragraphs>56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نسق Office</vt:lpstr>
      <vt:lpstr>الوحدة الثامنة </vt:lpstr>
      <vt:lpstr>انواع الشحنات الكهربائية </vt:lpstr>
      <vt:lpstr>تفسير التكهرب بالدلك</vt:lpstr>
      <vt:lpstr>الكشاف الكهربائي</vt:lpstr>
      <vt:lpstr>طرق شحن الكشاف الكهربائي</vt:lpstr>
      <vt:lpstr>البرق والرعد</vt:lpstr>
      <vt:lpstr>Slide 7</vt:lpstr>
      <vt:lpstr>Slide 8</vt:lpstr>
      <vt:lpstr>مانعة الصواعق</vt:lpstr>
      <vt:lpstr>                             الكهرباء المتحركة التيار الكهربائي : حركة الشحنات الكهربائية في اتجاه معين عبر الموصلات لنقل الطاقة  الكهربائية   </vt:lpstr>
      <vt:lpstr>الدارة الكهربائية</vt:lpstr>
      <vt:lpstr>طرق التوصيل في الدارة الكهربائية</vt:lpstr>
      <vt:lpstr>السلامة العامة</vt:lpstr>
      <vt:lpstr>Slide 14</vt:lpstr>
      <vt:lpstr>Slide 15</vt:lpstr>
      <vt:lpstr>Slide 16</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الوحدة الثامنة </dc:title>
  <dc:creator>User</dc:creator>
  <cp:lastModifiedBy>Rami</cp:lastModifiedBy>
  <cp:revision>21</cp:revision>
  <dcterms:created xsi:type="dcterms:W3CDTF">2011-06-03T18:21:26Z</dcterms:created>
  <dcterms:modified xsi:type="dcterms:W3CDTF">2011-06-04T09:37:11Z</dcterms:modified>
</cp:coreProperties>
</file>