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notesMasterIdLst>
    <p:notesMasterId r:id="rId26"/>
  </p:notesMasterIdLst>
  <p:sldIdLst>
    <p:sldId id="274" r:id="rId2"/>
    <p:sldId id="276" r:id="rId3"/>
    <p:sldId id="277" r:id="rId4"/>
    <p:sldId id="278" r:id="rId5"/>
    <p:sldId id="279" r:id="rId6"/>
    <p:sldId id="280" r:id="rId7"/>
    <p:sldId id="261" r:id="rId8"/>
    <p:sldId id="293" r:id="rId9"/>
    <p:sldId id="286" r:id="rId10"/>
    <p:sldId id="260" r:id="rId11"/>
    <p:sldId id="294" r:id="rId12"/>
    <p:sldId id="285" r:id="rId13"/>
    <p:sldId id="287" r:id="rId14"/>
    <p:sldId id="259" r:id="rId15"/>
    <p:sldId id="295" r:id="rId16"/>
    <p:sldId id="288" r:id="rId17"/>
    <p:sldId id="258" r:id="rId18"/>
    <p:sldId id="270" r:id="rId19"/>
    <p:sldId id="291" r:id="rId20"/>
    <p:sldId id="292" r:id="rId21"/>
    <p:sldId id="257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69" d="100"/>
          <a:sy n="69" d="100"/>
        </p:scale>
        <p:origin x="-1650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05A9F7E-AB44-4611-91EE-3F36E78AB902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3944C2-4134-4635-9589-30770F2EF22E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192CB-25E5-49CA-A776-855A33C2E62D}" type="slidenum">
              <a:rPr lang="ar-JO" smtClean="0"/>
              <a:pPr/>
              <a:t>2</a:t>
            </a:fld>
            <a:endParaRPr lang="ar-JO"/>
          </a:p>
        </p:txBody>
      </p:sp>
      <p:sp>
        <p:nvSpPr>
          <p:cNvPr id="5" name="عنصر نائب للرأس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192CB-25E5-49CA-A776-855A33C2E62D}" type="slidenum">
              <a:rPr lang="ar-JO" smtClean="0"/>
              <a:pPr/>
              <a:t>3</a:t>
            </a:fld>
            <a:endParaRPr lang="ar-JO"/>
          </a:p>
        </p:txBody>
      </p:sp>
      <p:sp>
        <p:nvSpPr>
          <p:cNvPr id="5" name="عنصر نائب للرأس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192CB-25E5-49CA-A776-855A33C2E62D}" type="slidenum">
              <a:rPr lang="ar-JO" smtClean="0"/>
              <a:pPr/>
              <a:t>4</a:t>
            </a:fld>
            <a:endParaRPr lang="ar-JO"/>
          </a:p>
        </p:txBody>
      </p:sp>
      <p:sp>
        <p:nvSpPr>
          <p:cNvPr id="5" name="عنصر نائب للرأس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192CB-25E5-49CA-A776-855A33C2E62D}" type="slidenum">
              <a:rPr lang="ar-JO" smtClean="0"/>
              <a:pPr/>
              <a:t>5</a:t>
            </a:fld>
            <a:endParaRPr lang="ar-JO"/>
          </a:p>
        </p:txBody>
      </p:sp>
      <p:sp>
        <p:nvSpPr>
          <p:cNvPr id="5" name="عنصر نائب للرأس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192CB-25E5-49CA-A776-855A33C2E62D}" type="slidenum">
              <a:rPr lang="ar-JO" smtClean="0"/>
              <a:pPr/>
              <a:t>18</a:t>
            </a:fld>
            <a:endParaRPr lang="ar-JO"/>
          </a:p>
        </p:txBody>
      </p:sp>
      <p:sp>
        <p:nvSpPr>
          <p:cNvPr id="5" name="عنصر نائب للرأس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68AD2F-AB31-48E0-AA8C-0194A218A946}" type="datetimeFigureOut">
              <a:rPr lang="ar-JO" smtClean="0"/>
              <a:pPr/>
              <a:t>06/07/1432</a:t>
            </a:fld>
            <a:endParaRPr lang="ar-JO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E86F8A-B0BB-4E62-AB4D-21A458137FBD}" type="slidenum">
              <a:rPr lang="ar-JO" smtClean="0"/>
              <a:pPr/>
              <a:t>‹#›</a:t>
            </a:fld>
            <a:endParaRPr lang="ar-JO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78;&#1593;&#1604;&#1610;&#1602;\&#1575;&#1602;&#1587;&#1575;&#1605;%20&#1575;&#1604;&#1605;&#1583;%20&#1575;&#1604;&#1605;&#1593;&#1583;&#1604;.wav" TargetMode="Externa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&#1578;&#1593;&#1604;&#1610;&#1602;\&#1605;&#1580;&#1604;&#1583;%20&#1580;&#1583;&#1610;&#1583;\&#1575;&#1580;&#1575;&#1576;&#1577;%20&#1589;&#1581;&#1610;&#1581;&#1577;.wav" TargetMode="External"/><Relationship Id="rId1" Type="http://schemas.openxmlformats.org/officeDocument/2006/relationships/audio" Target="file:///E:\&#1578;&#1593;&#1604;&#1610;&#1602;\&#1605;&#1580;&#1604;&#1583;%20&#1580;&#1583;&#1610;&#1583;\&#1575;&#1580;&#1575;&#1576;&#1577;%20&#1582;&#1575;&#1591;&#1574;&#1577;.wav" TargetMode="Externa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605;&#1602;&#1575;&#1591;&#1593;%20&#1575;&#1604;&#1578;&#1604;&#1575;&#1608;&#1577;\&#1575;&#1604;&#1589;&#1575;&#1601;&#1575;&#1578;3.wma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605;&#1602;&#1575;&#1591;&#1593;%20&#1575;&#1604;&#1578;&#1604;&#1575;&#1608;&#1577;\&#1575;&#1604;&#1589;&#1575;&#1601;&#1575;&#1578;4.wma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78;&#1593;&#1604;&#1610;&#1602;\&#1575;&#1604;&#1605;&#1583;%20&#1575;&#1604;&#1601;&#1585;&#1593;&#1610;%20&#1575;&#1604;&#1605;&#1593;&#1583;&#1604;%20&#1578;&#1593;&#1583;&#1610;&#1604;.wav" TargetMode="Externa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6.png"/><Relationship Id="rId2" Type="http://schemas.openxmlformats.org/officeDocument/2006/relationships/audio" Target="file:///E:\&#1578;&#1593;&#1604;&#1610;&#1602;\&#1605;&#1580;&#1604;&#1583;%20&#1580;&#1583;&#1610;&#1583;\&#1575;&#1580;&#1575;&#1576;&#1577;%20&#1589;&#1581;&#1610;&#1581;&#1577;.wav" TargetMode="External"/><Relationship Id="rId1" Type="http://schemas.openxmlformats.org/officeDocument/2006/relationships/audio" Target="file:///E:\&#1578;&#1593;&#1604;&#1610;&#1602;\&#1605;&#1580;&#1604;&#1583;%20&#1580;&#1583;&#1610;&#1583;\&#1575;&#1580;&#1575;&#1576;&#1577;%20&#1582;&#1575;&#1591;&#1574;&#1577;.wav" TargetMode="Externa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11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605;&#1602;&#1575;&#1591;&#1593;%20&#1575;&#1604;&#1578;&#1604;&#1575;&#1608;&#1577;\&#1575;&#1604;&#1589;&#1575;&#1601;&#1575;&#1578;5.wma" TargetMode="Externa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78;&#1593;&#1604;&#1610;&#1602;\&#1575;&#1604;&#1605;&#1583;%20&#1575;&#1604;&#1605;&#1578;&#1589;&#1604;%20&#1575;&#1604;&#1605;&#1593;&#1583;&#1604;.wav" TargetMode="Externa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Layout" Target="../slideLayouts/slideLayout4.xml"/><Relationship Id="rId1" Type="http://schemas.openxmlformats.org/officeDocument/2006/relationships/audio" Target="file:///E:\&#1605;&#1602;&#1575;&#1591;&#1593;%20&#1575;&#1604;&#1578;&#1604;&#1575;&#1608;&#1577;\&#1575;&#1604;&#1580;&#1606;1.wma" TargetMode="Externa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&#1578;&#1593;&#1604;&#1610;&#1602;\&#1570;&#1610;&#1577;%20&#1575;&#1604;&#1605;&#1586;&#1605;&#1604;.wma" TargetMode="External"/><Relationship Id="rId5" Type="http://schemas.openxmlformats.org/officeDocument/2006/relationships/image" Target="../media/image3.png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605;&#1602;&#1575;&#1591;&#1593;%20&#1575;&#1604;&#1578;&#1604;&#1575;&#1608;&#1577;\&#1575;&#1604;&#1580;&#1606;2.wma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78;&#1593;&#1604;&#1610;&#1602;\&#1575;&#1604;&#1605;&#1583;%20&#1575;&#1604;&#1605;&#1606;&#1601;&#1589;&#1604;%20&#1575;&#1604;&#1605;&#1593;&#1583;&#1604;.wav" TargetMode="External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605;&#1602;&#1575;&#1591;&#1593;%20&#1575;&#1604;&#1578;&#1604;&#1575;&#1608;&#1577;\&#1575;&#1604;&#1581;&#1575;&#1602;&#1577;1.wma" TargetMode="Externa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605;&#1602;&#1575;&#1591;&#1593;%20&#1575;&#1604;&#1578;&#1604;&#1575;&#1608;&#1577;\&#1575;&#1604;&#1581;&#1575;&#1602;&#1577;2.wma" TargetMode="Externa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578;&#1593;&#1604;&#1610;&#1602;\&#1575;&#1604;&#1581;&#1583;&#1610;&#1579;%20&#1575;&#1604;&#1588;&#1585;&#1610;&#1601;.wav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slideLayout" Target="../slideLayouts/slideLayout5.xml"/><Relationship Id="rId1" Type="http://schemas.openxmlformats.org/officeDocument/2006/relationships/audio" Target="file:///E:\&#1605;&#1602;&#1575;&#1591;&#1593;%20&#1575;&#1604;&#1578;&#1604;&#1575;&#1608;&#1577;\&#1575;&#1604;&#1589;&#1575;&#1601;&#1575;&#1578;1.wma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78;&#1593;&#1604;&#1610;&#1602;\&#1578;&#1593;&#1585;&#1610;&#1601;%20&#1575;&#1604;&#1605;&#1583;%20&#1575;&#1604;&#1605;&#1593;&#1583;&#1604;%20&#1606;&#1607;&#1575;&#1574;&#1610;&#1575;&#1611;.wav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&#1578;&#1593;&#1604;&#1610;&#1602;\&#1605;&#1580;&#1604;&#1583;%20&#1580;&#1583;&#1610;&#1583;\&#1575;&#1580;&#1575;&#1576;&#1577;%20&#1589;&#1581;&#1610;&#1581;&#1577;.wav" TargetMode="External"/><Relationship Id="rId1" Type="http://schemas.openxmlformats.org/officeDocument/2006/relationships/audio" Target="file:///E:\&#1578;&#1593;&#1604;&#1610;&#1602;\&#1605;&#1580;&#1604;&#1583;%20&#1580;&#1583;&#1610;&#1583;\&#1575;&#1580;&#1575;&#1576;&#1577;%20&#1582;&#1575;&#1591;&#1574;&#1577;.wav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slideLayout" Target="../slideLayouts/slideLayout5.xml"/><Relationship Id="rId1" Type="http://schemas.openxmlformats.org/officeDocument/2006/relationships/audio" Target="file:///E:\&#1605;&#1602;&#1575;&#1591;&#1593;%20&#1575;&#1604;&#1578;&#1604;&#1575;&#1608;&#1577;\&#1575;&#1604;&#1589;&#1575;&#1601;&#1575;&#1578;2.wma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 rot="20611989">
            <a:off x="166688" y="935038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Old Antic Bold" pitchFamily="2" charset="-78"/>
              </a:rPr>
              <a:t>مدرسة ذكور قراوة بني حسان الثانوية</a:t>
            </a:r>
            <a:endParaRPr kumimoji="0" lang="ar-JO" sz="4800" b="1" i="0" u="none" strike="noStrike" kern="1200" cap="none" spc="0" normalizeH="0" baseline="0" noProof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Old Antic Bold" pitchFamily="2" charset="-78"/>
            </a:endParaRPr>
          </a:p>
        </p:txBody>
      </p:sp>
      <p:sp>
        <p:nvSpPr>
          <p:cNvPr id="3" name="عنصر نائب للمحتوى 2"/>
          <p:cNvSpPr txBox="1">
            <a:spLocks/>
          </p:cNvSpPr>
          <p:nvPr/>
        </p:nvSpPr>
        <p:spPr>
          <a:xfrm rot="21236483">
            <a:off x="192088" y="2392363"/>
            <a:ext cx="7897812" cy="4060825"/>
          </a:xfrm>
          <a:prstGeom prst="rect">
            <a:avLst/>
          </a:prstGeom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Andalus" pitchFamily="2" charset="-78"/>
              </a:rPr>
              <a:t>المـنهــاج الإلكتــرونـي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التـــربيــــة الإســــــــلاميـــــــة/ التلاوة والتجويد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Diwani Letter" pitchFamily="2" charset="-78"/>
              </a:rPr>
              <a:t>الصف: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Diwani Letter" pitchFamily="2" charset="-78"/>
              </a:rPr>
              <a:t>ال</a:t>
            </a:r>
            <a:r>
              <a:rPr lang="ar-SA" sz="3600" b="1" dirty="0" smtClean="0">
                <a:solidFill>
                  <a:srgbClr val="002060"/>
                </a:solidFill>
                <a:cs typeface="Diwani Letter" pitchFamily="2" charset="-78"/>
              </a:rPr>
              <a:t>سابع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Diwani Letter" pitchFamily="2" charset="-78"/>
              </a:rPr>
              <a:t> الأساسي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DecoType Naskh" pitchFamily="2" charset="-78"/>
              </a:rPr>
              <a:t>المعلم : 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DecoType Naskh" pitchFamily="2" charset="-78"/>
              </a:rPr>
              <a:t>عـــــــمــــاد مصــــــــــباح ريــــــــان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50000"/>
              <a:buBlip>
                <a:blip r:embed="rId3"/>
              </a:buBlip>
              <a:defRPr/>
            </a:pPr>
            <a:r>
              <a:rPr lang="ar-SA" sz="2800" b="1" dirty="0" smtClean="0">
                <a:solidFill>
                  <a:srgbClr val="00B0F0"/>
                </a:solidFill>
                <a:cs typeface="DecoType Naskh" pitchFamily="2" charset="-78"/>
              </a:rPr>
              <a:t>مدير المدرسة: </a:t>
            </a:r>
            <a:r>
              <a:rPr lang="ar-SA" sz="36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محمد عبد الهادي </a:t>
            </a:r>
            <a:endParaRPr kumimoji="0" lang="ar-SA" sz="3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DecoType Naskh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Diwani Bent" pitchFamily="2" charset="-78"/>
              </a:rPr>
              <a:t>2011/6/1م</a:t>
            </a:r>
            <a:endParaRPr kumimoji="0" lang="ar-JO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Diwani Bent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None/>
              <a:tabLst/>
              <a:defRPr/>
            </a:pPr>
            <a:endParaRPr kumimoji="0" lang="ar-SA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DecoType Naskh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endParaRPr kumimoji="0" lang="ar-SA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DecoType Naskh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None/>
              <a:tabLst/>
              <a:defRPr/>
            </a:pPr>
            <a:endParaRPr kumimoji="0" lang="ar-SA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DecoType Naskh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None/>
              <a:tabLst/>
              <a:defRPr/>
            </a:pPr>
            <a:endParaRPr kumimoji="0" lang="ar-SA" sz="4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Diwani Letter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None/>
              <a:tabLst/>
              <a:defRPr/>
            </a:pPr>
            <a:endParaRPr kumimoji="0" lang="ar-SA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endParaRPr kumimoji="0" lang="ar-SA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None/>
              <a:tabLst/>
              <a:defRPr/>
            </a:pPr>
            <a:endParaRPr kumimoji="0" lang="ar-SA" sz="48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Andalus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50000"/>
              <a:buFont typeface="Georgia" pitchFamily="18" charset="0"/>
              <a:buBlip>
                <a:blip r:embed="rId3"/>
              </a:buBlip>
              <a:tabLst/>
              <a:defRPr/>
            </a:pPr>
            <a:endParaRPr kumimoji="0" lang="ar-SA" sz="48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Andalus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ar-SA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DecoType Naskh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ar-SA" sz="7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Diwani Letter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Georgia" pitchFamily="18" charset="0"/>
              <a:buNone/>
              <a:tabLst/>
              <a:defRPr/>
            </a:pPr>
            <a:endParaRPr kumimoji="0" lang="ar-SA" sz="7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Diwani Letter" pitchFamily="2" charset="-78"/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8174038" y="1588"/>
            <a:ext cx="762000" cy="36671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5979438-0FCE-4497-B846-400FD701BA89}" type="slidenum">
              <a:rPr lang="ar-SA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000" dirty="0" smtClean="0">
                <a:cs typeface="Andalus" pitchFamily="2" charset="-78"/>
              </a:rPr>
              <a:t>أقسام المد</a:t>
            </a:r>
            <a:endParaRPr lang="ar-JO" sz="4000" dirty="0">
              <a:cs typeface="Andalu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 w="76200">
            <a:solidFill>
              <a:srgbClr val="FF0000"/>
            </a:solidFill>
            <a:prstDash val="solid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endParaRPr lang="ar-JO" b="1" dirty="0" smtClean="0">
              <a:cs typeface="DecoType Naskh" pitchFamily="2" charset="-78"/>
            </a:endParaRPr>
          </a:p>
          <a:p>
            <a:pPr>
              <a:buNone/>
            </a:pPr>
            <a:r>
              <a:rPr lang="ar-JO" sz="2800" b="1" dirty="0" smtClean="0">
                <a:cs typeface="DecoType Naskh" pitchFamily="2" charset="-78"/>
              </a:rPr>
              <a:t>المد قسمان </a:t>
            </a:r>
            <a:r>
              <a:rPr lang="ar-JO" sz="2800" b="1" dirty="0" smtClean="0"/>
              <a:t>: طبيعي وفرعي</a:t>
            </a:r>
          </a:p>
          <a:p>
            <a:pPr>
              <a:buNone/>
            </a:pPr>
            <a:endParaRPr lang="ar-JO" sz="900" dirty="0" smtClean="0"/>
          </a:p>
          <a:p>
            <a:pPr marL="596646" indent="-514350">
              <a:buAutoNum type="arabicParenR"/>
            </a:pPr>
            <a:r>
              <a:rPr lang="ar-JO" sz="2200" b="1" u="sng" dirty="0" smtClean="0">
                <a:solidFill>
                  <a:srgbClr val="0070C0"/>
                </a:solidFill>
              </a:rPr>
              <a:t>المد الطبيعي( الأصلي) </a:t>
            </a:r>
            <a:r>
              <a:rPr lang="ar-JO" sz="2800" dirty="0" smtClean="0"/>
              <a:t>: أن يأتي حرف المد </a:t>
            </a:r>
            <a:r>
              <a:rPr lang="ar-JO" sz="2800" dirty="0" err="1" smtClean="0"/>
              <a:t>ّ</a:t>
            </a:r>
            <a:r>
              <a:rPr lang="ar-JO" sz="2800" dirty="0" smtClean="0"/>
              <a:t> وليس قبله همزة ، وليس بعده همزة أو سكون ، مثل : </a:t>
            </a:r>
            <a:r>
              <a:rPr lang="ar-JO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كب</a:t>
            </a:r>
            <a:r>
              <a:rPr lang="ar-JO" sz="2800" dirty="0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ي</a:t>
            </a:r>
            <a:r>
              <a:rPr lang="ar-JO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رهم ، ق</a:t>
            </a:r>
            <a:r>
              <a:rPr lang="ar-JO" sz="2800" dirty="0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و</a:t>
            </a:r>
            <a:r>
              <a:rPr lang="ar-JO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ل</a:t>
            </a:r>
            <a:r>
              <a:rPr lang="ar-JO" sz="2800" dirty="0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و</a:t>
            </a:r>
            <a:r>
              <a:rPr lang="ar-JO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 ، ك</a:t>
            </a:r>
            <a:r>
              <a:rPr lang="ar-JO" sz="2800" dirty="0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</a:t>
            </a:r>
            <a:r>
              <a:rPr lang="ar-JO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ن</a:t>
            </a:r>
            <a:r>
              <a:rPr lang="ar-JO" sz="2800" dirty="0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و</a:t>
            </a:r>
            <a:r>
              <a:rPr lang="ar-JO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 </a:t>
            </a:r>
            <a:r>
              <a:rPr lang="ar-JO" sz="2800" dirty="0" smtClean="0"/>
              <a:t>)</a:t>
            </a:r>
          </a:p>
          <a:p>
            <a:pPr marL="596646" indent="-514350">
              <a:buAutoNum type="arabicParenR"/>
            </a:pPr>
            <a:endParaRPr lang="ar-JO" sz="900" dirty="0" smtClean="0"/>
          </a:p>
          <a:p>
            <a:pPr marL="596646" indent="-514350">
              <a:buNone/>
            </a:pPr>
            <a:r>
              <a:rPr lang="ar-JO" sz="22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مقدار المد الطبيعي </a:t>
            </a:r>
            <a:r>
              <a:rPr lang="ar-JO" dirty="0" smtClean="0"/>
              <a:t>: </a:t>
            </a:r>
            <a:r>
              <a:rPr lang="ar-JO" sz="2600" dirty="0" smtClean="0"/>
              <a:t>حركتان ، والحركة هي مقدار ضم الإصبع أو قبضه</a:t>
            </a:r>
          </a:p>
          <a:p>
            <a:pPr marL="596646" indent="-514350">
              <a:buNone/>
            </a:pPr>
            <a:endParaRPr lang="ar-JO" sz="900" dirty="0" smtClean="0"/>
          </a:p>
          <a:p>
            <a:pPr marL="596646" indent="-514350">
              <a:buNone/>
            </a:pPr>
            <a:r>
              <a:rPr lang="ar-JO" dirty="0" smtClean="0"/>
              <a:t>2) </a:t>
            </a:r>
            <a:r>
              <a:rPr lang="ar-JO" sz="2600" b="1" i="1" u="sng" dirty="0" smtClean="0">
                <a:solidFill>
                  <a:srgbClr val="0070C0"/>
                </a:solidFill>
                <a:latin typeface="Monotype Koufi" pitchFamily="2" charset="-78"/>
                <a:ea typeface="Monotype Koufi" pitchFamily="2" charset="-78"/>
                <a:cs typeface="Andalus" pitchFamily="2" charset="-78"/>
              </a:rPr>
              <a:t>المد الفرعي </a:t>
            </a:r>
            <a:r>
              <a:rPr lang="ar-JO" sz="26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: </a:t>
            </a:r>
            <a:r>
              <a:rPr lang="ar-JO" sz="2200" dirty="0" smtClean="0"/>
              <a:t>أن يأتي حرف المد وقبله همزة ، أو يأتي بعده همزة أو سكون </a:t>
            </a:r>
            <a:endParaRPr lang="ar-JO" dirty="0" smtClean="0"/>
          </a:p>
          <a:p>
            <a:pPr marL="596646" indent="-514350">
              <a:buNone/>
            </a:pPr>
            <a:endParaRPr lang="ar-JO" sz="900" dirty="0" smtClean="0"/>
          </a:p>
          <a:p>
            <a:pPr marL="596646" indent="-514350">
              <a:buNone/>
            </a:pPr>
            <a:r>
              <a:rPr lang="ar-JO" sz="2600" b="1" dirty="0" smtClean="0"/>
              <a:t>مثل :  </a:t>
            </a:r>
            <a:r>
              <a:rPr lang="ar-JO" sz="3500" b="1" dirty="0" smtClean="0">
                <a:cs typeface="Diwani Letter" pitchFamily="2" charset="-78"/>
              </a:rPr>
              <a:t>إ</a:t>
            </a:r>
            <a:r>
              <a:rPr lang="ar-JO" sz="3500" b="1" dirty="0" smtClean="0">
                <a:solidFill>
                  <a:srgbClr val="FF0000"/>
                </a:solidFill>
                <a:cs typeface="Diwani Letter" pitchFamily="2" charset="-78"/>
              </a:rPr>
              <a:t>ي</a:t>
            </a:r>
            <a:r>
              <a:rPr lang="ar-JO" sz="3500" b="1" dirty="0" smtClean="0">
                <a:cs typeface="Diwani Letter" pitchFamily="2" charset="-78"/>
              </a:rPr>
              <a:t>مان ، السم</a:t>
            </a:r>
            <a:r>
              <a:rPr lang="ar-JO" sz="3500" b="1" dirty="0" smtClean="0">
                <a:solidFill>
                  <a:srgbClr val="FF0000"/>
                </a:solidFill>
                <a:cs typeface="Diwani Letter" pitchFamily="2" charset="-78"/>
              </a:rPr>
              <a:t>ا</a:t>
            </a:r>
            <a:r>
              <a:rPr lang="ar-JO" sz="3500" b="1" dirty="0" smtClean="0">
                <a:cs typeface="Diwani Letter" pitchFamily="2" charset="-78"/>
              </a:rPr>
              <a:t>ء   ، الس</a:t>
            </a:r>
            <a:r>
              <a:rPr lang="ar-JO" sz="3500" b="1" dirty="0" smtClean="0">
                <a:solidFill>
                  <a:srgbClr val="FF0000"/>
                </a:solidFill>
                <a:cs typeface="Diwani Letter" pitchFamily="2" charset="-78"/>
              </a:rPr>
              <a:t>و</a:t>
            </a:r>
            <a:r>
              <a:rPr lang="ar-JO" sz="3500" b="1" dirty="0" smtClean="0">
                <a:cs typeface="Diwani Letter" pitchFamily="2" charset="-78"/>
              </a:rPr>
              <a:t>ء</a:t>
            </a:r>
            <a:endParaRPr lang="ar-JO" sz="2600" b="1" dirty="0">
              <a:cs typeface="Diwani Letter" pitchFamily="2" charset="-78"/>
            </a:endParaRPr>
          </a:p>
        </p:txBody>
      </p:sp>
      <p:pic>
        <p:nvPicPr>
          <p:cNvPr id="5" name="اقسام المد المعدل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14348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5603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>
                <a:cs typeface="Old Antic Bold" pitchFamily="2" charset="-78"/>
              </a:rPr>
              <a:t>الــــــتــــقـــــويــــم</a:t>
            </a:r>
            <a:endParaRPr lang="en-US" sz="7200" b="1" dirty="0">
              <a:cs typeface="Old Antic Bold" pitchFamily="2" charset="-7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677226" y="1935163"/>
            <a:ext cx="3789547" cy="4389437"/>
          </a:xfrm>
          <a:prstGeom prst="rect">
            <a:avLst/>
          </a:prstGeom>
          <a:solidFill>
            <a:srgbClr val="FFFF00"/>
          </a:solidFill>
          <a:ln w="762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6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714612" y="2714620"/>
            <a:ext cx="142876" cy="142876"/>
          </a:xfrm>
          <a:prstGeom prst="rect">
            <a:avLst/>
          </a:prstGeom>
        </p:spPr>
      </p:pic>
      <p:pic>
        <p:nvPicPr>
          <p:cNvPr id="7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714612" y="4000504"/>
            <a:ext cx="142876" cy="142876"/>
          </a:xfrm>
          <a:prstGeom prst="rect">
            <a:avLst/>
          </a:prstGeom>
        </p:spPr>
      </p:pic>
      <p:pic>
        <p:nvPicPr>
          <p:cNvPr id="8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714612" y="3571876"/>
            <a:ext cx="142876" cy="142876"/>
          </a:xfrm>
          <a:prstGeom prst="rect">
            <a:avLst/>
          </a:prstGeom>
        </p:spPr>
      </p:pic>
      <p:pic>
        <p:nvPicPr>
          <p:cNvPr id="9" name="اجابة صحيحة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2714612" y="3143248"/>
            <a:ext cx="142876" cy="142876"/>
          </a:xfrm>
          <a:prstGeom prst="rect">
            <a:avLst/>
          </a:prstGeom>
        </p:spPr>
      </p:pic>
      <p:pic>
        <p:nvPicPr>
          <p:cNvPr id="10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714612" y="4643446"/>
            <a:ext cx="142876" cy="142876"/>
          </a:xfrm>
          <a:prstGeom prst="rect">
            <a:avLst/>
          </a:prstGeom>
        </p:spPr>
      </p:pic>
      <p:pic>
        <p:nvPicPr>
          <p:cNvPr id="11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714612" y="5072074"/>
            <a:ext cx="142876" cy="142876"/>
          </a:xfrm>
          <a:prstGeom prst="rect">
            <a:avLst/>
          </a:prstGeom>
        </p:spPr>
      </p:pic>
      <p:pic>
        <p:nvPicPr>
          <p:cNvPr id="12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714612" y="5786454"/>
            <a:ext cx="142876" cy="142876"/>
          </a:xfrm>
          <a:prstGeom prst="rect">
            <a:avLst/>
          </a:prstGeom>
        </p:spPr>
      </p:pic>
      <p:pic>
        <p:nvPicPr>
          <p:cNvPr id="13" name="اجابة صحيحة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2714612" y="5429264"/>
            <a:ext cx="142876" cy="142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11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511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511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475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511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511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5119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475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271458" y="571480"/>
            <a:ext cx="8872542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Simple Bold Jut Out" pitchFamily="2" charset="-78"/>
              </a:rPr>
              <a:t>سورة الصافات</a:t>
            </a: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ar-SA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Old Antic Bold" pitchFamily="2" charset="-78"/>
              </a:rPr>
              <a:t>الدرس الثالث </a:t>
            </a:r>
            <a:r>
              <a:rPr kumimoji="0" lang="ar-SA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75-113</a:t>
            </a:r>
            <a:r>
              <a:rPr kumimoji="0" lang="ar-SA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Old Antic Bold" pitchFamily="2" charset="-78"/>
              </a:rPr>
              <a:t>                                 	  معاني المفردات</a:t>
            </a:r>
            <a:endParaRPr kumimoji="0" lang="ar-JO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Old Antic Bold" pitchFamily="2" charset="-78"/>
            </a:endParaRPr>
          </a:p>
        </p:txBody>
      </p:sp>
      <p:sp>
        <p:nvSpPr>
          <p:cNvPr id="3" name="عنصر نائب للمحتوى 4"/>
          <p:cNvSpPr txBox="1">
            <a:spLocks/>
          </p:cNvSpPr>
          <p:nvPr/>
        </p:nvSpPr>
        <p:spPr>
          <a:xfrm>
            <a:off x="571472" y="1571612"/>
            <a:ext cx="3000396" cy="507209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شيعته                    أعوانه وأتباعه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سقيم    		      مريض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فراغ     		 ذهب خفيفة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يَزِفّون    		     يسرعون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بغلام حليم        إسماعيل عليه السلام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أسلما                  استجابا لأمر الله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وَتَلَّه للجبين          صرعه على وجهه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EC8ABB-C306-4DD8-AFAD-00AD7B6DE077}" type="slidenum">
              <a:rPr lang="ar-JO" smtClean="0"/>
              <a:pPr/>
              <a:t>12</a:t>
            </a:fld>
            <a:endParaRPr lang="ar-J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86182" y="1643050"/>
            <a:ext cx="4786346" cy="4970384"/>
          </a:xfrm>
          <a:prstGeom prst="rect">
            <a:avLst/>
          </a:prstGeom>
          <a:noFill/>
          <a:ln w="762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7" name="الصافات3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214546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29399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457200" y="214290"/>
            <a:ext cx="8229600" cy="10001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Bent" pitchFamily="2" charset="-78"/>
              </a:rPr>
              <a:t>سورة الصافات</a:t>
            </a:r>
            <a:r>
              <a:rPr kumimoji="0" lang="ar-SA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1600" b="1" i="1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Italic Outline Art" pitchFamily="2" charset="-78"/>
              </a:rPr>
              <a:t>الدرس الرابع                                                                                 معاني المفردات</a:t>
            </a:r>
            <a:endParaRPr kumimoji="0" lang="ar-JO" sz="1600" b="1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Italic Outline Art" pitchFamily="2" charset="-78"/>
            </a:endParaRPr>
          </a:p>
        </p:txBody>
      </p:sp>
      <p:sp>
        <p:nvSpPr>
          <p:cNvPr id="3" name="عنصر نائب للمحتوى 4"/>
          <p:cNvSpPr txBox="1">
            <a:spLocks/>
          </p:cNvSpPr>
          <p:nvPr/>
        </p:nvSpPr>
        <p:spPr>
          <a:xfrm>
            <a:off x="457200" y="1357298"/>
            <a:ext cx="2971792" cy="500302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مننّا                               أنعمنا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بعلاً                             اسم صنم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الغابرين                        الهالكين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أبق                          فرَّ بغير إذن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الفلك المشحون        السفينة المحملة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فساهم                 شارك في القرعة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المدحَضين           المغلوبين بالقرعة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مُلِيم                     مُلام على عَملِه</a:t>
            </a:r>
            <a:endParaRPr kumimoji="0" lang="en-US" sz="17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EC8ABB-C306-4DD8-AFAD-00AD7B6DE077}" type="slidenum">
              <a:rPr lang="ar-JO" smtClean="0"/>
              <a:pPr/>
              <a:t>13</a:t>
            </a:fld>
            <a:endParaRPr lang="ar-J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29058" y="1428736"/>
            <a:ext cx="4857784" cy="4932377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7" name="الصافات4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071802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23119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400" b="1" dirty="0" smtClean="0">
                <a:cs typeface="Diwani Letter" pitchFamily="2" charset="-78"/>
              </a:rPr>
              <a:t>المد الفرعي</a:t>
            </a:r>
            <a:endParaRPr lang="ar-JO" sz="4400" b="1" dirty="0"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ar-JO" dirty="0" smtClean="0"/>
          </a:p>
          <a:p>
            <a:pPr>
              <a:buNone/>
            </a:pPr>
            <a:r>
              <a:rPr lang="ar-JO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أنواع المد الفرعي :</a:t>
            </a:r>
          </a:p>
          <a:p>
            <a:pPr>
              <a:buNone/>
            </a:pPr>
            <a:endParaRPr lang="ar-JO" sz="8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ar-JO" sz="2400" dirty="0" smtClean="0"/>
              <a:t>يقسم المد الفرعي إلى قسمين رئيسين هما: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r>
              <a:rPr lang="ar-JO" sz="2400" dirty="0" smtClean="0"/>
              <a:t>أ </a:t>
            </a:r>
            <a:r>
              <a:rPr lang="ar-JO" sz="2400" dirty="0" err="1" smtClean="0"/>
              <a:t>ـ</a:t>
            </a:r>
            <a:r>
              <a:rPr lang="ar-JO" sz="2400" dirty="0" smtClean="0"/>
              <a:t>  </a:t>
            </a:r>
            <a:r>
              <a:rPr lang="ar-JO" sz="2800" dirty="0" smtClean="0"/>
              <a:t>المد بسبب الهمز </a:t>
            </a:r>
            <a:r>
              <a:rPr lang="ar-JO" sz="2400" dirty="0" smtClean="0"/>
              <a:t>( </a:t>
            </a:r>
            <a:r>
              <a:rPr lang="ar-JO" sz="2400" b="1" dirty="0" smtClean="0"/>
              <a:t>البدل ، المتصل ، المنفصل</a:t>
            </a:r>
            <a:r>
              <a:rPr lang="ar-JO" sz="2400" dirty="0" smtClean="0"/>
              <a:t>)</a:t>
            </a: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r>
              <a:rPr lang="ar-JO" dirty="0" smtClean="0"/>
              <a:t>ب </a:t>
            </a:r>
            <a:r>
              <a:rPr lang="ar-JO" dirty="0" err="1" smtClean="0"/>
              <a:t>ـ</a:t>
            </a:r>
            <a:r>
              <a:rPr lang="ar-JO" dirty="0" smtClean="0"/>
              <a:t> </a:t>
            </a:r>
            <a:r>
              <a:rPr lang="ar-JO" sz="2800" dirty="0" smtClean="0"/>
              <a:t>المد بسبب السكون </a:t>
            </a:r>
            <a:r>
              <a:rPr lang="ar-JO" sz="2400" dirty="0" smtClean="0"/>
              <a:t>(</a:t>
            </a:r>
            <a:r>
              <a:rPr lang="ar-JO" sz="2400" b="1" dirty="0" smtClean="0"/>
              <a:t> العارض للسكون، اللين ، اللازم</a:t>
            </a:r>
            <a:r>
              <a:rPr lang="ar-JO" sz="2400" dirty="0" smtClean="0"/>
              <a:t>)</a:t>
            </a:r>
            <a:endParaRPr lang="ar-JO" dirty="0" smtClean="0"/>
          </a:p>
        </p:txBody>
      </p:sp>
      <p:pic>
        <p:nvPicPr>
          <p:cNvPr id="5" name="المد الفرعي المعدل تعديل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5786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1000">
    <p:sndAc>
      <p:stSnd>
        <p:snd r:embed="rId3" name="pu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300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2643198"/>
          </a:xfrm>
        </p:spPr>
        <p:txBody>
          <a:bodyPr>
            <a:normAutofit fontScale="90000"/>
          </a:bodyPr>
          <a:lstStyle/>
          <a:p>
            <a:pPr algn="ctr"/>
            <a:r>
              <a:rPr lang="ar-SA" sz="32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/>
            </a:r>
            <a:br>
              <a:rPr lang="ar-SA" sz="32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</a:br>
            <a:r>
              <a:rPr lang="ar-SA" sz="32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اختر الإجابة الصحيحة لكل مما يأتي</a:t>
            </a:r>
            <a:r>
              <a:rPr lang="ar-SA" sz="3200" b="1" dirty="0" smtClean="0">
                <a:cs typeface="Old Antic Bold" pitchFamily="2" charset="-78"/>
              </a:rPr>
              <a:t/>
            </a:r>
            <a:br>
              <a:rPr lang="ar-SA" sz="3200" b="1" dirty="0" smtClean="0">
                <a:cs typeface="Old Antic Bold" pitchFamily="2" charset="-78"/>
              </a:rPr>
            </a:br>
            <a:r>
              <a:rPr lang="ar-SA" sz="3200" b="1" dirty="0" smtClean="0">
                <a:cs typeface="Old Antic Bold" pitchFamily="2" charset="-78"/>
              </a:rPr>
              <a:t/>
            </a:r>
            <a:br>
              <a:rPr lang="ar-SA" sz="3200" b="1" dirty="0" smtClean="0">
                <a:cs typeface="Old Antic Bold" pitchFamily="2" charset="-78"/>
              </a:rPr>
            </a:b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SA" sz="3200" b="1" dirty="0" smtClean="0">
                <a:latin typeface="Andalus" pitchFamily="18" charset="-78"/>
                <a:cs typeface="Andalus" pitchFamily="18" charset="-78"/>
              </a:rPr>
            </a:b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الموضع الذي فيه مد منفصل هو :</a:t>
            </a:r>
            <a:r>
              <a:rPr lang="ar-SA" sz="3200" b="1" dirty="0" smtClean="0">
                <a:cs typeface="Old Antic Bold" pitchFamily="2" charset="-78"/>
              </a:rPr>
              <a:t/>
            </a:r>
            <a:br>
              <a:rPr lang="ar-SA" sz="3200" b="1" dirty="0" smtClean="0">
                <a:cs typeface="Old Antic Bold" pitchFamily="2" charset="-78"/>
              </a:rPr>
            </a:br>
            <a:endParaRPr lang="en-US" b="1" dirty="0">
              <a:cs typeface="Old Antic Bold" pitchFamily="2" charset="-78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214686"/>
            <a:ext cx="39528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480" y="3714752"/>
            <a:ext cx="50577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714612" y="4214818"/>
            <a:ext cx="376237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00826" y="4286256"/>
            <a:ext cx="7810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57356" y="4857760"/>
            <a:ext cx="4857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/>
          <a:stretch>
            <a:fillRect/>
          </a:stretch>
        </p:blipFill>
        <p:spPr>
          <a:xfrm>
            <a:off x="928662" y="3214686"/>
            <a:ext cx="304800" cy="304800"/>
          </a:xfrm>
          <a:prstGeom prst="rect">
            <a:avLst/>
          </a:prstGeom>
        </p:spPr>
      </p:pic>
      <p:pic>
        <p:nvPicPr>
          <p:cNvPr id="19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928662" y="3714752"/>
            <a:ext cx="304800" cy="304800"/>
          </a:xfrm>
          <a:prstGeom prst="rect">
            <a:avLst/>
          </a:prstGeom>
        </p:spPr>
      </p:pic>
      <p:pic>
        <p:nvPicPr>
          <p:cNvPr id="20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928662" y="5000636"/>
            <a:ext cx="304800" cy="304800"/>
          </a:xfrm>
          <a:prstGeom prst="rect">
            <a:avLst/>
          </a:prstGeom>
        </p:spPr>
      </p:pic>
      <p:pic>
        <p:nvPicPr>
          <p:cNvPr id="21" name="اجابة صحيحة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928662" y="442913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5119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5119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" dur="5119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750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500034" y="357166"/>
            <a:ext cx="8229600" cy="71438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Andalus" pitchFamily="2" charset="-78"/>
              </a:rPr>
              <a:t>سورة الصافات</a:t>
            </a:r>
            <a:r>
              <a:rPr kumimoji="0" lang="ar-SA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Bent" pitchFamily="2" charset="-78"/>
              </a:rPr>
              <a:t>الدرس الخامس 149-182                                                                                                                                       معاني المفردات</a:t>
            </a:r>
            <a:endParaRPr kumimoji="0" lang="ar-JO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Diwani Bent" pitchFamily="2" charset="-78"/>
            </a:endParaRPr>
          </a:p>
        </p:txBody>
      </p:sp>
      <p:sp>
        <p:nvSpPr>
          <p:cNvPr id="3" name="عنصر نائب للمحتوى 4"/>
          <p:cNvSpPr txBox="1">
            <a:spLocks/>
          </p:cNvSpPr>
          <p:nvPr/>
        </p:nvSpPr>
        <p:spPr>
          <a:xfrm>
            <a:off x="285720" y="1428736"/>
            <a:ext cx="3614734" cy="507209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فاستفتهم    		 اسألهم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9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شاهدون     		حاضرون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9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أصطفى       	         هل فضَّل واختار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9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سلطان         	           حجه وبرهان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الجِنَّة                                       الجن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9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بفاتنين                                     مضلين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9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صال الجحيم                            ذائق حرها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9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فتول عنهم                           أعرض عنهم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9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بساحتهم                                  بأرضهم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EC8ABB-C306-4DD8-AFAD-00AD7B6DE077}" type="slidenum">
              <a:rPr lang="ar-JO" smtClean="0"/>
              <a:pPr/>
              <a:t>16</a:t>
            </a:fld>
            <a:endParaRPr lang="ar-J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143372" y="1357298"/>
            <a:ext cx="4786346" cy="500381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7" name="الصافات5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500298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4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23786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cs typeface="Kufi Extended Outline" pitchFamily="82" charset="-78"/>
              </a:rPr>
              <a:t>المد الفرعي </a:t>
            </a:r>
            <a:r>
              <a:rPr lang="ar-JO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ar-JO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  <a:ln w="762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ar-JO" dirty="0" smtClean="0"/>
          </a:p>
          <a:p>
            <a:pPr>
              <a:buNone/>
            </a:pPr>
            <a:r>
              <a:rPr lang="ar-JO" sz="2400" b="1" dirty="0" smtClean="0">
                <a:cs typeface="Old Antic Bold" pitchFamily="2" charset="-78"/>
              </a:rPr>
              <a:t>ثانياً: </a:t>
            </a:r>
            <a:r>
              <a:rPr lang="ar-JO" sz="2400" b="1" u="sng" dirty="0" smtClean="0">
                <a:solidFill>
                  <a:srgbClr val="FF0000"/>
                </a:solidFill>
                <a:cs typeface="Old Antic Bold" pitchFamily="2" charset="-78"/>
              </a:rPr>
              <a:t>المد المتصل</a:t>
            </a:r>
          </a:p>
          <a:p>
            <a:pPr>
              <a:buNone/>
            </a:pPr>
            <a:endParaRPr lang="ar-JO" sz="900" dirty="0" smtClean="0"/>
          </a:p>
          <a:p>
            <a:pPr>
              <a:buNone/>
            </a:pPr>
            <a:r>
              <a:rPr lang="ar-JO" sz="4400" b="1" u="sng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تعريفه</a:t>
            </a:r>
            <a:r>
              <a:rPr lang="ar-JO" sz="4400" b="1" dirty="0" smtClean="0"/>
              <a:t> </a:t>
            </a:r>
            <a:r>
              <a:rPr lang="ar-JO" b="1" dirty="0" smtClean="0"/>
              <a:t>: </a:t>
            </a:r>
            <a:r>
              <a:rPr lang="ar-JO" sz="2800" b="1" dirty="0" smtClean="0"/>
              <a:t>أن يأتي بعد حرف المد همزة في الكلمة نفسها.</a:t>
            </a:r>
            <a:endParaRPr lang="ar-JO" b="1" dirty="0" smtClean="0"/>
          </a:p>
          <a:p>
            <a:pPr>
              <a:buNone/>
            </a:pPr>
            <a:endParaRPr lang="ar-JO" sz="900" dirty="0" smtClean="0"/>
          </a:p>
          <a:p>
            <a:pPr>
              <a:buNone/>
            </a:pPr>
            <a:r>
              <a:rPr lang="ar-JO" sz="2800" b="1" dirty="0" smtClean="0"/>
              <a:t>مثل: </a:t>
            </a:r>
            <a:r>
              <a:rPr lang="ar-JO" dirty="0" smtClean="0"/>
              <a:t>( </a:t>
            </a:r>
            <a:r>
              <a:rPr lang="ar-JO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السم</a:t>
            </a:r>
            <a:r>
              <a:rPr lang="ar-JO" dirty="0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اء</a:t>
            </a:r>
            <a:r>
              <a:rPr lang="ar-JO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   ، الس</a:t>
            </a:r>
            <a:r>
              <a:rPr lang="ar-JO" dirty="0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وء</a:t>
            </a:r>
            <a:r>
              <a:rPr lang="ar-JO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 ، </a:t>
            </a:r>
            <a:r>
              <a:rPr lang="ar-JO" dirty="0" err="1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س</a:t>
            </a:r>
            <a:r>
              <a:rPr lang="ar-JO" dirty="0" err="1" smtClean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يئ</a:t>
            </a:r>
            <a:r>
              <a:rPr lang="ar-JO" dirty="0" err="1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ت</a:t>
            </a:r>
            <a:r>
              <a:rPr lang="ar-JO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 </a:t>
            </a:r>
            <a:r>
              <a:rPr lang="ar-JO" dirty="0" smtClean="0"/>
              <a:t>)</a:t>
            </a:r>
          </a:p>
          <a:p>
            <a:pPr>
              <a:buNone/>
            </a:pPr>
            <a:endParaRPr lang="ar-JO" sz="900" dirty="0" smtClean="0"/>
          </a:p>
          <a:p>
            <a:pPr>
              <a:buNone/>
            </a:pPr>
            <a:r>
              <a:rPr lang="ar-JO" sz="2800" b="1" dirty="0" smtClean="0"/>
              <a:t>ويُمد بمقدار (4-5) حركات وجوباً</a:t>
            </a:r>
          </a:p>
          <a:p>
            <a:pPr>
              <a:buNone/>
            </a:pPr>
            <a:endParaRPr lang="ar-JO" sz="800" dirty="0" smtClean="0"/>
          </a:p>
          <a:p>
            <a:pPr algn="just">
              <a:buNone/>
            </a:pPr>
            <a:r>
              <a:rPr lang="ar-JO" sz="2400" b="1" dirty="0" smtClean="0"/>
              <a:t>يُسمى المد المتصل بالمد الواجب لأنه لا يجوز مده أقل من أربع حركات.</a:t>
            </a:r>
          </a:p>
        </p:txBody>
      </p:sp>
      <p:pic>
        <p:nvPicPr>
          <p:cNvPr id="6" name="المد المتصل المعدل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28662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399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000" b="1" i="1" dirty="0" smtClean="0">
                <a:cs typeface="Bold Italic Art" pitchFamily="2" charset="-78"/>
              </a:rPr>
              <a:t>سورة الجن</a:t>
            </a:r>
            <a:endParaRPr lang="ar-JO" sz="4000" b="1" i="1" dirty="0">
              <a:cs typeface="Bold Italic Ar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76200">
            <a:solidFill>
              <a:srgbClr val="FF0000"/>
            </a:solidFill>
          </a:ln>
          <a:scene3d>
            <a:camera prst="perspectiveLeft"/>
            <a:lightRig rig="threePt" dir="t"/>
          </a:scene3d>
        </p:spPr>
        <p:txBody>
          <a:bodyPr>
            <a:normAutofit/>
          </a:bodyPr>
          <a:lstStyle/>
          <a:p>
            <a:endParaRPr lang="ar-JO" sz="4000" b="1" dirty="0" smtClean="0">
              <a:solidFill>
                <a:srgbClr val="7030A0"/>
              </a:solidFill>
              <a:cs typeface="Andalus" pitchFamily="2" charset="-78"/>
            </a:endParaRPr>
          </a:p>
          <a:p>
            <a:r>
              <a:rPr lang="ar-JO" sz="4000" b="1" dirty="0" smtClean="0">
                <a:solidFill>
                  <a:srgbClr val="7030A0"/>
                </a:solidFill>
                <a:cs typeface="Andalus" pitchFamily="2" charset="-78"/>
              </a:rPr>
              <a:t>الأهداف</a:t>
            </a:r>
          </a:p>
          <a:p>
            <a:pPr>
              <a:buNone/>
            </a:pPr>
            <a:endParaRPr lang="ar-JO" sz="800" dirty="0" smtClean="0">
              <a:cs typeface="Diwani Letter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ar-JO" sz="2800" b="1" dirty="0" smtClean="0"/>
              <a:t>تلاوة الآيات الكريمة تلاوة سليمة</a:t>
            </a:r>
          </a:p>
          <a:p>
            <a:pPr>
              <a:buFont typeface="Arial" pitchFamily="34" charset="0"/>
              <a:buChar char="•"/>
            </a:pPr>
            <a:r>
              <a:rPr lang="ar-JO" sz="2800" b="1" dirty="0" smtClean="0"/>
              <a:t>بيان أقسام المد</a:t>
            </a:r>
          </a:p>
          <a:p>
            <a:pPr>
              <a:buFont typeface="Arial" pitchFamily="34" charset="0"/>
              <a:buChar char="•"/>
            </a:pPr>
            <a:r>
              <a:rPr lang="ar-JO" sz="2800" b="1" dirty="0" smtClean="0"/>
              <a:t>التفريق بين المد المنفصل  والمتصل</a:t>
            </a:r>
          </a:p>
          <a:p>
            <a:pPr>
              <a:buFont typeface="Arial" pitchFamily="34" charset="0"/>
              <a:buChar char="•"/>
            </a:pPr>
            <a:r>
              <a:rPr lang="ar-JO" sz="2800" b="1" dirty="0" smtClean="0"/>
              <a:t>استخراج الأمثلة على أنواع المد من الآيات الكريمة</a:t>
            </a:r>
          </a:p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  <p:transition spd="med"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072494" cy="857256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>
                <a:cs typeface="Old Antic Bold" pitchFamily="2" charset="-78"/>
              </a:rPr>
              <a:t>سورة الجن</a:t>
            </a:r>
            <a:r>
              <a:rPr lang="ar-SA" sz="2000" b="1" dirty="0" smtClean="0">
                <a:cs typeface="Old Antic Bold" pitchFamily="2" charset="-78"/>
              </a:rPr>
              <a:t/>
            </a:r>
            <a:br>
              <a:rPr lang="ar-SA" sz="2000" b="1" dirty="0" smtClean="0">
                <a:cs typeface="Old Antic Bold" pitchFamily="2" charset="-78"/>
              </a:rPr>
            </a:br>
            <a:r>
              <a:rPr lang="ar-SA" sz="2000" b="1" dirty="0" smtClean="0">
                <a:cs typeface="Andalus" pitchFamily="2" charset="-78"/>
              </a:rPr>
              <a:t>الدرس السادس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1-13 </a:t>
            </a:r>
            <a:r>
              <a:rPr lang="ar-SA" sz="2000" b="1" dirty="0" smtClean="0">
                <a:cs typeface="Andalus" pitchFamily="2" charset="-78"/>
              </a:rPr>
              <a:t>                                                            معاني المفردات</a:t>
            </a:r>
            <a:endParaRPr lang="ar-JO" sz="2000" dirty="0"/>
          </a:p>
        </p:txBody>
      </p:sp>
      <p:sp>
        <p:nvSpPr>
          <p:cNvPr id="6" name="عنصر نائب للمحتوى 4"/>
          <p:cNvSpPr>
            <a:spLocks noGrp="1"/>
          </p:cNvSpPr>
          <p:nvPr>
            <p:ph sz="half" idx="1"/>
          </p:nvPr>
        </p:nvSpPr>
        <p:spPr>
          <a:xfrm>
            <a:off x="0" y="1571612"/>
            <a:ext cx="3286116" cy="4717270"/>
          </a:xfrm>
        </p:spPr>
        <p:txBody>
          <a:bodyPr>
            <a:normAutofit lnSpcReduction="10000"/>
          </a:bodyPr>
          <a:lstStyle/>
          <a:p>
            <a:endParaRPr lang="ar-SA" dirty="0" smtClean="0"/>
          </a:p>
          <a:p>
            <a:r>
              <a:rPr lang="ar-SA" sz="1600" b="1" dirty="0" smtClean="0"/>
              <a:t>نفر                                   جماعة</a:t>
            </a:r>
          </a:p>
          <a:p>
            <a:pPr>
              <a:buNone/>
            </a:pPr>
            <a:endParaRPr lang="en-US" sz="800" b="1" dirty="0" smtClean="0"/>
          </a:p>
          <a:p>
            <a:r>
              <a:rPr lang="ar-SA" sz="1600" b="1" dirty="0" smtClean="0"/>
              <a:t>جَدُّ ربنا                       جلاله وسلطانه</a:t>
            </a:r>
          </a:p>
          <a:p>
            <a:pPr>
              <a:buNone/>
            </a:pPr>
            <a:endParaRPr lang="en-US" sz="800" b="1" dirty="0" smtClean="0"/>
          </a:p>
          <a:p>
            <a:r>
              <a:rPr lang="ar-SA" sz="1600" b="1" dirty="0" smtClean="0"/>
              <a:t>صاحبة                              زوجة</a:t>
            </a:r>
          </a:p>
          <a:p>
            <a:pPr>
              <a:buNone/>
            </a:pPr>
            <a:endParaRPr lang="en-US" sz="800" b="1" dirty="0" smtClean="0"/>
          </a:p>
          <a:p>
            <a:r>
              <a:rPr lang="ar-SA" sz="1600" b="1" dirty="0" err="1" smtClean="0"/>
              <a:t>سفيهنا</a:t>
            </a:r>
            <a:r>
              <a:rPr lang="ar-SA" sz="1600" b="1" dirty="0" smtClean="0"/>
              <a:t>                               إبليس</a:t>
            </a:r>
          </a:p>
          <a:p>
            <a:pPr>
              <a:buNone/>
            </a:pPr>
            <a:endParaRPr lang="en-US" sz="800" b="1" dirty="0" smtClean="0"/>
          </a:p>
          <a:p>
            <a:r>
              <a:rPr lang="ar-SA" sz="1600" b="1" dirty="0" smtClean="0"/>
              <a:t>شططاً                     بعيداً عن الحق</a:t>
            </a:r>
            <a:endParaRPr lang="en-US" sz="1600" b="1" dirty="0" smtClean="0"/>
          </a:p>
          <a:p>
            <a:r>
              <a:rPr lang="ar-SA" sz="1600" b="1" dirty="0" smtClean="0"/>
              <a:t>يعوذون                          يستجيرون</a:t>
            </a:r>
            <a:endParaRPr lang="en-US" sz="1600" b="1" dirty="0" smtClean="0"/>
          </a:p>
          <a:p>
            <a:r>
              <a:rPr lang="ar-SA" sz="1600" b="1" dirty="0" err="1" smtClean="0"/>
              <a:t>رَهَقَاً</a:t>
            </a:r>
            <a:r>
              <a:rPr lang="ar-SA" sz="1600" b="1" dirty="0" smtClean="0"/>
              <a:t>                                    إثماً</a:t>
            </a:r>
            <a:endParaRPr lang="en-US" sz="1600" b="1" dirty="0" smtClean="0"/>
          </a:p>
          <a:p>
            <a:r>
              <a:rPr lang="ar-SA" sz="1600" b="1" dirty="0" smtClean="0"/>
              <a:t>لمسنا السماء     حاولنا الاستماع إلى كلام     </a:t>
            </a:r>
          </a:p>
          <a:p>
            <a:pPr>
              <a:buNone/>
            </a:pPr>
            <a:r>
              <a:rPr lang="ar-SA" sz="1600" b="1" dirty="0" smtClean="0"/>
              <a:t>                                       أهلها</a:t>
            </a:r>
            <a:endParaRPr lang="en-US" sz="1600" b="1" dirty="0" smtClean="0"/>
          </a:p>
          <a:p>
            <a:r>
              <a:rPr lang="ar-SA" sz="1600" b="1" dirty="0" smtClean="0"/>
              <a:t>وشهباً                           شعلاً من نار</a:t>
            </a:r>
            <a:endParaRPr lang="en-US" sz="1600" b="1" dirty="0" smtClean="0"/>
          </a:p>
          <a:p>
            <a:r>
              <a:rPr lang="ar-SA" sz="1600" b="1" dirty="0" smtClean="0"/>
              <a:t>طرائق </a:t>
            </a:r>
            <a:r>
              <a:rPr lang="ar-SA" sz="1600" b="1" dirty="0" err="1" smtClean="0"/>
              <a:t>قدداً</a:t>
            </a:r>
            <a:r>
              <a:rPr lang="ar-SA" sz="1600" b="1" dirty="0" smtClean="0"/>
              <a:t>                     طرقاً مختلفة </a:t>
            </a:r>
            <a:endParaRPr lang="en-US" sz="1600" b="1" dirty="0" smtClean="0"/>
          </a:p>
          <a:p>
            <a:r>
              <a:rPr lang="ar-SA" sz="1600" b="1" dirty="0" smtClean="0"/>
              <a:t>بخساً                         نقصاً من الثواب</a:t>
            </a:r>
            <a:endParaRPr lang="en-US" sz="1600" b="1" dirty="0" smtClean="0"/>
          </a:p>
          <a:p>
            <a:r>
              <a:rPr lang="ar-SA" sz="1600" b="1" dirty="0" err="1" smtClean="0"/>
              <a:t>رَهَقاً</a:t>
            </a:r>
            <a:r>
              <a:rPr lang="ar-SA" sz="1600" b="1" dirty="0" smtClean="0"/>
              <a:t>                                  تعباً </a:t>
            </a:r>
            <a:endParaRPr lang="en-US" sz="1600" b="1" dirty="0" smtClean="0"/>
          </a:p>
          <a:p>
            <a:pPr>
              <a:buNone/>
            </a:pPr>
            <a:endParaRPr lang="ar-JO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28992" y="1428736"/>
            <a:ext cx="5357851" cy="4736375"/>
          </a:xfrm>
          <a:prstGeom prst="rect">
            <a:avLst/>
          </a:prstGeom>
          <a:noFill/>
          <a:ln w="76200">
            <a:solidFill>
              <a:srgbClr val="FFC000"/>
            </a:solidFill>
            <a:miter lim="800000"/>
            <a:headEnd/>
            <a:tailEnd/>
          </a:ln>
          <a:effectLst/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EC8ABB-C306-4DD8-AFAD-00AD7B6DE077}" type="slidenum">
              <a:rPr lang="ar-JO" smtClean="0"/>
              <a:pPr/>
              <a:t>19</a:t>
            </a:fld>
            <a:endParaRPr lang="ar-JO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28596" y="142852"/>
            <a:ext cx="8229600" cy="78581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ar-JO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Andalus" pitchFamily="2" charset="-78"/>
            </a:endParaRPr>
          </a:p>
        </p:txBody>
      </p:sp>
      <p:pic>
        <p:nvPicPr>
          <p:cNvPr id="10" name="الجن1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928926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2" dur="1789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5011750"/>
          </a:xfr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ar-JO" sz="8000" b="1" dirty="0" smtClean="0">
                <a:solidFill>
                  <a:srgbClr val="00B050"/>
                </a:solidFill>
                <a:cs typeface="Old Antic Outline Shaded" pitchFamily="2" charset="-78"/>
              </a:rPr>
              <a:t/>
            </a:r>
            <a:br>
              <a:rPr lang="ar-JO" sz="8000" b="1" dirty="0" smtClean="0">
                <a:solidFill>
                  <a:srgbClr val="00B050"/>
                </a:solidFill>
                <a:cs typeface="Old Antic Outline Shaded" pitchFamily="2" charset="-78"/>
              </a:rPr>
            </a:br>
            <a:r>
              <a:rPr lang="ar-JO" sz="7200" b="1" dirty="0" smtClean="0">
                <a:solidFill>
                  <a:srgbClr val="00B050"/>
                </a:solidFill>
                <a:cs typeface="Old Antic Outline Shaded" pitchFamily="2" charset="-78"/>
              </a:rPr>
              <a:t>ورتـل القــرآن تــرتيـلاً</a:t>
            </a:r>
            <a:endParaRPr lang="ar-JO" sz="8000" b="1" dirty="0">
              <a:solidFill>
                <a:srgbClr val="00B050"/>
              </a:solidFill>
              <a:cs typeface="Old Antic Outline Shaded" pitchFamily="2" charset="-78"/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2</a:t>
            </a:fld>
            <a:endParaRPr lang="ar-JO"/>
          </a:p>
        </p:txBody>
      </p:sp>
      <p:pic>
        <p:nvPicPr>
          <p:cNvPr id="5" name="آية المزمل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14282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sndAc>
      <p:stSnd>
        <p:snd r:embed="rId4" name="whoo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826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428596" y="428604"/>
            <a:ext cx="8229600" cy="78581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سورة الجن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Letter" pitchFamily="2" charset="-78"/>
              </a:rPr>
              <a:t>الدرس السابع 14-28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Letter" pitchFamily="2" charset="-78"/>
              </a:rPr>
              <a:t>					        </a:t>
            </a:r>
            <a:r>
              <a:rPr kumimoji="0" lang="ar-SA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Letter" pitchFamily="2" charset="-78"/>
              </a:rPr>
              <a:t>معاني المفردات</a:t>
            </a:r>
            <a:endParaRPr kumimoji="0" lang="ar-JO" sz="8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Diwani Letter" pitchFamily="2" charset="-78"/>
            </a:endParaRPr>
          </a:p>
        </p:txBody>
      </p:sp>
      <p:sp>
        <p:nvSpPr>
          <p:cNvPr id="3" name="عنصر نائب للمحتوى 4"/>
          <p:cNvSpPr txBox="1">
            <a:spLocks/>
          </p:cNvSpPr>
          <p:nvPr/>
        </p:nvSpPr>
        <p:spPr>
          <a:xfrm>
            <a:off x="0" y="1142984"/>
            <a:ext cx="2757446" cy="52149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القاسطون        	الظالمون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تحروا رشدا       	اجتهدوا في  	             تطبيق الحق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غَدَقاً         	     كثيراً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لنفتنهم                    لنختبرهم 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يسلكه                        يدخله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صعداَ                         شاقاَ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لبداً                      متزاحمين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يجيرني                   ينقذني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ملتحداً                حامياً وملجأ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أمداً                     زماناً بعيداً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ar-S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يُظهر                     يطلع</a:t>
            </a:r>
            <a:endParaRPr kumimoji="0" 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EC8ABB-C306-4DD8-AFAD-00AD7B6DE077}" type="slidenum">
              <a:rPr lang="ar-JO" smtClean="0"/>
              <a:pPr/>
              <a:t>20</a:t>
            </a:fld>
            <a:endParaRPr lang="ar-J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28926" y="1211267"/>
            <a:ext cx="5857915" cy="5218129"/>
          </a:xfrm>
          <a:prstGeom prst="rect">
            <a:avLst/>
          </a:prstGeom>
          <a:noFill/>
          <a:ln w="76200">
            <a:solidFill>
              <a:schemeClr val="accent6"/>
            </a:solidFill>
            <a:miter lim="800000"/>
            <a:headEnd/>
            <a:tailEnd/>
          </a:ln>
          <a:effectLst/>
        </p:spPr>
      </p:pic>
      <p:pic>
        <p:nvPicPr>
          <p:cNvPr id="7" name="الجن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2285984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5" dur="1909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cs typeface="Old Antic Bold" pitchFamily="2" charset="-78"/>
              </a:rPr>
              <a:t>المـــد الفـــرعي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ar-JO" dirty="0" smtClean="0"/>
          </a:p>
          <a:p>
            <a:pPr>
              <a:buNone/>
            </a:pPr>
            <a:r>
              <a:rPr lang="ar-JO" sz="2800" b="1" u="sng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ثالثاً: المد المنفصل</a:t>
            </a:r>
          </a:p>
          <a:p>
            <a:pPr>
              <a:buNone/>
            </a:pPr>
            <a:endParaRPr lang="ar-JO" sz="900" dirty="0" smtClean="0"/>
          </a:p>
          <a:p>
            <a:pPr>
              <a:buNone/>
            </a:pPr>
            <a:r>
              <a:rPr lang="ar-JO" sz="4000" b="1" dirty="0" smtClean="0">
                <a:cs typeface="Diwani Letter" pitchFamily="2" charset="-78"/>
              </a:rPr>
              <a:t>تعريفه</a:t>
            </a:r>
            <a:r>
              <a:rPr lang="ar-JO" b="1" dirty="0" smtClean="0">
                <a:cs typeface="Diwani Letter" pitchFamily="2" charset="-78"/>
              </a:rPr>
              <a:t>: </a:t>
            </a:r>
            <a:r>
              <a:rPr lang="ar-JO" sz="2800" b="1" dirty="0" smtClean="0"/>
              <a:t>أن يأتي بعد حرف المد همزة في كلمة أخرى .</a:t>
            </a:r>
            <a:endParaRPr lang="ar-JO" b="1" dirty="0" smtClean="0"/>
          </a:p>
          <a:p>
            <a:pPr>
              <a:buNone/>
            </a:pPr>
            <a:endParaRPr lang="ar-JO" sz="900" dirty="0" smtClean="0"/>
          </a:p>
          <a:p>
            <a:pPr>
              <a:buNone/>
            </a:pPr>
            <a:r>
              <a:rPr lang="ar-JO" dirty="0" smtClean="0"/>
              <a:t>مثل: ( </a:t>
            </a:r>
            <a:r>
              <a:rPr lang="ar-JO" sz="4000" b="1" dirty="0" smtClean="0">
                <a:cs typeface="Diwani Letter" pitchFamily="2" charset="-78"/>
              </a:rPr>
              <a:t>م</a:t>
            </a:r>
            <a:r>
              <a:rPr lang="ar-JO" sz="4000" b="1" dirty="0" smtClean="0">
                <a:solidFill>
                  <a:srgbClr val="FF0000"/>
                </a:solidFill>
                <a:cs typeface="Diwani Letter" pitchFamily="2" charset="-78"/>
              </a:rPr>
              <a:t>ا أ</a:t>
            </a:r>
            <a:r>
              <a:rPr lang="ar-JO" sz="4000" b="1" dirty="0" smtClean="0">
                <a:cs typeface="Diwani Letter" pitchFamily="2" charset="-78"/>
              </a:rPr>
              <a:t>نت    ، وف</a:t>
            </a:r>
            <a:r>
              <a:rPr lang="ar-JO" sz="4000" b="1" dirty="0" smtClean="0">
                <a:solidFill>
                  <a:srgbClr val="FF0000"/>
                </a:solidFill>
                <a:cs typeface="Diwani Letter" pitchFamily="2" charset="-78"/>
              </a:rPr>
              <a:t>ي أ</a:t>
            </a:r>
            <a:r>
              <a:rPr lang="ar-JO" sz="4000" b="1" dirty="0" smtClean="0">
                <a:cs typeface="Diwani Letter" pitchFamily="2" charset="-78"/>
              </a:rPr>
              <a:t>نفسهم   ، توب</a:t>
            </a:r>
            <a:r>
              <a:rPr lang="ar-JO" sz="4000" b="1" dirty="0" smtClean="0">
                <a:solidFill>
                  <a:srgbClr val="FF0000"/>
                </a:solidFill>
                <a:cs typeface="Diwani Letter" pitchFamily="2" charset="-78"/>
              </a:rPr>
              <a:t>وا إ</a:t>
            </a:r>
            <a:r>
              <a:rPr lang="ar-JO" sz="4000" b="1" dirty="0" smtClean="0">
                <a:cs typeface="Diwani Letter" pitchFamily="2" charset="-78"/>
              </a:rPr>
              <a:t>لى الله</a:t>
            </a:r>
            <a:r>
              <a:rPr lang="ar-JO" dirty="0" smtClean="0"/>
              <a:t>)</a:t>
            </a:r>
          </a:p>
          <a:p>
            <a:pPr>
              <a:buNone/>
            </a:pPr>
            <a:endParaRPr lang="ar-JO" sz="800" dirty="0" smtClean="0"/>
          </a:p>
          <a:p>
            <a:pPr>
              <a:buNone/>
            </a:pPr>
            <a:r>
              <a:rPr lang="ar-JO" sz="2800" b="1" dirty="0" smtClean="0">
                <a:cs typeface="Akhbar MT" pitchFamily="2" charset="-78"/>
              </a:rPr>
              <a:t>ومقداره ( 2 – 5) حركات . </a:t>
            </a:r>
          </a:p>
          <a:p>
            <a:pPr>
              <a:buNone/>
            </a:pPr>
            <a:endParaRPr lang="ar-JO" sz="800" dirty="0" smtClean="0"/>
          </a:p>
          <a:p>
            <a:pPr>
              <a:buNone/>
            </a:pPr>
            <a:r>
              <a:rPr lang="ar-JO" sz="2800" b="1" dirty="0" smtClean="0"/>
              <a:t>ويُسمى بالمد الجائز لجواز مده أقل من أربع حركات.</a:t>
            </a:r>
            <a:endParaRPr lang="ar-JO" sz="2800" b="1" dirty="0"/>
          </a:p>
        </p:txBody>
      </p:sp>
      <p:pic>
        <p:nvPicPr>
          <p:cNvPr id="7" name="المد المنفصل المعدل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5786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3965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7200" b="1" dirty="0" smtClean="0">
                <a:cs typeface="Diwani Letter" pitchFamily="2" charset="-78"/>
              </a:rPr>
              <a:t>سورة الحاقة</a:t>
            </a:r>
            <a:endParaRPr lang="ar-JO" sz="7200" b="1" dirty="0"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 w="5715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ar-JO" sz="3600" b="1" dirty="0" smtClean="0">
              <a:solidFill>
                <a:srgbClr val="7030A0"/>
              </a:solidFill>
              <a:cs typeface="Andalus" pitchFamily="2" charset="-78"/>
            </a:endParaRPr>
          </a:p>
          <a:p>
            <a:pPr>
              <a:buNone/>
            </a:pPr>
            <a:r>
              <a:rPr lang="ar-JO" sz="4000" b="1" u="sng" dirty="0" smtClean="0">
                <a:solidFill>
                  <a:srgbClr val="FF0000"/>
                </a:solidFill>
                <a:cs typeface="DecoType Thuluth" pitchFamily="2" charset="-78"/>
              </a:rPr>
              <a:t>الأهداف</a:t>
            </a:r>
          </a:p>
          <a:p>
            <a:pPr>
              <a:buNone/>
            </a:pPr>
            <a:endParaRPr lang="ar-JO" sz="800" b="1" dirty="0" smtClean="0">
              <a:solidFill>
                <a:srgbClr val="FF0000"/>
              </a:solidFill>
              <a:cs typeface="DecoType Thuluth" pitchFamily="2" charset="-78"/>
            </a:endParaRPr>
          </a:p>
          <a:p>
            <a:pPr>
              <a:buNone/>
            </a:pPr>
            <a:endParaRPr lang="ar-JO" sz="700" dirty="0" smtClean="0">
              <a:cs typeface="Diwani Letter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ar-JO" sz="2400" b="1" dirty="0" smtClean="0"/>
              <a:t>تلاوة الآيات الكريمة تلاوة سليمة</a:t>
            </a:r>
          </a:p>
          <a:p>
            <a:pPr>
              <a:buFont typeface="Arial" pitchFamily="34" charset="0"/>
              <a:buChar char="•"/>
            </a:pPr>
            <a:endParaRPr lang="ar-JO" sz="2400" b="1" dirty="0" smtClean="0"/>
          </a:p>
          <a:p>
            <a:pPr>
              <a:buFont typeface="Arial" pitchFamily="34" charset="0"/>
              <a:buChar char="•"/>
            </a:pPr>
            <a:r>
              <a:rPr lang="ar-JO" sz="2400" b="1" dirty="0" smtClean="0"/>
              <a:t>التفريق بين المد المنفصل  والمتصل والبدل</a:t>
            </a:r>
          </a:p>
          <a:p>
            <a:pPr>
              <a:buFont typeface="Arial" pitchFamily="34" charset="0"/>
              <a:buChar char="•"/>
            </a:pPr>
            <a:endParaRPr lang="ar-JO" sz="2400" b="1" dirty="0" smtClean="0"/>
          </a:p>
          <a:p>
            <a:pPr>
              <a:buFont typeface="Arial" pitchFamily="34" charset="0"/>
              <a:buChar char="•"/>
            </a:pPr>
            <a:r>
              <a:rPr lang="ar-JO" sz="2400" b="1" dirty="0" smtClean="0"/>
              <a:t>استخراج الأمثلة على أنواع المد من الآيات الكريمة</a:t>
            </a:r>
          </a:p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22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23</a:t>
            </a:fld>
            <a:endParaRPr lang="ar-JO"/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307939" y="571480"/>
            <a:ext cx="3008313" cy="58418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DecoType Naskh" pitchFamily="2" charset="-78"/>
              </a:rPr>
              <a:t>معاني المفردات</a:t>
            </a:r>
            <a:endParaRPr kumimoji="0" lang="ar-JO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DecoType Naskh" pitchFamily="2" charset="-78"/>
            </a:endParaRPr>
          </a:p>
        </p:txBody>
      </p:sp>
      <p:sp>
        <p:nvSpPr>
          <p:cNvPr id="22" name="عنصر نائب للنص 3"/>
          <p:cNvSpPr txBox="1">
            <a:spLocks/>
          </p:cNvSpPr>
          <p:nvPr/>
        </p:nvSpPr>
        <p:spPr>
          <a:xfrm>
            <a:off x="165063" y="1285860"/>
            <a:ext cx="3151189" cy="51435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80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Old Antic Bold" pitchFamily="2" charset="-78"/>
              </a:rPr>
              <a:t>  </a:t>
            </a:r>
            <a:r>
              <a:rPr kumimoji="0" lang="ar-JO" sz="8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Old Antic Bold" pitchFamily="2" charset="-78"/>
              </a:rPr>
              <a:t>الكلمة </a:t>
            </a:r>
            <a:r>
              <a:rPr kumimoji="0" lang="ar-JO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Old Antic Bold" pitchFamily="2" charset="-78"/>
              </a:rPr>
              <a:t>                         </a:t>
            </a:r>
            <a:r>
              <a:rPr kumimoji="0" lang="ar-JO" sz="8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Old Antic Bold" pitchFamily="2" charset="-78"/>
              </a:rPr>
              <a:t>المعنى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lang="ar-JO" sz="3200" b="1" u="sng" dirty="0" smtClean="0">
              <a:solidFill>
                <a:srgbClr val="FF0000"/>
              </a:solidFill>
              <a:cs typeface="Old Antic Bold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الحاقة </a:t>
            </a:r>
            <a:r>
              <a:rPr kumimoji="0" lang="ar-JO" sz="6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	             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من أسماء يوم القيامة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بالطاغية                         الصيحة المدمرة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صرصرٍ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عاتية شديدة متجاوزة للمعتاد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حسوماً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متتابعات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أعجاز نخل 	                 جذوع نخل ساقطة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والمؤتفكات	       قرى قوم لوط عليه السلام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أخذة رابية                               هلاكاً زائداً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الجارية                                       السفينة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واهية  </a:t>
            </a:r>
            <a:r>
              <a:rPr kumimoji="0" lang="ar-JO" sz="6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ضعيفة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lang="ar-JO" sz="6400" b="1" dirty="0" smtClean="0">
                <a:latin typeface="Times New Roman" pitchFamily="18" charset="0"/>
                <a:cs typeface="Times New Roman" pitchFamily="18" charset="0"/>
              </a:rPr>
              <a:t>أ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رجائها                                       جوانبها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6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هاؤم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		   خذوا وانظروا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6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دانية		</a:t>
            </a:r>
            <a:r>
              <a:rPr kumimoji="0" lang="ar-JO" sz="6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قريبة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lum/>
          </a:blip>
          <a:stretch>
            <a:fillRect/>
          </a:stretch>
        </p:blipFill>
        <p:spPr bwMode="auto">
          <a:xfrm>
            <a:off x="3643306" y="1676400"/>
            <a:ext cx="4876800" cy="4572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24" name="مربع نص 23"/>
          <p:cNvSpPr txBox="1"/>
          <p:nvPr/>
        </p:nvSpPr>
        <p:spPr>
          <a:xfrm>
            <a:off x="4808533" y="285729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ســـــورة الحــــاقـــة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5143504" y="857232"/>
            <a:ext cx="24511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solidFill>
                  <a:srgbClr val="002060"/>
                </a:solidFill>
                <a:cs typeface="Diwani Letter" pitchFamily="2" charset="-78"/>
              </a:rPr>
              <a:t>الدرس  الثامن : </a:t>
            </a:r>
            <a:r>
              <a:rPr lang="ar-JO" sz="2400" b="1" dirty="0" smtClean="0">
                <a:solidFill>
                  <a:srgbClr val="002060"/>
                </a:solidFill>
                <a:cs typeface="+mj-cs"/>
              </a:rPr>
              <a:t> 1-24</a:t>
            </a:r>
          </a:p>
        </p:txBody>
      </p:sp>
      <p:pic>
        <p:nvPicPr>
          <p:cNvPr id="9" name="الحاقة1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214678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sndAc>
      <p:stSnd>
        <p:snd r:embed="rId3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2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2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2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2241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1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24</a:t>
            </a:fld>
            <a:endParaRPr lang="ar-JO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 bwMode="auto">
          <a:xfrm>
            <a:off x="3902075" y="1866900"/>
            <a:ext cx="4457700" cy="419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عنصر نائب للنص 3"/>
          <p:cNvSpPr txBox="1">
            <a:spLocks/>
          </p:cNvSpPr>
          <p:nvPr/>
        </p:nvSpPr>
        <p:spPr>
          <a:xfrm>
            <a:off x="214282" y="1857365"/>
            <a:ext cx="3151189" cy="4214842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lang="ar-JO" sz="4000" b="1" u="sng" dirty="0" smtClean="0">
              <a:solidFill>
                <a:srgbClr val="FF0000"/>
              </a:solidFill>
              <a:cs typeface="Old Antic Bold" pitchFamily="2" charset="-78"/>
            </a:endParaRP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6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Old Antic Bold" pitchFamily="2" charset="-78"/>
              </a:rPr>
              <a:t>الكلمة </a:t>
            </a:r>
            <a:r>
              <a:rPr kumimoji="0" lang="ar-JO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Old Antic Bold" pitchFamily="2" charset="-78"/>
              </a:rPr>
              <a:t>                                         </a:t>
            </a:r>
            <a:r>
              <a:rPr kumimoji="0" lang="ar-JO" sz="6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Old Antic Bold" pitchFamily="2" charset="-78"/>
              </a:rPr>
              <a:t>المعنى 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lang="ar-JO" sz="5600" b="1" u="sng" dirty="0" smtClean="0">
              <a:solidFill>
                <a:srgbClr val="FF0000"/>
              </a:solidFill>
              <a:latin typeface="Times New Roman" pitchFamily="18" charset="0"/>
              <a:cs typeface="Old Antic Bold" pitchFamily="2" charset="-78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lang="ar-JO" sz="4900" b="1" dirty="0" smtClean="0">
                <a:latin typeface="Times New Roman" pitchFamily="18" charset="0"/>
                <a:cs typeface="Times New Roman" pitchFamily="18" charset="0"/>
              </a:rPr>
              <a:t>ه</a:t>
            </a:r>
            <a:r>
              <a:rPr kumimoji="0" lang="ar-JO" sz="4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لك</a:t>
            </a: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عني سلطانيه     	       زال ملكي وقوتي  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4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فغُلوه                                                 الصيحة المدمرة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4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يحضّ          	                                         </a:t>
            </a:r>
            <a:r>
              <a:rPr kumimoji="0" lang="ar-JO" sz="4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يحث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4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حميم </a:t>
            </a:r>
            <a:r>
              <a:rPr kumimoji="0" lang="ar-JO" sz="4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</a:t>
            </a: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صديق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lang="ar-JO" sz="4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4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غسلين</a:t>
            </a: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                 قبيح ينزل من الجلد المحترق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lang="ar-JO" sz="4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الخاطئون	    	                المجرمون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4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كاهن                                          من يدعي معرفة الغيب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lang="ar-JO" sz="4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kumimoji="0" lang="ar-JO" sz="4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الوتين</a:t>
            </a: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        	         عرق في العنق</a:t>
            </a: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endParaRPr kumimoji="0" lang="ar-JO" sz="4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tabLst/>
              <a:defRPr/>
            </a:pPr>
            <a:r>
              <a:rPr lang="ar-JO" sz="4900" b="1" dirty="0" smtClean="0">
                <a:latin typeface="Times New Roman" pitchFamily="18" charset="0"/>
                <a:cs typeface="Times New Roman" pitchFamily="18" charset="0"/>
              </a:rPr>
              <a:t>ل</a:t>
            </a:r>
            <a:r>
              <a:rPr kumimoji="0" lang="ar-JO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حسرة   		                 ندم عظيم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DecoType Thuluth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7000"/>
              <a:buFont typeface="Wingdings 2"/>
              <a:buChar char=""/>
              <a:tabLst/>
              <a:defRPr/>
            </a:pPr>
            <a:endParaRPr kumimoji="0" lang="ar-JO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DecoType Thuluth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357158" y="571480"/>
            <a:ext cx="3008313" cy="58418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DecoType Naskh" pitchFamily="2" charset="-78"/>
              </a:rPr>
              <a:t>معاني المفردات</a:t>
            </a:r>
            <a:endParaRPr kumimoji="0" lang="ar-JO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DecoType Naskh" pitchFamily="2" charset="-7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 bwMode="auto">
          <a:xfrm>
            <a:off x="3929058" y="1857364"/>
            <a:ext cx="4457700" cy="419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8" name="مربع نص 7"/>
          <p:cNvSpPr txBox="1"/>
          <p:nvPr/>
        </p:nvSpPr>
        <p:spPr>
          <a:xfrm>
            <a:off x="4857752" y="285729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ســـــورة الحــــاقـــة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143504" y="857232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solidFill>
                  <a:schemeClr val="accent1"/>
                </a:solidFill>
                <a:cs typeface="Diwani Letter" pitchFamily="2" charset="-78"/>
              </a:rPr>
              <a:t>الدرس التاسع : </a:t>
            </a:r>
            <a:r>
              <a:rPr lang="ar-JO" sz="2400" b="1" dirty="0" smtClean="0">
                <a:solidFill>
                  <a:schemeClr val="accent1"/>
                </a:solidFill>
                <a:cs typeface="+mj-cs"/>
              </a:rPr>
              <a:t> 25-52</a:t>
            </a:r>
          </a:p>
        </p:txBody>
      </p:sp>
      <p:pic>
        <p:nvPicPr>
          <p:cNvPr id="11" name="الحاقة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071802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1851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4" grpId="0" build="allAtOnce"/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2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5357850" cy="3013087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3</a:t>
            </a:fld>
            <a:endParaRPr lang="ar-JO"/>
          </a:p>
        </p:txBody>
      </p:sp>
      <p:pic>
        <p:nvPicPr>
          <p:cNvPr id="1027" name="Picture 3" descr="C:\Documents and Settings\اسيد\سطح المكتب\صور\images[3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9" y="1714488"/>
            <a:ext cx="5742859" cy="3429024"/>
          </a:xfrm>
          <a:prstGeom prst="rect">
            <a:avLst/>
          </a:prstGeom>
          <a:noFill/>
        </p:spPr>
      </p:pic>
      <p:pic>
        <p:nvPicPr>
          <p:cNvPr id="6" name="الحديث الشريف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214282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4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68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al-waset.org/waqset/AutoPlay/tree/images/t4.htm4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1546"/>
            <a:ext cx="7643866" cy="5429288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scene3d>
            <a:camera prst="perspectiveLeft"/>
            <a:lightRig rig="threePt" dir="t"/>
          </a:scene3d>
        </p:spPr>
      </p:pic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4</a:t>
            </a:fld>
            <a:endParaRPr lang="ar-JO"/>
          </a:p>
        </p:txBody>
      </p:sp>
    </p:spTree>
  </p:cSld>
  <p:clrMapOvr>
    <a:masterClrMapping/>
  </p:clrMapOvr>
  <p:transition spd="med" advClick="0" advTm="20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400" b="1" dirty="0" smtClean="0">
                <a:solidFill>
                  <a:srgbClr val="0070C0"/>
                </a:solidFill>
                <a:cs typeface="Farsi Simple Bold" pitchFamily="2" charset="-78"/>
              </a:rPr>
              <a:t>سورة الصافات</a:t>
            </a:r>
            <a:endParaRPr lang="ar-JO" sz="4400" b="1" dirty="0">
              <a:solidFill>
                <a:srgbClr val="0070C0"/>
              </a:solidFill>
              <a:cs typeface="Farsi Simple Bol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  <a:ln w="76200"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softEdge rad="31750"/>
          </a:effectLst>
        </p:spPr>
        <p:txBody>
          <a:bodyPr>
            <a:normAutofit fontScale="92500" lnSpcReduction="10000"/>
          </a:bodyPr>
          <a:lstStyle/>
          <a:p>
            <a:endParaRPr lang="ar-JO" dirty="0" smtClean="0">
              <a:cs typeface="Diwani Letter" pitchFamily="2" charset="-78"/>
            </a:endParaRPr>
          </a:p>
          <a:p>
            <a:pPr>
              <a:buNone/>
            </a:pPr>
            <a:r>
              <a:rPr lang="ar-JO" sz="4800" b="1" dirty="0" smtClean="0">
                <a:solidFill>
                  <a:srgbClr val="7030A0"/>
                </a:solidFill>
                <a:cs typeface="Diwani Letter" pitchFamily="2" charset="-78"/>
              </a:rPr>
              <a:t> </a:t>
            </a:r>
            <a:r>
              <a:rPr lang="ar-JO" sz="4800" b="1" i="1" dirty="0" smtClean="0">
                <a:solidFill>
                  <a:srgbClr val="7030A0"/>
                </a:solidFill>
                <a:cs typeface="Diwani Letter" pitchFamily="2" charset="-78"/>
              </a:rPr>
              <a:t> الأهداف</a:t>
            </a:r>
          </a:p>
          <a:p>
            <a:pPr>
              <a:buNone/>
            </a:pPr>
            <a:endParaRPr lang="ar-JO" sz="900" dirty="0" smtClean="0">
              <a:cs typeface="Diwani Letter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ar-JO" sz="3600" b="1" dirty="0" smtClean="0"/>
              <a:t>تلاوة الآيات الكريمة تلاوة سليمة مراعية لأحكام التجويد</a:t>
            </a:r>
          </a:p>
          <a:p>
            <a:pPr>
              <a:buFont typeface="Arial" pitchFamily="34" charset="0"/>
              <a:buChar char="•"/>
            </a:pPr>
            <a:r>
              <a:rPr lang="ar-JO" sz="3600" b="1" dirty="0" smtClean="0"/>
              <a:t>تعريف المد</a:t>
            </a:r>
          </a:p>
          <a:p>
            <a:pPr>
              <a:buFont typeface="Arial" pitchFamily="34" charset="0"/>
              <a:buChar char="•"/>
            </a:pPr>
            <a:r>
              <a:rPr lang="ar-JO" sz="3600" b="1" dirty="0" smtClean="0"/>
              <a:t>بيان أقسام المد</a:t>
            </a:r>
          </a:p>
          <a:p>
            <a:pPr>
              <a:buFont typeface="Arial" pitchFamily="34" charset="0"/>
              <a:buChar char="•"/>
            </a:pPr>
            <a:r>
              <a:rPr lang="ar-JO" sz="3600" b="1" dirty="0" smtClean="0"/>
              <a:t>التفريق بين المد الفرعي والطبيعي</a:t>
            </a:r>
          </a:p>
          <a:p>
            <a:pPr>
              <a:buFont typeface="Arial" pitchFamily="34" charset="0"/>
              <a:buChar char="•"/>
            </a:pPr>
            <a:r>
              <a:rPr lang="ar-JO" sz="3600" b="1" dirty="0" smtClean="0"/>
              <a:t>استخراج الأمثلة على أنواع المد من الآيات الكريمة</a:t>
            </a:r>
            <a:endParaRPr lang="ar-JO" sz="3600" b="1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  <p:transition spd="med">
    <p:sndAc>
      <p:stSnd>
        <p:snd r:embed="rId3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ar-JO" sz="2800" b="1" dirty="0" smtClean="0">
                <a:cs typeface="Andalus" pitchFamily="2" charset="-78"/>
              </a:rPr>
              <a:t>سورة الصافات</a:t>
            </a:r>
            <a:endParaRPr lang="ar-JO" sz="3600" b="1" dirty="0">
              <a:cs typeface="Andalus" pitchFamily="2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71472" y="714356"/>
            <a:ext cx="2757478" cy="428628"/>
          </a:xfrm>
        </p:spPr>
        <p:txBody>
          <a:bodyPr/>
          <a:lstStyle/>
          <a:p>
            <a:pPr algn="ctr"/>
            <a:r>
              <a:rPr lang="ar-JO" sz="1600" dirty="0" smtClean="0">
                <a:cs typeface="Simple Bold Jut Out" pitchFamily="2" charset="-78"/>
              </a:rPr>
              <a:t>معاني المفردات</a:t>
            </a:r>
            <a:endParaRPr lang="ar-JO" sz="1600" dirty="0">
              <a:cs typeface="Simple Bold Jut Out" pitchFamily="2" charset="-78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572000" y="714356"/>
            <a:ext cx="4041775" cy="357190"/>
          </a:xfrm>
        </p:spPr>
        <p:txBody>
          <a:bodyPr>
            <a:normAutofit/>
          </a:bodyPr>
          <a:lstStyle/>
          <a:p>
            <a:pPr algn="ctr"/>
            <a:r>
              <a:rPr lang="ar-JO" sz="2000" dirty="0" smtClean="0">
                <a:latin typeface="Arabic Typesetting" pitchFamily="66" charset="-78"/>
                <a:cs typeface="Arabic Typesetting" pitchFamily="66" charset="-78"/>
              </a:rPr>
              <a:t>الدرس الأول 1- 39</a:t>
            </a:r>
            <a:endParaRPr lang="ar-JO" sz="20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0" y="1071546"/>
            <a:ext cx="3500430" cy="5572164"/>
          </a:xfrm>
        </p:spPr>
        <p:txBody>
          <a:bodyPr>
            <a:noAutofit/>
          </a:bodyPr>
          <a:lstStyle/>
          <a:p>
            <a:pPr algn="just"/>
            <a:endParaRPr lang="ar-SA" sz="800" dirty="0" smtClean="0"/>
          </a:p>
          <a:p>
            <a:pPr algn="just"/>
            <a:r>
              <a:rPr lang="ar-SA" sz="1400" b="1" dirty="0" smtClean="0"/>
              <a:t>الصافات                        الملائكة تصطف للعبادة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فالزاجرات                      الملائكة تطرد الشياطين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شيطان مارد                        خارج عن طاعة الله</a:t>
            </a:r>
          </a:p>
          <a:p>
            <a:pPr algn="just">
              <a:buNone/>
            </a:pPr>
            <a:r>
              <a:rPr lang="ar-SA" sz="800" b="1" dirty="0" smtClean="0"/>
              <a:t> </a:t>
            </a:r>
            <a:endParaRPr lang="en-US" sz="800" b="1" dirty="0" smtClean="0"/>
          </a:p>
          <a:p>
            <a:pPr algn="just"/>
            <a:r>
              <a:rPr lang="ar-SA" sz="1400" b="1" dirty="0" smtClean="0"/>
              <a:t>الملأ الأعلى                                  الملائكة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دحوراً                                           طرداً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واصب                                     دائم لا ينقطع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خطف الخطفة                            </a:t>
            </a:r>
            <a:r>
              <a:rPr lang="ar-SA" sz="1400" b="1" dirty="0" err="1" smtClean="0"/>
              <a:t>إختلس</a:t>
            </a:r>
            <a:r>
              <a:rPr lang="ar-SA" sz="1400" b="1" dirty="0" smtClean="0"/>
              <a:t> الكلمة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فأتبعه شهاب </a:t>
            </a:r>
            <a:r>
              <a:rPr lang="ar-SA" sz="1400" b="1" smtClean="0"/>
              <a:t>ثاقب                   </a:t>
            </a:r>
            <a:r>
              <a:rPr lang="ar-SA" sz="1400" b="1" dirty="0" smtClean="0"/>
              <a:t>ألحقه شعلة حارقه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طين لازب                   ملتصق بعضه ببعض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داخرون                            صاغرون أذلاء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زجرة واحدة                          صيحة واحدة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يوم الفصل                               يوم القيامة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وأزواجهم                                   أشباههم</a:t>
            </a:r>
          </a:p>
          <a:p>
            <a:pPr algn="just">
              <a:buNone/>
            </a:pPr>
            <a:endParaRPr lang="en-US" sz="800" b="1" dirty="0" smtClean="0"/>
          </a:p>
          <a:p>
            <a:pPr algn="just"/>
            <a:r>
              <a:rPr lang="ar-SA" sz="1400" b="1" dirty="0" smtClean="0"/>
              <a:t>تأتوننا عن اليمين               تصرفوننا عن الحق</a:t>
            </a:r>
            <a:endParaRPr lang="en-US" sz="1400" b="1" dirty="0" smtClean="0"/>
          </a:p>
          <a:p>
            <a:pPr>
              <a:buNone/>
            </a:pPr>
            <a:endParaRPr lang="ar-JO" sz="140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6</a:t>
            </a:fld>
            <a:endParaRPr lang="ar-JO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57620" y="1071546"/>
            <a:ext cx="4929222" cy="5500726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1" name="الصافات1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143372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9" dur="32696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الـــمــد</a:t>
            </a:r>
            <a:endParaRPr lang="ar-JO" b="1" dirty="0"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 w="57150">
            <a:solidFill>
              <a:srgbClr val="FF0000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>
              <a:buNone/>
            </a:pPr>
            <a:endParaRPr lang="ar-JO" sz="2800" b="1" dirty="0" smtClean="0">
              <a:cs typeface="Diwani Letter" pitchFamily="2" charset="-78"/>
            </a:endParaRPr>
          </a:p>
          <a:p>
            <a:pPr>
              <a:buNone/>
            </a:pPr>
            <a:r>
              <a:rPr lang="ar-SA" sz="2800" b="1" dirty="0" smtClean="0">
                <a:solidFill>
                  <a:srgbClr val="0070C0"/>
                </a:solidFill>
                <a:cs typeface="Diwani Letter" pitchFamily="2" charset="-78"/>
              </a:rPr>
              <a:t>      </a:t>
            </a:r>
            <a:r>
              <a:rPr lang="ar-JO" sz="2800" b="1" dirty="0" smtClean="0">
                <a:solidFill>
                  <a:srgbClr val="0070C0"/>
                </a:solidFill>
                <a:cs typeface="Diwani Letter" pitchFamily="2" charset="-78"/>
              </a:rPr>
              <a:t>تعريفه</a:t>
            </a:r>
            <a:r>
              <a:rPr lang="ar-JO" dirty="0" smtClean="0"/>
              <a:t> : </a:t>
            </a:r>
            <a:r>
              <a:rPr lang="ar-JO" sz="2400" dirty="0" smtClean="0"/>
              <a:t>المدُّ هو إطالة الصوت بأحد حروف العلة بشروطها.</a:t>
            </a:r>
          </a:p>
          <a:p>
            <a:pPr>
              <a:buNone/>
            </a:pPr>
            <a:endParaRPr lang="ar-JO" sz="800" dirty="0" smtClean="0"/>
          </a:p>
          <a:p>
            <a:pPr>
              <a:buNone/>
            </a:pPr>
            <a:r>
              <a:rPr lang="ar-SA" sz="2800" b="1" dirty="0" smtClean="0">
                <a:solidFill>
                  <a:srgbClr val="0070C0"/>
                </a:solidFill>
                <a:cs typeface="Diwani Letter" pitchFamily="2" charset="-78"/>
              </a:rPr>
              <a:t>     </a:t>
            </a:r>
            <a:r>
              <a:rPr lang="ar-JO" sz="2800" b="1" dirty="0" smtClean="0">
                <a:solidFill>
                  <a:srgbClr val="0070C0"/>
                </a:solidFill>
                <a:cs typeface="Diwani Letter" pitchFamily="2" charset="-78"/>
              </a:rPr>
              <a:t>حروف المد </a:t>
            </a:r>
            <a:r>
              <a:rPr lang="ar-JO" dirty="0" smtClean="0"/>
              <a:t>:</a:t>
            </a:r>
          </a:p>
          <a:p>
            <a:pPr>
              <a:buNone/>
            </a:pPr>
            <a:endParaRPr lang="ar-JO" sz="800" dirty="0" smtClean="0"/>
          </a:p>
          <a:p>
            <a:pPr marL="596646" indent="-514350">
              <a:buAutoNum type="arabicPeriod"/>
            </a:pPr>
            <a:r>
              <a:rPr lang="ar-JO" sz="2400" dirty="0" smtClean="0"/>
              <a:t>الألف الساكنة المفتوح ما قبلها ، مثل </a:t>
            </a:r>
            <a:r>
              <a:rPr lang="ar-JO" dirty="0" smtClean="0"/>
              <a:t>: </a:t>
            </a:r>
            <a:r>
              <a:rPr lang="ar-JO" b="1" dirty="0" smtClean="0">
                <a:cs typeface="Andalus" pitchFamily="2" charset="-78"/>
              </a:rPr>
              <a:t>منهَ</a:t>
            </a:r>
            <a:r>
              <a:rPr lang="ar-JO" b="1" dirty="0" smtClean="0">
                <a:solidFill>
                  <a:srgbClr val="FF0000"/>
                </a:solidFill>
                <a:cs typeface="Andalus" pitchFamily="2" charset="-78"/>
              </a:rPr>
              <a:t>ا</a:t>
            </a:r>
            <a:r>
              <a:rPr lang="ar-JO" dirty="0" smtClean="0">
                <a:solidFill>
                  <a:srgbClr val="FF0000"/>
                </a:solidFill>
                <a:cs typeface="Andalus" pitchFamily="2" charset="-78"/>
              </a:rPr>
              <a:t> </a:t>
            </a:r>
            <a:r>
              <a:rPr lang="ar-JO" dirty="0" smtClean="0">
                <a:cs typeface="Andalus" pitchFamily="2" charset="-78"/>
              </a:rPr>
              <a:t>، </a:t>
            </a:r>
            <a:r>
              <a:rPr lang="ar-JO" b="1" dirty="0" smtClean="0">
                <a:cs typeface="Andalus" pitchFamily="2" charset="-78"/>
              </a:rPr>
              <a:t>قَـ</a:t>
            </a:r>
            <a:r>
              <a:rPr lang="ar-JO" b="1" dirty="0" smtClean="0">
                <a:solidFill>
                  <a:srgbClr val="FF0000"/>
                </a:solidFill>
                <a:cs typeface="Andalus" pitchFamily="2" charset="-78"/>
              </a:rPr>
              <a:t>ا</a:t>
            </a:r>
            <a:r>
              <a:rPr lang="ar-JO" b="1" dirty="0" smtClean="0">
                <a:cs typeface="Andalus" pitchFamily="2" charset="-78"/>
              </a:rPr>
              <a:t>ل</a:t>
            </a:r>
          </a:p>
          <a:p>
            <a:pPr marL="596646" indent="-514350">
              <a:buAutoNum type="arabicPeriod"/>
            </a:pPr>
            <a:r>
              <a:rPr lang="ar-JO" sz="2400" dirty="0" smtClean="0"/>
              <a:t>الواو الساكنة المضموم ما قبلها ، مثل </a:t>
            </a:r>
            <a:r>
              <a:rPr lang="ar-JO" dirty="0" smtClean="0"/>
              <a:t>: </a:t>
            </a:r>
            <a:r>
              <a:rPr lang="ar-JO" b="1" dirty="0" smtClean="0">
                <a:cs typeface="Andalus" pitchFamily="2" charset="-78"/>
              </a:rPr>
              <a:t>لُ</a:t>
            </a:r>
            <a:r>
              <a:rPr lang="ar-JO" b="1" dirty="0" smtClean="0">
                <a:solidFill>
                  <a:srgbClr val="FF0000"/>
                </a:solidFill>
                <a:cs typeface="Andalus" pitchFamily="2" charset="-78"/>
              </a:rPr>
              <a:t>و</a:t>
            </a:r>
            <a:r>
              <a:rPr lang="ar-JO" b="1" dirty="0" smtClean="0">
                <a:cs typeface="Andalus" pitchFamily="2" charset="-78"/>
              </a:rPr>
              <a:t>ط ، يعملُ</a:t>
            </a:r>
            <a:r>
              <a:rPr lang="ar-JO" b="1" dirty="0" smtClean="0">
                <a:solidFill>
                  <a:srgbClr val="FF0000"/>
                </a:solidFill>
                <a:cs typeface="Andalus" pitchFamily="2" charset="-78"/>
              </a:rPr>
              <a:t>و</a:t>
            </a:r>
            <a:r>
              <a:rPr lang="ar-JO" b="1" dirty="0" smtClean="0">
                <a:cs typeface="Andalus" pitchFamily="2" charset="-78"/>
              </a:rPr>
              <a:t>ن</a:t>
            </a:r>
          </a:p>
          <a:p>
            <a:pPr marL="596646" indent="-514350">
              <a:buAutoNum type="arabicPeriod"/>
            </a:pPr>
            <a:r>
              <a:rPr lang="ar-JO" sz="2400" dirty="0" smtClean="0"/>
              <a:t>الياء الساكنة المكسور ما قبلها ، مثل </a:t>
            </a:r>
            <a:r>
              <a:rPr lang="ar-JO" dirty="0" smtClean="0"/>
              <a:t>: </a:t>
            </a:r>
            <a:r>
              <a:rPr lang="ar-JO" b="1" dirty="0" smtClean="0">
                <a:cs typeface="Andalus" pitchFamily="2" charset="-78"/>
              </a:rPr>
              <a:t>خب</a:t>
            </a:r>
            <a:r>
              <a:rPr lang="ar-JO" b="1" dirty="0" smtClean="0">
                <a:solidFill>
                  <a:srgbClr val="FF0000"/>
                </a:solidFill>
                <a:cs typeface="Andalus" pitchFamily="2" charset="-78"/>
              </a:rPr>
              <a:t>ي</a:t>
            </a:r>
            <a:r>
              <a:rPr lang="ar-JO" b="1" dirty="0" smtClean="0">
                <a:cs typeface="Andalus" pitchFamily="2" charset="-78"/>
              </a:rPr>
              <a:t>ر ، إدرِ</a:t>
            </a:r>
            <a:r>
              <a:rPr lang="ar-JO" b="1" dirty="0" smtClean="0">
                <a:solidFill>
                  <a:srgbClr val="FF0000"/>
                </a:solidFill>
                <a:cs typeface="Andalus" pitchFamily="2" charset="-78"/>
              </a:rPr>
              <a:t>يْ</a:t>
            </a:r>
            <a:r>
              <a:rPr lang="ar-JO" b="1" dirty="0" smtClean="0">
                <a:cs typeface="Andalus" pitchFamily="2" charset="-78"/>
              </a:rPr>
              <a:t>س</a:t>
            </a:r>
          </a:p>
        </p:txBody>
      </p:sp>
      <p:pic>
        <p:nvPicPr>
          <p:cNvPr id="5" name="تعريف المد المعدل نهائياً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7224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4129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918418"/>
          </a:xfrm>
        </p:spPr>
        <p:txBody>
          <a:bodyPr/>
          <a:lstStyle/>
          <a:p>
            <a:pPr algn="ctr"/>
            <a:r>
              <a:rPr lang="ar-SA" sz="3200" b="1" dirty="0" smtClean="0">
                <a:cs typeface="Old Antic Bold" pitchFamily="2" charset="-78"/>
              </a:rPr>
              <a:t>اختر الإجابة الصحيحة لكل مما يأتي</a:t>
            </a:r>
            <a:endParaRPr lang="en-US" b="1" dirty="0">
              <a:cs typeface="Old Antic Bold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duotone>
              <a:prstClr val="black"/>
              <a:schemeClr val="accent5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43100" y="2424906"/>
            <a:ext cx="5257800" cy="340995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5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6000760" y="3000372"/>
            <a:ext cx="203200" cy="142876"/>
          </a:xfrm>
          <a:prstGeom prst="rect">
            <a:avLst/>
          </a:prstGeom>
        </p:spPr>
      </p:pic>
      <p:pic>
        <p:nvPicPr>
          <p:cNvPr id="6" name="اجابة صحيحة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3071802" y="3071810"/>
            <a:ext cx="161924" cy="161924"/>
          </a:xfrm>
          <a:prstGeom prst="rect">
            <a:avLst/>
          </a:prstGeom>
        </p:spPr>
      </p:pic>
      <p:pic>
        <p:nvPicPr>
          <p:cNvPr id="7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6000760" y="3495974"/>
            <a:ext cx="233362" cy="109389"/>
          </a:xfrm>
          <a:prstGeom prst="rect">
            <a:avLst/>
          </a:prstGeom>
        </p:spPr>
      </p:pic>
      <p:pic>
        <p:nvPicPr>
          <p:cNvPr id="8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071802" y="3429000"/>
            <a:ext cx="161924" cy="161924"/>
          </a:xfrm>
          <a:prstGeom prst="rect">
            <a:avLst/>
          </a:prstGeom>
        </p:spPr>
      </p:pic>
      <p:pic>
        <p:nvPicPr>
          <p:cNvPr id="9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5929322" y="4714884"/>
            <a:ext cx="161924" cy="161924"/>
          </a:xfrm>
          <a:prstGeom prst="rect">
            <a:avLst/>
          </a:prstGeom>
        </p:spPr>
      </p:pic>
      <p:pic>
        <p:nvPicPr>
          <p:cNvPr id="10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5929322" y="5286388"/>
            <a:ext cx="142876" cy="142876"/>
          </a:xfrm>
          <a:prstGeom prst="rect">
            <a:avLst/>
          </a:prstGeom>
        </p:spPr>
      </p:pic>
      <p:pic>
        <p:nvPicPr>
          <p:cNvPr id="11" name="اجابة خاطئة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143240" y="5214950"/>
            <a:ext cx="142876" cy="142876"/>
          </a:xfrm>
          <a:prstGeom prst="rect">
            <a:avLst/>
          </a:prstGeom>
        </p:spPr>
      </p:pic>
      <p:pic>
        <p:nvPicPr>
          <p:cNvPr id="12" name="اجابة صحيحة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3143240" y="4786322"/>
            <a:ext cx="142876" cy="142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11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47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511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511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511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511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511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4750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ar-SA" sz="32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سورة الصافات</a:t>
            </a:r>
            <a:r>
              <a:rPr lang="ar-SA" sz="3200" dirty="0" smtClean="0">
                <a:latin typeface="Times New Roman" pitchFamily="18" charset="0"/>
                <a:ea typeface="Monotype Koufi" pitchFamily="2" charset="-78"/>
                <a:cs typeface="Times New Roman" pitchFamily="18" charset="0"/>
              </a:rPr>
              <a:t>2</a:t>
            </a:r>
            <a:endParaRPr lang="ar-JO" sz="3200" dirty="0">
              <a:latin typeface="Times New Roman" pitchFamily="18" charset="0"/>
              <a:ea typeface="Monotype Koufi" pitchFamily="2" charset="-78"/>
              <a:cs typeface="Times New Roman" pitchFamily="18" charset="0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214282" y="785794"/>
            <a:ext cx="8543957" cy="571504"/>
          </a:xfrm>
        </p:spPr>
        <p:txBody>
          <a:bodyPr>
            <a:normAutofit fontScale="77500" lnSpcReduction="20000"/>
          </a:bodyPr>
          <a:lstStyle/>
          <a:p>
            <a:endParaRPr lang="ar-SA" dirty="0" smtClean="0"/>
          </a:p>
          <a:p>
            <a:r>
              <a:rPr lang="ar-SA" dirty="0" smtClean="0"/>
              <a:t> </a:t>
            </a:r>
            <a:r>
              <a:rPr lang="ar-SA" sz="2800" dirty="0" smtClean="0">
                <a:cs typeface="Old Antic Bold" pitchFamily="2" charset="-78"/>
              </a:rPr>
              <a:t>الدرس الثاني </a:t>
            </a:r>
            <a:r>
              <a:rPr lang="ar-SA" sz="2800" dirty="0" smtClean="0">
                <a:latin typeface="Times New Roman" pitchFamily="18" charset="0"/>
                <a:cs typeface="Times New Roman" pitchFamily="18" charset="0"/>
              </a:rPr>
              <a:t>40-74  </a:t>
            </a:r>
            <a:r>
              <a:rPr lang="ar-SA" sz="2800" dirty="0" smtClean="0">
                <a:cs typeface="Old Antic Bold" pitchFamily="2" charset="-78"/>
              </a:rPr>
              <a:t>                                                                  معاني المفردات</a:t>
            </a:r>
            <a:endParaRPr lang="ar-JO" dirty="0" smtClean="0">
              <a:cs typeface="Old Antic Bold" pitchFamily="2" charset="-78"/>
            </a:endParaRPr>
          </a:p>
          <a:p>
            <a:endParaRPr lang="ar-JO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14282" y="1428736"/>
            <a:ext cx="3286148" cy="5429264"/>
          </a:xfrm>
        </p:spPr>
        <p:txBody>
          <a:bodyPr>
            <a:normAutofit fontScale="25000" lnSpcReduction="20000"/>
          </a:bodyPr>
          <a:lstStyle/>
          <a:p>
            <a:endParaRPr lang="ar-SA" sz="2100" dirty="0" smtClean="0"/>
          </a:p>
          <a:p>
            <a:r>
              <a:rPr lang="ar-SA" sz="6400" b="1" dirty="0" smtClean="0"/>
              <a:t>المخلصين   	        المختارين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معين                           سهل التناول</a:t>
            </a:r>
          </a:p>
          <a:p>
            <a:endParaRPr lang="en-US" sz="3200" b="1" dirty="0" smtClean="0"/>
          </a:p>
          <a:p>
            <a:r>
              <a:rPr lang="ar-SA" sz="5600" b="1" dirty="0" smtClean="0"/>
              <a:t>لا فيها غول ولا هم عنها ينزفون     لا تفسد              </a:t>
            </a:r>
          </a:p>
          <a:p>
            <a:pPr>
              <a:buNone/>
            </a:pPr>
            <a:r>
              <a:rPr lang="ar-SA" sz="5600" b="1" dirty="0" smtClean="0"/>
              <a:t>                                       عقولهم ولا يسكرون</a:t>
            </a:r>
          </a:p>
          <a:p>
            <a:endParaRPr lang="ar-SA" sz="3200" b="1" dirty="0" smtClean="0"/>
          </a:p>
          <a:p>
            <a:endParaRPr lang="en-US" sz="3200" b="1" dirty="0" smtClean="0"/>
          </a:p>
          <a:p>
            <a:r>
              <a:rPr lang="ar-SA" sz="6400" b="1" dirty="0" smtClean="0"/>
              <a:t>قاصرات الطرف          لا ينظرن إلى غير  </a:t>
            </a:r>
          </a:p>
          <a:p>
            <a:pPr>
              <a:buNone/>
            </a:pPr>
            <a:r>
              <a:rPr lang="ar-SA" sz="6400" b="1" dirty="0" smtClean="0"/>
              <a:t>                                       أزواجهن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عين     		 واسعات العيون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مكنون                         محفوظ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قرين                        صاحب ورفيق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لمدينون                     لمحاسبون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سواء الجحيم                  وسطها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كدت لتردين       قاربت أن تهلكني بالغواية</a:t>
            </a:r>
          </a:p>
          <a:p>
            <a:pPr>
              <a:buNone/>
            </a:pPr>
            <a:endParaRPr lang="en-US" sz="3200" b="1" dirty="0" smtClean="0"/>
          </a:p>
          <a:p>
            <a:r>
              <a:rPr lang="ar-SA" sz="6400" b="1" dirty="0" smtClean="0"/>
              <a:t>نزلاً                                      ضيافة 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طلعها                                    ثمرها</a:t>
            </a:r>
          </a:p>
          <a:p>
            <a:endParaRPr lang="en-US" sz="3200" b="1" dirty="0" smtClean="0"/>
          </a:p>
          <a:p>
            <a:r>
              <a:rPr lang="ar-SA" sz="6400" b="1" dirty="0" smtClean="0"/>
              <a:t>لشوباً من حميم              مزيجاً من ماء حار</a:t>
            </a:r>
            <a:endParaRPr lang="en-US" sz="6400" b="1" dirty="0" smtClean="0"/>
          </a:p>
          <a:p>
            <a:pPr>
              <a:buNone/>
            </a:pPr>
            <a:endParaRPr lang="ar-JO" sz="6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29058" y="1500174"/>
            <a:ext cx="5072098" cy="5072098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8ABB-C306-4DD8-AFAD-00AD7B6DE077}" type="slidenum">
              <a:rPr lang="ar-JO" smtClean="0"/>
              <a:pPr/>
              <a:t>9</a:t>
            </a:fld>
            <a:endParaRPr lang="ar-JO"/>
          </a:p>
        </p:txBody>
      </p:sp>
      <p:pic>
        <p:nvPicPr>
          <p:cNvPr id="8" name="الصافات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929058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25309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447</TotalTime>
  <Words>575</Words>
  <Application>Microsoft Office PowerPoint</Application>
  <PresentationFormat>عرض على الشاشة (3:4)‏</PresentationFormat>
  <Paragraphs>318</Paragraphs>
  <Slides>24</Slides>
  <Notes>5</Notes>
  <HiddenSlides>0</HiddenSlides>
  <MMClips>36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تدفق</vt:lpstr>
      <vt:lpstr>الشريحة 1</vt:lpstr>
      <vt:lpstr> ورتـل القــرآن تــرتيـلاً</vt:lpstr>
      <vt:lpstr>الشريحة 3</vt:lpstr>
      <vt:lpstr>الشريحة 4</vt:lpstr>
      <vt:lpstr>سورة الصافات</vt:lpstr>
      <vt:lpstr>سورة الصافات</vt:lpstr>
      <vt:lpstr>الـــمــد</vt:lpstr>
      <vt:lpstr>اختر الإجابة الصحيحة لكل مما يأتي</vt:lpstr>
      <vt:lpstr>سورة الصافات2</vt:lpstr>
      <vt:lpstr>أقسام المد</vt:lpstr>
      <vt:lpstr>الــــــتــــقـــــويــــم</vt:lpstr>
      <vt:lpstr>الشريحة 12</vt:lpstr>
      <vt:lpstr>الشريحة 13</vt:lpstr>
      <vt:lpstr>المد الفرعي</vt:lpstr>
      <vt:lpstr> اختر الإجابة الصحيحة لكل مما يأتي   الموضع الذي فيه مد منفصل هو : </vt:lpstr>
      <vt:lpstr>الشريحة 16</vt:lpstr>
      <vt:lpstr>المد الفرعي 2</vt:lpstr>
      <vt:lpstr>سورة الجن</vt:lpstr>
      <vt:lpstr>سورة الجن الدرس السادس 1-13                                                             معاني المفردات</vt:lpstr>
      <vt:lpstr>الشريحة 20</vt:lpstr>
      <vt:lpstr>المـــد الفـــرعي 3</vt:lpstr>
      <vt:lpstr>سورة الحاقة</vt:lpstr>
      <vt:lpstr>الشريحة 23</vt:lpstr>
      <vt:lpstr>الشريحة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اسيد</dc:creator>
  <cp:lastModifiedBy>user</cp:lastModifiedBy>
  <cp:revision>66</cp:revision>
  <dcterms:created xsi:type="dcterms:W3CDTF">2011-06-06T19:21:27Z</dcterms:created>
  <dcterms:modified xsi:type="dcterms:W3CDTF">2011-06-07T08:29:26Z</dcterms:modified>
</cp:coreProperties>
</file>