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67" r:id="rId1"/>
  </p:sldMasterIdLst>
  <p:notesMasterIdLst>
    <p:notesMasterId r:id="rId11"/>
  </p:notesMasterIdLst>
  <p:sldIdLst>
    <p:sldId id="256" r:id="rId2"/>
    <p:sldId id="273" r:id="rId3"/>
    <p:sldId id="258" r:id="rId4"/>
    <p:sldId id="259" r:id="rId5"/>
    <p:sldId id="267" r:id="rId6"/>
    <p:sldId id="270" r:id="rId7"/>
    <p:sldId id="263" r:id="rId8"/>
    <p:sldId id="265" r:id="rId9"/>
    <p:sldId id="274" r:id="rId10"/>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r" defTabSz="914400" rtl="1" eaLnBrk="1" latinLnBrk="0" hangingPunct="1">
      <a:defRPr kern="1200">
        <a:solidFill>
          <a:schemeClr val="tx1"/>
        </a:solidFill>
        <a:latin typeface="Arial" charset="0"/>
        <a:ea typeface="+mn-ea"/>
        <a:cs typeface="Arial" charset="0"/>
      </a:defRPr>
    </a:lvl6pPr>
    <a:lvl7pPr marL="2743200" algn="r" defTabSz="914400" rtl="1" eaLnBrk="1" latinLnBrk="0" hangingPunct="1">
      <a:defRPr kern="1200">
        <a:solidFill>
          <a:schemeClr val="tx1"/>
        </a:solidFill>
        <a:latin typeface="Arial" charset="0"/>
        <a:ea typeface="+mn-ea"/>
        <a:cs typeface="Arial" charset="0"/>
      </a:defRPr>
    </a:lvl7pPr>
    <a:lvl8pPr marL="3200400" algn="r" defTabSz="914400" rtl="1" eaLnBrk="1" latinLnBrk="0" hangingPunct="1">
      <a:defRPr kern="1200">
        <a:solidFill>
          <a:schemeClr val="tx1"/>
        </a:solidFill>
        <a:latin typeface="Arial" charset="0"/>
        <a:ea typeface="+mn-ea"/>
        <a:cs typeface="Arial" charset="0"/>
      </a:defRPr>
    </a:lvl8pPr>
    <a:lvl9pPr marL="3657600" algn="r" defTabSz="914400" rtl="1" eaLnBrk="1" latinLnBrk="0" hangingPunct="1">
      <a:defRPr kern="1200">
        <a:solidFill>
          <a:schemeClr val="tx1"/>
        </a:solidFill>
        <a:latin typeface="Arial" charset="0"/>
        <a:ea typeface="+mn-ea"/>
        <a:cs typeface="Arial" charset="0"/>
      </a:defRPr>
    </a:lvl9pPr>
  </p:defaultTextStyle>
  <p:modifyVerifier cryptProviderType="rsaFull" cryptAlgorithmClass="hash" cryptAlgorithmType="typeAny" cryptAlgorithmSid="4" spinCount="100000" saltData="l2x0vScxdhnOzP3zGMkqJg==" hashData="7uWz26NgExAPZ82c8r1nfD19E2w="/>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FF3399"/>
    <a:srgbClr val="D60093"/>
    <a:srgbClr val="00CC00"/>
    <a:srgbClr val="CCFF33"/>
    <a:srgbClr val="9900FF"/>
    <a:srgbClr val="00FFFF"/>
    <a:srgbClr val="FF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51" d="100"/>
          <a:sy n="51" d="100"/>
        </p:scale>
        <p:origin x="-1238"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cs typeface="Arial" pitchFamily="34" charset="0"/>
              </a:defRPr>
            </a:lvl1pPr>
          </a:lstStyle>
          <a:p>
            <a:pPr>
              <a:defRPr/>
            </a:pPr>
            <a:endParaRPr lang="en-US"/>
          </a:p>
        </p:txBody>
      </p:sp>
      <p:sp>
        <p:nvSpPr>
          <p:cNvPr id="32771"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pitchFamily="34" charset="0"/>
                <a:cs typeface="Arial" pitchFamily="34" charset="0"/>
              </a:defRPr>
            </a:lvl1pPr>
          </a:lstStyle>
          <a:p>
            <a:pPr>
              <a:defRPr/>
            </a:pPr>
            <a:endParaRPr lang="en-US"/>
          </a:p>
        </p:txBody>
      </p:sp>
      <p:sp>
        <p:nvSpPr>
          <p:cNvPr id="1126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27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ar-SA" noProof="0" smtClean="0"/>
              <a:t>انقر لتحرير أنماط النص الرئيسي</a:t>
            </a:r>
          </a:p>
          <a:p>
            <a:pPr lvl="1"/>
            <a:r>
              <a:rPr lang="ar-SA" noProof="0" smtClean="0"/>
              <a:t>المستوى الثاني</a:t>
            </a:r>
          </a:p>
          <a:p>
            <a:pPr lvl="2"/>
            <a:r>
              <a:rPr lang="ar-SA" noProof="0" smtClean="0"/>
              <a:t>المستوى الثالث</a:t>
            </a:r>
          </a:p>
          <a:p>
            <a:pPr lvl="3"/>
            <a:r>
              <a:rPr lang="ar-SA" noProof="0" smtClean="0"/>
              <a:t>المستوى الرابع</a:t>
            </a:r>
          </a:p>
          <a:p>
            <a:pPr lvl="4"/>
            <a:r>
              <a:rPr lang="ar-SA" noProof="0" smtClean="0"/>
              <a:t>المستوى الخامس</a:t>
            </a:r>
          </a:p>
        </p:txBody>
      </p:sp>
      <p:sp>
        <p:nvSpPr>
          <p:cNvPr id="32774"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cs typeface="Arial" pitchFamily="34" charset="0"/>
              </a:defRPr>
            </a:lvl1pPr>
          </a:lstStyle>
          <a:p>
            <a:pPr>
              <a:defRPr/>
            </a:pPr>
            <a:endParaRPr lang="en-US"/>
          </a:p>
        </p:txBody>
      </p:sp>
      <p:sp>
        <p:nvSpPr>
          <p:cNvPr id="32775"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pitchFamily="34" charset="0"/>
                <a:cs typeface="Arial" pitchFamily="34" charset="0"/>
              </a:defRPr>
            </a:lvl1pPr>
          </a:lstStyle>
          <a:p>
            <a:pPr>
              <a:defRPr/>
            </a:pPr>
            <a:fld id="{764A5E47-AA9A-4F93-8FC5-21AD74C01B0A}" type="slidenum">
              <a:rPr lang="ar-SA"/>
              <a:pPr>
                <a:defRPr/>
              </a:pPr>
              <a:t>‹#›</a:t>
            </a:fld>
            <a:endParaRPr lang="en-US"/>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EE747110-DBDF-4CF6-8431-26FCA29D8EB5}" type="slidenum">
              <a:rPr lang="ar-JO" smtClean="0">
                <a:latin typeface="Arial" charset="0"/>
                <a:cs typeface="Arial" charset="0"/>
              </a:rPr>
              <a:pPr/>
              <a:t>1</a:t>
            </a:fld>
            <a:endParaRPr lang="en-US" smtClean="0">
              <a:latin typeface="Arial" charset="0"/>
              <a:cs typeface="Arial" charset="0"/>
            </a:endParaRPr>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p>
            <a:fld id="{921B82DF-99BA-4091-99A0-EA4554BD9817}" type="slidenum">
              <a:rPr lang="ar-JO" smtClean="0">
                <a:latin typeface="Arial" charset="0"/>
                <a:cs typeface="Arial" charset="0"/>
              </a:rPr>
              <a:pPr/>
              <a:t>3</a:t>
            </a:fld>
            <a:endParaRPr lang="en-US" smtClean="0">
              <a:latin typeface="Arial" charset="0"/>
              <a:cs typeface="Arial" charset="0"/>
            </a:endParaRPr>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172DED2C-DAC7-40C7-9CE3-CE6C3A0DE55D}" type="slidenum">
              <a:rPr lang="ar-JO" smtClean="0">
                <a:latin typeface="Arial" charset="0"/>
                <a:cs typeface="Arial" charset="0"/>
              </a:rPr>
              <a:pPr/>
              <a:t>4</a:t>
            </a:fld>
            <a:endParaRPr lang="en-US" smtClean="0">
              <a:latin typeface="Arial" charset="0"/>
              <a:cs typeface="Arial" charset="0"/>
            </a:endParaRPr>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3F14835E-46F3-4A93-9A95-BC8E622DCDE3}" type="slidenum">
              <a:rPr lang="ar-JO" smtClean="0">
                <a:latin typeface="Arial" charset="0"/>
                <a:cs typeface="Arial" charset="0"/>
              </a:rPr>
              <a:pPr/>
              <a:t>5</a:t>
            </a:fld>
            <a:endParaRPr lang="en-US" smtClean="0">
              <a:latin typeface="Arial" charset="0"/>
              <a:cs typeface="Arial" charset="0"/>
            </a:endParaRPr>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B923F0FE-F534-4EF3-960A-B8F05325A5F7}" type="slidenum">
              <a:rPr lang="ar-JO" smtClean="0">
                <a:latin typeface="Arial" charset="0"/>
                <a:cs typeface="Arial" charset="0"/>
              </a:rPr>
              <a:pPr/>
              <a:t>6</a:t>
            </a:fld>
            <a:endParaRPr lang="en-US" smtClean="0">
              <a:latin typeface="Arial" charset="0"/>
              <a:cs typeface="Arial" charset="0"/>
            </a:endParaRPr>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41B6BECE-534D-45D2-9FD2-FE6F9518164B}" type="slidenum">
              <a:rPr lang="ar-JO" smtClean="0">
                <a:latin typeface="Arial" charset="0"/>
                <a:cs typeface="Arial" charset="0"/>
              </a:rPr>
              <a:pPr/>
              <a:t>7</a:t>
            </a:fld>
            <a:endParaRPr lang="en-US" smtClean="0">
              <a:latin typeface="Arial" charset="0"/>
              <a:cs typeface="Arial" charset="0"/>
            </a:endParaRPr>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6E769CD4-59CD-4564-83E1-BDA58B68A97C}" type="slidenum">
              <a:rPr lang="ar-JO" smtClean="0">
                <a:latin typeface="Arial" charset="0"/>
                <a:cs typeface="Arial" charset="0"/>
              </a:rPr>
              <a:pPr/>
              <a:t>8</a:t>
            </a:fld>
            <a:endParaRPr lang="en-US" smtClean="0">
              <a:latin typeface="Arial" charset="0"/>
              <a:cs typeface="Arial" charset="0"/>
            </a:endParaRPr>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8129393A-B2E6-45B6-AE55-31005A80E837}" type="slidenum">
              <a:rPr lang="ar-SA"/>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BC6C54BB-B7EC-4C0B-AD2E-8DB2808CDDD4}" type="slidenum">
              <a:rPr lang="ar-SA"/>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963A3A99-4549-4408-9337-3C9A1AEAF4DA}" type="slidenum">
              <a:rPr lang="ar-SA"/>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58F4E82B-F3CA-41E6-A22B-CBBFE806B301}" type="slidenum">
              <a:rPr lang="ar-SA"/>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77320974-FB4C-4DED-A171-58EC10D39C72}" type="slidenum">
              <a:rPr lang="ar-SA"/>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1C550D7C-2A1F-4EDE-8152-BAD66559DA81}" type="slidenum">
              <a:rPr lang="ar-SA"/>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57F038F9-4DC9-450C-8CFD-894AA7EF3659}" type="slidenum">
              <a:rPr lang="ar-SA"/>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7FEA0A59-EF62-4672-B712-DADCFDD9CF77}" type="slidenum">
              <a:rPr lang="ar-SA"/>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538F27D8-7345-4644-B6C7-51AA97DA0E9B}" type="slidenum">
              <a:rPr lang="ar-SA"/>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445621AB-962F-4A40-BBBB-3B643C036F4C}" type="slidenum">
              <a:rPr lang="ar-SA"/>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13"/>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14"/>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15"/>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l" rtl="0">
              <a:defRPr/>
            </a:pPr>
            <a:endParaRPr lang="en-US">
              <a:latin typeface="+mn-lt"/>
              <a:cs typeface="+mn-cs"/>
            </a:endParaRPr>
          </a:p>
        </p:txBody>
      </p:sp>
      <p:sp>
        <p:nvSpPr>
          <p:cNvPr id="8" name="Freeform 16"/>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l" rtl="0">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A6E82D84-29CA-42F9-94BF-908690AEF973}" type="slidenum">
              <a:rPr lang="ar-SA"/>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l" rtl="0">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l" rtl="0">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pitchFamily="34" charset="0"/>
                <a:cs typeface="Arial" pitchFamily="34" charset="0"/>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pitchFamily="34" charset="0"/>
                <a:cs typeface="Arial" pitchFamily="34" charset="0"/>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smtClean="0">
                <a:solidFill>
                  <a:schemeClr val="tx2">
                    <a:shade val="90000"/>
                  </a:schemeClr>
                </a:solidFill>
                <a:latin typeface="Arial" pitchFamily="34" charset="0"/>
                <a:cs typeface="Arial" pitchFamily="34" charset="0"/>
              </a:defRPr>
            </a:lvl1pPr>
          </a:lstStyle>
          <a:p>
            <a:pPr>
              <a:defRPr/>
            </a:pPr>
            <a:fld id="{266E11E9-1ECB-4D68-BF65-9AE0755B5580}" type="slidenum">
              <a:rPr lang="ar-SA"/>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latin typeface="Arial" pitchFamily="34" charset="0"/>
                <a:cs typeface="Arial" pitchFamily="34"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latin typeface="Arial" pitchFamily="34" charset="0"/>
                <a:cs typeface="Arial" pitchFamily="34" charset="0"/>
              </a:endParaRPr>
            </a:p>
          </p:txBody>
        </p:sp>
      </p:grpSp>
    </p:spTree>
  </p:cSld>
  <p:clrMap bg1="lt1" tx1="dk1" bg2="lt2" tx2="dk2" accent1="accent1" accent2="accent2" accent3="accent3" accent4="accent4" accent5="accent5" accent6="accent6" hlink="hlink" folHlink="folHlink"/>
  <p:sldLayoutIdLst>
    <p:sldLayoutId id="2147483889" r:id="rId1"/>
    <p:sldLayoutId id="2147483888" r:id="rId2"/>
    <p:sldLayoutId id="2147483887" r:id="rId3"/>
    <p:sldLayoutId id="2147483886" r:id="rId4"/>
    <p:sldLayoutId id="2147483885" r:id="rId5"/>
    <p:sldLayoutId id="2147483884" r:id="rId6"/>
    <p:sldLayoutId id="2147483883" r:id="rId7"/>
    <p:sldLayoutId id="2147483882" r:id="rId8"/>
    <p:sldLayoutId id="2147483890" r:id="rId9"/>
    <p:sldLayoutId id="2147483881" r:id="rId10"/>
    <p:sldLayoutId id="2147483880" r:id="rId11"/>
  </p:sldLayoutIdLst>
  <p:txStyles>
    <p:titleStyle>
      <a:lvl1pPr algn="l" rtl="1" fontAlgn="base">
        <a:spcBef>
          <a:spcPct val="0"/>
        </a:spcBef>
        <a:spcAft>
          <a:spcPct val="0"/>
        </a:spcAft>
        <a:defRPr sz="5000" kern="1200">
          <a:solidFill>
            <a:schemeClr val="tx2"/>
          </a:solidFill>
          <a:latin typeface="+mj-lt"/>
          <a:ea typeface="+mj-ea"/>
          <a:cs typeface="+mj-cs"/>
        </a:defRPr>
      </a:lvl1pPr>
      <a:lvl2pPr algn="l" rtl="1" fontAlgn="base">
        <a:spcBef>
          <a:spcPct val="0"/>
        </a:spcBef>
        <a:spcAft>
          <a:spcPct val="0"/>
        </a:spcAft>
        <a:defRPr sz="5000">
          <a:solidFill>
            <a:schemeClr val="tx2"/>
          </a:solidFill>
          <a:latin typeface="Calibri" pitchFamily="34" charset="0"/>
          <a:cs typeface="Traditional Arabic" pitchFamily="18" charset="-78"/>
        </a:defRPr>
      </a:lvl2pPr>
      <a:lvl3pPr algn="l" rtl="1" fontAlgn="base">
        <a:spcBef>
          <a:spcPct val="0"/>
        </a:spcBef>
        <a:spcAft>
          <a:spcPct val="0"/>
        </a:spcAft>
        <a:defRPr sz="5000">
          <a:solidFill>
            <a:schemeClr val="tx2"/>
          </a:solidFill>
          <a:latin typeface="Calibri" pitchFamily="34" charset="0"/>
          <a:cs typeface="Traditional Arabic" pitchFamily="18" charset="-78"/>
        </a:defRPr>
      </a:lvl3pPr>
      <a:lvl4pPr algn="l" rtl="1" fontAlgn="base">
        <a:spcBef>
          <a:spcPct val="0"/>
        </a:spcBef>
        <a:spcAft>
          <a:spcPct val="0"/>
        </a:spcAft>
        <a:defRPr sz="5000">
          <a:solidFill>
            <a:schemeClr val="tx2"/>
          </a:solidFill>
          <a:latin typeface="Calibri" pitchFamily="34" charset="0"/>
          <a:cs typeface="Traditional Arabic" pitchFamily="18" charset="-78"/>
        </a:defRPr>
      </a:lvl4pPr>
      <a:lvl5pPr algn="l" rtl="1" fontAlgn="base">
        <a:spcBef>
          <a:spcPct val="0"/>
        </a:spcBef>
        <a:spcAft>
          <a:spcPct val="0"/>
        </a:spcAft>
        <a:defRPr sz="5000">
          <a:solidFill>
            <a:schemeClr val="tx2"/>
          </a:solidFill>
          <a:latin typeface="Calibri" pitchFamily="34" charset="0"/>
          <a:cs typeface="Traditional Arabic" pitchFamily="18" charset="-78"/>
        </a:defRPr>
      </a:lvl5pPr>
      <a:lvl6pPr marL="457200" algn="l" rtl="1" fontAlgn="base">
        <a:spcBef>
          <a:spcPct val="0"/>
        </a:spcBef>
        <a:spcAft>
          <a:spcPct val="0"/>
        </a:spcAft>
        <a:defRPr sz="5000">
          <a:solidFill>
            <a:schemeClr val="tx2"/>
          </a:solidFill>
          <a:latin typeface="Calibri" pitchFamily="34" charset="0"/>
          <a:cs typeface="Traditional Arabic" pitchFamily="18" charset="-78"/>
        </a:defRPr>
      </a:lvl6pPr>
      <a:lvl7pPr marL="914400" algn="l" rtl="1" fontAlgn="base">
        <a:spcBef>
          <a:spcPct val="0"/>
        </a:spcBef>
        <a:spcAft>
          <a:spcPct val="0"/>
        </a:spcAft>
        <a:defRPr sz="5000">
          <a:solidFill>
            <a:schemeClr val="tx2"/>
          </a:solidFill>
          <a:latin typeface="Calibri" pitchFamily="34" charset="0"/>
          <a:cs typeface="Traditional Arabic" pitchFamily="18" charset="-78"/>
        </a:defRPr>
      </a:lvl7pPr>
      <a:lvl8pPr marL="1371600" algn="l" rtl="1" fontAlgn="base">
        <a:spcBef>
          <a:spcPct val="0"/>
        </a:spcBef>
        <a:spcAft>
          <a:spcPct val="0"/>
        </a:spcAft>
        <a:defRPr sz="5000">
          <a:solidFill>
            <a:schemeClr val="tx2"/>
          </a:solidFill>
          <a:latin typeface="Calibri" pitchFamily="34" charset="0"/>
          <a:cs typeface="Traditional Arabic" pitchFamily="18" charset="-78"/>
        </a:defRPr>
      </a:lvl8pPr>
      <a:lvl9pPr marL="1828800" algn="l" rtl="1" fontAlgn="base">
        <a:spcBef>
          <a:spcPct val="0"/>
        </a:spcBef>
        <a:spcAft>
          <a:spcPct val="0"/>
        </a:spcAft>
        <a:defRPr sz="5000">
          <a:solidFill>
            <a:schemeClr val="tx2"/>
          </a:solidFill>
          <a:latin typeface="Calibri" pitchFamily="34" charset="0"/>
          <a:cs typeface="Traditional Arabic" pitchFamily="18" charset="-78"/>
        </a:defRPr>
      </a:lvl9pPr>
    </p:titleStyle>
    <p:bodyStyle>
      <a:lvl1pPr marL="273050" indent="-273050" algn="r" rtl="1"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ajalla UI"/>
          <a:cs typeface="+mn-cs"/>
        </a:defRPr>
      </a:lvl1pPr>
      <a:lvl2pPr marL="639763" indent="-246063" algn="r" rtl="1"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ajalla UI"/>
          <a:cs typeface="+mn-cs"/>
        </a:defRPr>
      </a:lvl2pPr>
      <a:lvl3pPr marL="914400" indent="-246063" algn="r" rtl="1"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ajalla UI"/>
          <a:cs typeface="+mn-cs"/>
        </a:defRPr>
      </a:lvl3pPr>
      <a:lvl4pPr marL="1187450" indent="-209550" algn="r" rtl="1"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ajalla UI"/>
          <a:cs typeface="+mn-cs"/>
        </a:defRPr>
      </a:lvl4pPr>
      <a:lvl5pPr marL="1462088" indent="-209550" algn="r" rtl="1"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ajalla UI"/>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ستطيل 6"/>
          <p:cNvSpPr/>
          <p:nvPr/>
        </p:nvSpPr>
        <p:spPr>
          <a:xfrm>
            <a:off x="-126070" y="2857496"/>
            <a:ext cx="9270070" cy="769441"/>
          </a:xfrm>
          <a:prstGeom prst="rect">
            <a:avLst/>
          </a:prstGeom>
          <a:noFill/>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lang="ar-SA" sz="4400" b="1" dirty="0">
                <a:ln w="11430"/>
                <a:blipFill>
                  <a:blip r:embed="rId3"/>
                  <a:tile tx="0" ty="0" sx="100000" sy="100000" flip="none" algn="tl"/>
                </a:blipFill>
                <a:effectLst>
                  <a:glow rad="139700">
                    <a:schemeClr val="accent4">
                      <a:satMod val="175000"/>
                      <a:alpha val="40000"/>
                    </a:schemeClr>
                  </a:glow>
                  <a:outerShdw blurRad="80000" dist="1612900" dir="5040000" algn="tl">
                    <a:schemeClr val="tx1">
                      <a:alpha val="30000"/>
                    </a:schemeClr>
                  </a:outerShdw>
                </a:effectLst>
                <a:latin typeface="Arial" pitchFamily="34" charset="0"/>
                <a:cs typeface="Arial" pitchFamily="34" charset="0"/>
              </a:rPr>
              <a:t>نظام التحكم في منسوب الماء في الخزانات</a:t>
            </a:r>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7"/>
                                        </p:tgtEl>
                                        <p:attrNameLst>
                                          <p:attrName>style.visibility</p:attrName>
                                        </p:attrNameLst>
                                      </p:cBhvr>
                                      <p:to>
                                        <p:strVal val="visible"/>
                                      </p:to>
                                    </p:set>
                                    <p:anim calcmode="discrete" valueType="clr">
                                      <p:cBhvr override="childStyle">
                                        <p:cTn id="7" dur="80"/>
                                        <p:tgtEl>
                                          <p:spTgt spid="7"/>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7"/>
                                        </p:tgtEl>
                                        <p:attrNameLst>
                                          <p:attrName>fillcolor</p:attrName>
                                        </p:attrNameLst>
                                      </p:cBhvr>
                                      <p:tavLst>
                                        <p:tav tm="0">
                                          <p:val>
                                            <p:clrVal>
                                              <a:schemeClr val="accent2"/>
                                            </p:clrVal>
                                          </p:val>
                                        </p:tav>
                                        <p:tav tm="50000">
                                          <p:val>
                                            <p:clrVal>
                                              <a:schemeClr val="hlink"/>
                                            </p:clrVal>
                                          </p:val>
                                        </p:tav>
                                      </p:tavLst>
                                    </p:anim>
                                    <p:set>
                                      <p:cBhvr>
                                        <p:cTn id="9" dur="80"/>
                                        <p:tgtEl>
                                          <p:spTgt spid="7"/>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iterate type="lt">
                                    <p:tmPct val="0"/>
                                  </p:iterate>
                                  <p:childTnLst>
                                    <p:set>
                                      <p:cBhvr>
                                        <p:cTn id="13" dur="1" fill="hold">
                                          <p:stCondLst>
                                            <p:cond delay="0"/>
                                          </p:stCondLst>
                                        </p:cTn>
                                        <p:tgtEl>
                                          <p:spTgt spid="7"/>
                                        </p:tgtEl>
                                        <p:attrNameLst>
                                          <p:attrName>style.visibility</p:attrName>
                                        </p:attrNameLst>
                                      </p:cBhvr>
                                      <p:to>
                                        <p:strVal val="visible"/>
                                      </p:to>
                                    </p:set>
                                    <p:animEffect transition="in" filter="fade">
                                      <p:cBhvr>
                                        <p:cTn id="14"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srcRect/>
          <a:stretch>
            <a:fillRect/>
          </a:stretch>
        </p:blipFill>
        <p:spPr bwMode="auto">
          <a:xfrm>
            <a:off x="285750" y="2286000"/>
            <a:ext cx="5386388" cy="4043363"/>
          </a:xfrm>
          <a:prstGeom prst="rect">
            <a:avLst/>
          </a:prstGeom>
          <a:noFill/>
          <a:ln w="9525">
            <a:noFill/>
            <a:miter lim="800000"/>
            <a:headEnd/>
            <a:tailEnd/>
          </a:ln>
        </p:spPr>
      </p:pic>
      <p:sp>
        <p:nvSpPr>
          <p:cNvPr id="3" name="مربع نص 2"/>
          <p:cNvSpPr txBox="1">
            <a:spLocks noChangeArrowheads="1"/>
          </p:cNvSpPr>
          <p:nvPr/>
        </p:nvSpPr>
        <p:spPr bwMode="auto">
          <a:xfrm>
            <a:off x="928688" y="928688"/>
            <a:ext cx="7786687" cy="1938337"/>
          </a:xfrm>
          <a:prstGeom prst="rect">
            <a:avLst/>
          </a:prstGeom>
          <a:noFill/>
          <a:ln w="9525">
            <a:noFill/>
            <a:miter lim="800000"/>
            <a:headEnd/>
            <a:tailEnd/>
          </a:ln>
        </p:spPr>
        <p:txBody>
          <a:bodyPr>
            <a:spAutoFit/>
          </a:bodyPr>
          <a:lstStyle/>
          <a:p>
            <a:r>
              <a:rPr lang="ar-SA" sz="2400"/>
              <a:t>في كثير من الأحيان لا يصل الماء من الشبكات إلى بعض المناطق داخل المدينة أو القرية ،لذا يلجأ الناس إلى استخدام مضخة كهربائية لرفع الماء إلى الخزان، فإذا وصل منسوب الماء داخل الخزان إلى المستوى المطلوب يتم فصل المضخة عن مصدر الكهرباء وبالتالي يتوقف الضخ.</a:t>
            </a:r>
          </a:p>
          <a:p>
            <a:endParaRPr lang="ar-SA" sz="2400"/>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edg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p:cNvPicPr>
            <a:picLocks noChangeAspect="1" noChangeArrowheads="1"/>
          </p:cNvPicPr>
          <p:nvPr/>
        </p:nvPicPr>
        <p:blipFill>
          <a:blip r:embed="rId3"/>
          <a:srcRect/>
          <a:stretch>
            <a:fillRect/>
          </a:stretch>
        </p:blipFill>
        <p:spPr bwMode="auto">
          <a:xfrm>
            <a:off x="214313" y="3500438"/>
            <a:ext cx="3167062" cy="2887662"/>
          </a:xfrm>
          <a:prstGeom prst="rect">
            <a:avLst/>
          </a:prstGeom>
          <a:noFill/>
          <a:ln w="9525">
            <a:noFill/>
            <a:miter lim="800000"/>
            <a:headEnd/>
            <a:tailEnd/>
          </a:ln>
        </p:spPr>
      </p:pic>
      <p:sp>
        <p:nvSpPr>
          <p:cNvPr id="4102" name="Text Box 6"/>
          <p:cNvSpPr txBox="1">
            <a:spLocks noChangeArrowheads="1"/>
          </p:cNvSpPr>
          <p:nvPr/>
        </p:nvSpPr>
        <p:spPr bwMode="auto">
          <a:xfrm>
            <a:off x="785813" y="1571625"/>
            <a:ext cx="7813675" cy="1662113"/>
          </a:xfrm>
          <a:prstGeom prst="rect">
            <a:avLst/>
          </a:prstGeom>
          <a:noFill/>
          <a:ln w="9525">
            <a:noFill/>
            <a:miter lim="800000"/>
            <a:headEnd/>
            <a:tailEnd/>
          </a:ln>
          <a:effectLst/>
        </p:spPr>
        <p:txBody>
          <a:bodyPr>
            <a:spAutoFit/>
          </a:bodyPr>
          <a:lstStyle/>
          <a:p>
            <a:pPr>
              <a:spcBef>
                <a:spcPct val="50000"/>
              </a:spcBef>
              <a:defRPr/>
            </a:pPr>
            <a:r>
              <a:rPr lang="ar-SA" sz="3200" b="1" dirty="0">
                <a:solidFill>
                  <a:srgbClr val="002060"/>
                </a:solidFill>
                <a:latin typeface="Arial" pitchFamily="34" charset="0"/>
                <a:cs typeface="+mj-cs"/>
              </a:rPr>
              <a:t>تركيب العوام الميكانيكي:</a:t>
            </a:r>
          </a:p>
          <a:p>
            <a:pPr>
              <a:spcBef>
                <a:spcPct val="50000"/>
              </a:spcBef>
              <a:defRPr/>
            </a:pPr>
            <a:r>
              <a:rPr lang="ar-SA" sz="2800" dirty="0">
                <a:latin typeface="Arial" pitchFamily="34" charset="0"/>
                <a:cs typeface="+mj-cs"/>
              </a:rPr>
              <a:t>يتركب من كرة بلاستيكية مثبتة بذراع طوله حوالي 30سم ينتهي بصمام يسمح بمرور الماء.</a:t>
            </a:r>
          </a:p>
        </p:txBody>
      </p:sp>
      <p:sp>
        <p:nvSpPr>
          <p:cNvPr id="4104" name="WordArt 8"/>
          <p:cNvSpPr>
            <a:spLocks noChangeArrowheads="1" noChangeShapeType="1" noTextEdit="1"/>
          </p:cNvSpPr>
          <p:nvPr/>
        </p:nvSpPr>
        <p:spPr bwMode="auto">
          <a:xfrm>
            <a:off x="2071688" y="357188"/>
            <a:ext cx="4897437" cy="1008062"/>
          </a:xfrm>
          <a:prstGeom prst="rect">
            <a:avLst/>
          </a:prstGeom>
        </p:spPr>
        <p:txBody>
          <a:bodyPr wrap="none" fromWordArt="1">
            <a:prstTxWarp prst="textTriangle">
              <a:avLst>
                <a:gd name="adj" fmla="val 42727"/>
              </a:avLst>
            </a:prstTxWarp>
            <a:scene3d>
              <a:camera prst="legacyObliqueTopLeft"/>
              <a:lightRig rig="legacyNormal3" dir="r"/>
            </a:scene3d>
            <a:sp3d extrusionH="201600" prstMaterial="legacyMatte">
              <a:extrusionClr>
                <a:srgbClr val="0066CC"/>
              </a:extrusionClr>
            </a:sp3d>
          </a:bodyPr>
          <a:lstStyle/>
          <a:p>
            <a:pPr algn="ctr"/>
            <a:r>
              <a:rPr lang="ar-JO" sz="3600" kern="10">
                <a:ln w="9525">
                  <a:round/>
                  <a:headEnd/>
                  <a:tailEnd/>
                </a:ln>
                <a:gradFill rotWithShape="1">
                  <a:gsLst>
                    <a:gs pos="0">
                      <a:srgbClr val="FFFFCC"/>
                    </a:gs>
                    <a:gs pos="100000">
                      <a:srgbClr val="FF9999"/>
                    </a:gs>
                  </a:gsLst>
                  <a:lin ang="5400000" scaled="1"/>
                </a:gradFill>
                <a:latin typeface="Times New Roman"/>
                <a:cs typeface="Times New Roman"/>
              </a:rPr>
              <a:t>العوامة الميكانيكية</a:t>
            </a:r>
          </a:p>
        </p:txBody>
      </p:sp>
      <p:sp>
        <p:nvSpPr>
          <p:cNvPr id="7" name="Text Box 13"/>
          <p:cNvSpPr txBox="1">
            <a:spLocks noChangeArrowheads="1"/>
          </p:cNvSpPr>
          <p:nvPr/>
        </p:nvSpPr>
        <p:spPr bwMode="auto">
          <a:xfrm>
            <a:off x="3071813" y="3143250"/>
            <a:ext cx="5761037" cy="1631950"/>
          </a:xfrm>
          <a:prstGeom prst="rect">
            <a:avLst/>
          </a:prstGeom>
          <a:noFill/>
          <a:ln w="9525">
            <a:noFill/>
            <a:miter lim="800000"/>
            <a:headEnd/>
            <a:tailEnd/>
          </a:ln>
        </p:spPr>
        <p:txBody>
          <a:bodyPr>
            <a:spAutoFit/>
          </a:bodyPr>
          <a:lstStyle/>
          <a:p>
            <a:pPr algn="ctr"/>
            <a:r>
              <a:rPr lang="ar-SA" sz="2800" b="1">
                <a:solidFill>
                  <a:srgbClr val="002060"/>
                </a:solidFill>
              </a:rPr>
              <a:t>فكــــــــرة عملهـــــا:</a:t>
            </a:r>
            <a:endParaRPr lang="ar-SA" sz="2400" b="1">
              <a:solidFill>
                <a:srgbClr val="FF00FF"/>
              </a:solidFill>
            </a:endParaRPr>
          </a:p>
          <a:p>
            <a:r>
              <a:rPr lang="ar-SA" sz="2400"/>
              <a:t>تعمل على إغلاق مصدر المياه تدريجيا مع ارتفاع مستوى الماء حتى تصبح العوامة في شكل أفقي داخل الخزان أي أن العملية ميكانيكية</a:t>
            </a:r>
            <a:endParaRPr lang="en-US" sz="240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iterate type="lt">
                                    <p:tmPct val="5000"/>
                                  </p:iterate>
                                  <p:childTnLst>
                                    <p:set>
                                      <p:cBhvr>
                                        <p:cTn id="6" dur="1" fill="hold">
                                          <p:stCondLst>
                                            <p:cond delay="0"/>
                                          </p:stCondLst>
                                        </p:cTn>
                                        <p:tgtEl>
                                          <p:spTgt spid="4104"/>
                                        </p:tgtEl>
                                        <p:attrNameLst>
                                          <p:attrName>style.visibility</p:attrName>
                                        </p:attrNameLst>
                                      </p:cBhvr>
                                      <p:to>
                                        <p:strVal val="visible"/>
                                      </p:to>
                                    </p:set>
                                    <p:anim calcmode="lin" valueType="num">
                                      <p:cBhvr>
                                        <p:cTn id="7" dur="1000" fill="hold"/>
                                        <p:tgtEl>
                                          <p:spTgt spid="4104"/>
                                        </p:tgtEl>
                                        <p:attrNameLst>
                                          <p:attrName>ppt_w</p:attrName>
                                        </p:attrNameLst>
                                      </p:cBhvr>
                                      <p:tavLst>
                                        <p:tav tm="0">
                                          <p:val>
                                            <p:fltVal val="0"/>
                                          </p:val>
                                        </p:tav>
                                        <p:tav tm="100000">
                                          <p:val>
                                            <p:strVal val="#ppt_w"/>
                                          </p:val>
                                        </p:tav>
                                      </p:tavLst>
                                    </p:anim>
                                    <p:anim calcmode="lin" valueType="num">
                                      <p:cBhvr>
                                        <p:cTn id="8" dur="1000" fill="hold"/>
                                        <p:tgtEl>
                                          <p:spTgt spid="4104"/>
                                        </p:tgtEl>
                                        <p:attrNameLst>
                                          <p:attrName>ppt_h</p:attrName>
                                        </p:attrNameLst>
                                      </p:cBhvr>
                                      <p:tavLst>
                                        <p:tav tm="0">
                                          <p:val>
                                            <p:fltVal val="0"/>
                                          </p:val>
                                        </p:tav>
                                        <p:tav tm="100000">
                                          <p:val>
                                            <p:strVal val="#ppt_h"/>
                                          </p:val>
                                        </p:tav>
                                      </p:tavLst>
                                    </p:anim>
                                    <p:anim calcmode="lin" valueType="num">
                                      <p:cBhvr>
                                        <p:cTn id="9" dur="1000" fill="hold"/>
                                        <p:tgtEl>
                                          <p:spTgt spid="4104"/>
                                        </p:tgtEl>
                                        <p:attrNameLst>
                                          <p:attrName>style.rotation</p:attrName>
                                        </p:attrNameLst>
                                      </p:cBhvr>
                                      <p:tavLst>
                                        <p:tav tm="0">
                                          <p:val>
                                            <p:fltVal val="90"/>
                                          </p:val>
                                        </p:tav>
                                        <p:tav tm="100000">
                                          <p:val>
                                            <p:fltVal val="0"/>
                                          </p:val>
                                        </p:tav>
                                      </p:tavLst>
                                    </p:anim>
                                    <p:animEffect transition="in" filter="fade">
                                      <p:cBhvr>
                                        <p:cTn id="10" dur="1000"/>
                                        <p:tgtEl>
                                          <p:spTgt spid="4104"/>
                                        </p:tgtEl>
                                      </p:cBhvr>
                                    </p:animEffect>
                                  </p:childTnLst>
                                </p:cTn>
                              </p:par>
                            </p:childTnLst>
                          </p:cTn>
                        </p:par>
                      </p:childTnLst>
                    </p:cTn>
                  </p:par>
                  <p:par>
                    <p:cTn id="11" fill="hold">
                      <p:stCondLst>
                        <p:cond delay="indefinite"/>
                      </p:stCondLst>
                      <p:childTnLst>
                        <p:par>
                          <p:cTn id="12" fill="hold">
                            <p:stCondLst>
                              <p:cond delay="0"/>
                            </p:stCondLst>
                            <p:childTnLst>
                              <p:par>
                                <p:cTn id="13" presetID="29" presetClass="entr" presetSubtype="0" fill="hold" nodeType="clickEffect">
                                  <p:stCondLst>
                                    <p:cond delay="0"/>
                                  </p:stCondLst>
                                  <p:childTnLst>
                                    <p:set>
                                      <p:cBhvr>
                                        <p:cTn id="14" dur="1" fill="hold">
                                          <p:stCondLst>
                                            <p:cond delay="0"/>
                                          </p:stCondLst>
                                        </p:cTn>
                                        <p:tgtEl>
                                          <p:spTgt spid="4100"/>
                                        </p:tgtEl>
                                        <p:attrNameLst>
                                          <p:attrName>style.visibility</p:attrName>
                                        </p:attrNameLst>
                                      </p:cBhvr>
                                      <p:to>
                                        <p:strVal val="visible"/>
                                      </p:to>
                                    </p:set>
                                    <p:anim calcmode="lin" valueType="num">
                                      <p:cBhvr>
                                        <p:cTn id="15" dur="1000" fill="hold"/>
                                        <p:tgtEl>
                                          <p:spTgt spid="4100"/>
                                        </p:tgtEl>
                                        <p:attrNameLst>
                                          <p:attrName>ppt_x</p:attrName>
                                        </p:attrNameLst>
                                      </p:cBhvr>
                                      <p:tavLst>
                                        <p:tav tm="0">
                                          <p:val>
                                            <p:strVal val="#ppt_x-.2"/>
                                          </p:val>
                                        </p:tav>
                                        <p:tav tm="100000">
                                          <p:val>
                                            <p:strVal val="#ppt_x"/>
                                          </p:val>
                                        </p:tav>
                                      </p:tavLst>
                                    </p:anim>
                                    <p:anim calcmode="lin" valueType="num">
                                      <p:cBhvr>
                                        <p:cTn id="16" dur="1000" fill="hold"/>
                                        <p:tgtEl>
                                          <p:spTgt spid="4100"/>
                                        </p:tgtEl>
                                        <p:attrNameLst>
                                          <p:attrName>ppt_y</p:attrName>
                                        </p:attrNameLst>
                                      </p:cBhvr>
                                      <p:tavLst>
                                        <p:tav tm="0">
                                          <p:val>
                                            <p:strVal val="#ppt_y"/>
                                          </p:val>
                                        </p:tav>
                                        <p:tav tm="100000">
                                          <p:val>
                                            <p:strVal val="#ppt_y"/>
                                          </p:val>
                                        </p:tav>
                                      </p:tavLst>
                                    </p:anim>
                                    <p:animEffect transition="in" filter="wipe(right)" prLst="gradientSize: 0.1">
                                      <p:cBhvr>
                                        <p:cTn id="17" dur="1000"/>
                                        <p:tgtEl>
                                          <p:spTgt spid="4100"/>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4102">
                                            <p:txEl>
                                              <p:pRg st="0" end="0"/>
                                            </p:txEl>
                                          </p:spTgt>
                                        </p:tgtEl>
                                        <p:attrNameLst>
                                          <p:attrName>style.visibility</p:attrName>
                                        </p:attrNameLst>
                                      </p:cBhvr>
                                      <p:to>
                                        <p:strVal val="visible"/>
                                      </p:to>
                                    </p:set>
                                    <p:animEffect transition="in" filter="diamond(in)">
                                      <p:cBhvr>
                                        <p:cTn id="22" dur="3000"/>
                                        <p:tgtEl>
                                          <p:spTgt spid="4102">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nodeType="clickEffect">
                                  <p:stCondLst>
                                    <p:cond delay="0"/>
                                  </p:stCondLst>
                                  <p:childTnLst>
                                    <p:set>
                                      <p:cBhvr>
                                        <p:cTn id="26" dur="1" fill="hold">
                                          <p:stCondLst>
                                            <p:cond delay="0"/>
                                          </p:stCondLst>
                                        </p:cTn>
                                        <p:tgtEl>
                                          <p:spTgt spid="4102">
                                            <p:txEl>
                                              <p:pRg st="1" end="1"/>
                                            </p:txEl>
                                          </p:spTgt>
                                        </p:tgtEl>
                                        <p:attrNameLst>
                                          <p:attrName>style.visibility</p:attrName>
                                        </p:attrNameLst>
                                      </p:cBhvr>
                                      <p:to>
                                        <p:strVal val="visible"/>
                                      </p:to>
                                    </p:set>
                                    <p:animEffect transition="in" filter="diamond(in)">
                                      <p:cBhvr>
                                        <p:cTn id="27" dur="3000"/>
                                        <p:tgtEl>
                                          <p:spTgt spid="4102">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nodeType="clickEffect">
                                  <p:stCondLst>
                                    <p:cond delay="0"/>
                                  </p:stCondLst>
                                  <p:childTnLst>
                                    <p:set>
                                      <p:cBhvr>
                                        <p:cTn id="31" dur="1" fill="hold">
                                          <p:stCondLst>
                                            <p:cond delay="0"/>
                                          </p:stCondLst>
                                        </p:cTn>
                                        <p:tgtEl>
                                          <p:spTgt spid="7">
                                            <p:txEl>
                                              <p:pRg st="0" end="0"/>
                                            </p:txEl>
                                          </p:spTgt>
                                        </p:tgtEl>
                                        <p:attrNameLst>
                                          <p:attrName>style.visibility</p:attrName>
                                        </p:attrNameLst>
                                      </p:cBhvr>
                                      <p:to>
                                        <p:strVal val="visible"/>
                                      </p:to>
                                    </p:set>
                                    <p:animEffect transition="in" filter="diamond(in)">
                                      <p:cBhvr>
                                        <p:cTn id="32" dur="3000"/>
                                        <p:tgtEl>
                                          <p:spTgt spid="7">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nodeType="clickEffect">
                                  <p:stCondLst>
                                    <p:cond delay="0"/>
                                  </p:stCondLst>
                                  <p:childTnLst>
                                    <p:set>
                                      <p:cBhvr>
                                        <p:cTn id="36" dur="1" fill="hold">
                                          <p:stCondLst>
                                            <p:cond delay="0"/>
                                          </p:stCondLst>
                                        </p:cTn>
                                        <p:tgtEl>
                                          <p:spTgt spid="7">
                                            <p:txEl>
                                              <p:pRg st="1" end="1"/>
                                            </p:txEl>
                                          </p:spTgt>
                                        </p:tgtEl>
                                        <p:attrNameLst>
                                          <p:attrName>style.visibility</p:attrName>
                                        </p:attrNameLst>
                                      </p:cBhvr>
                                      <p:to>
                                        <p:strVal val="visible"/>
                                      </p:to>
                                    </p:set>
                                    <p:animEffect transition="in" filter="diamond(in)">
                                      <p:cBhvr>
                                        <p:cTn id="37" dur="30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Text Box 4"/>
          <p:cNvSpPr txBox="1">
            <a:spLocks noChangeArrowheads="1"/>
          </p:cNvSpPr>
          <p:nvPr/>
        </p:nvSpPr>
        <p:spPr bwMode="auto">
          <a:xfrm>
            <a:off x="250825" y="981075"/>
            <a:ext cx="8280400" cy="708025"/>
          </a:xfrm>
          <a:prstGeom prst="rect">
            <a:avLst/>
          </a:prstGeom>
          <a:noFill/>
          <a:ln w="9525">
            <a:noFill/>
            <a:miter lim="800000"/>
            <a:headEnd/>
            <a:tailEnd/>
          </a:ln>
        </p:spPr>
        <p:txBody>
          <a:bodyPr>
            <a:spAutoFit/>
          </a:bodyPr>
          <a:lstStyle/>
          <a:p>
            <a:pPr algn="ctr">
              <a:spcBef>
                <a:spcPct val="50000"/>
              </a:spcBef>
            </a:pPr>
            <a:r>
              <a:rPr lang="ar-SA" sz="4000" b="1" u="sng">
                <a:solidFill>
                  <a:srgbClr val="C00000"/>
                </a:solidFill>
                <a:cs typeface="Al-Kharashi 32" pitchFamily="2" charset="-78"/>
              </a:rPr>
              <a:t>المشكلات الناتجة عن العوامة الميكانيكية:</a:t>
            </a:r>
            <a:endParaRPr lang="en-US" sz="4000" b="1" u="sng">
              <a:solidFill>
                <a:srgbClr val="C00000"/>
              </a:solidFill>
              <a:cs typeface="Al-Kharashi 32" pitchFamily="2" charset="-78"/>
            </a:endParaRPr>
          </a:p>
        </p:txBody>
      </p:sp>
      <p:sp>
        <p:nvSpPr>
          <p:cNvPr id="24582" name="Text Box 6"/>
          <p:cNvSpPr txBox="1">
            <a:spLocks noChangeArrowheads="1"/>
          </p:cNvSpPr>
          <p:nvPr/>
        </p:nvSpPr>
        <p:spPr bwMode="auto">
          <a:xfrm>
            <a:off x="2771775" y="1844675"/>
            <a:ext cx="4105275" cy="3506788"/>
          </a:xfrm>
          <a:prstGeom prst="rect">
            <a:avLst/>
          </a:prstGeom>
          <a:noFill/>
          <a:ln w="9525">
            <a:noFill/>
            <a:miter lim="800000"/>
            <a:headEnd/>
            <a:tailEnd/>
          </a:ln>
        </p:spPr>
        <p:txBody>
          <a:bodyPr>
            <a:spAutoFit/>
          </a:bodyPr>
          <a:lstStyle/>
          <a:p>
            <a:pPr>
              <a:spcBef>
                <a:spcPct val="50000"/>
              </a:spcBef>
            </a:pPr>
            <a:r>
              <a:rPr lang="ar-SA" sz="3200" b="1">
                <a:cs typeface="Simplified Arabic" pitchFamily="18" charset="-78"/>
              </a:rPr>
              <a:t>1)الترسبات الكلسية</a:t>
            </a:r>
          </a:p>
          <a:p>
            <a:pPr>
              <a:spcBef>
                <a:spcPct val="50000"/>
              </a:spcBef>
            </a:pPr>
            <a:r>
              <a:rPr lang="ar-SA" sz="3200" b="1">
                <a:cs typeface="Simplified Arabic" pitchFamily="18" charset="-78"/>
              </a:rPr>
              <a:t>2)التلف نتيجة ضغط الماء</a:t>
            </a:r>
          </a:p>
          <a:p>
            <a:pPr>
              <a:spcBef>
                <a:spcPct val="50000"/>
              </a:spcBef>
            </a:pPr>
            <a:r>
              <a:rPr lang="ar-SA" sz="3200" b="1">
                <a:cs typeface="Simplified Arabic" pitchFamily="18" charset="-78"/>
              </a:rPr>
              <a:t>3)طريقة التثبيت</a:t>
            </a:r>
          </a:p>
          <a:p>
            <a:pPr>
              <a:spcBef>
                <a:spcPct val="50000"/>
              </a:spcBef>
            </a:pPr>
            <a:r>
              <a:rPr lang="ar-SA" sz="3200" b="1">
                <a:cs typeface="Simplified Arabic" pitchFamily="18" charset="-78"/>
              </a:rPr>
              <a:t>4)العمر الزمني لها قصير</a:t>
            </a:r>
          </a:p>
          <a:p>
            <a:pPr>
              <a:spcBef>
                <a:spcPct val="50000"/>
              </a:spcBef>
            </a:pPr>
            <a:r>
              <a:rPr lang="ar-SA" sz="3200" b="1">
                <a:cs typeface="Simplified Arabic" pitchFamily="18" charset="-78"/>
              </a:rPr>
              <a:t>5)تحتاج لصيانة مستمرة</a:t>
            </a:r>
            <a:endParaRPr lang="en-US" sz="3200" b="1">
              <a:cs typeface="Simplified Arabic" pitchFamily="18" charset="-78"/>
            </a:endParaRPr>
          </a:p>
        </p:txBody>
      </p:sp>
    </p:spTree>
  </p:cSld>
  <p:clrMapOvr>
    <a:masterClrMapping/>
  </p:clrMapOvr>
  <p:transition>
    <p:cut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4580">
                                            <p:txEl>
                                              <p:pRg st="0" end="0"/>
                                            </p:txEl>
                                          </p:spTgt>
                                        </p:tgtEl>
                                        <p:attrNameLst>
                                          <p:attrName>style.visibility</p:attrName>
                                        </p:attrNameLst>
                                      </p:cBhvr>
                                      <p:to>
                                        <p:strVal val="visible"/>
                                      </p:to>
                                    </p:set>
                                    <p:anim calcmode="lin" valueType="num">
                                      <p:cBhvr additive="base">
                                        <p:cTn id="7" dur="1000" fill="hold"/>
                                        <p:tgtEl>
                                          <p:spTgt spid="24580">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458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7" presetClass="entr" presetSubtype="0" fill="hold" nodeType="clickEffect">
                                  <p:stCondLst>
                                    <p:cond delay="0"/>
                                  </p:stCondLst>
                                  <p:iterate type="lt">
                                    <p:tmPct val="50000"/>
                                  </p:iterate>
                                  <p:childTnLst>
                                    <p:set>
                                      <p:cBhvr>
                                        <p:cTn id="12" dur="1" fill="hold">
                                          <p:stCondLst>
                                            <p:cond delay="0"/>
                                          </p:stCondLst>
                                        </p:cTn>
                                        <p:tgtEl>
                                          <p:spTgt spid="24582">
                                            <p:txEl>
                                              <p:pRg st="0" end="0"/>
                                            </p:txEl>
                                          </p:spTgt>
                                        </p:tgtEl>
                                        <p:attrNameLst>
                                          <p:attrName>style.visibility</p:attrName>
                                        </p:attrNameLst>
                                      </p:cBhvr>
                                      <p:to>
                                        <p:strVal val="visible"/>
                                      </p:to>
                                    </p:set>
                                    <p:anim calcmode="discrete" valueType="clr">
                                      <p:cBhvr override="childStyle">
                                        <p:cTn id="13" dur="80"/>
                                        <p:tgtEl>
                                          <p:spTgt spid="24582">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24582">
                                            <p:txEl>
                                              <p:pRg st="0" end="0"/>
                                            </p:txEl>
                                          </p:spTgt>
                                        </p:tgtEl>
                                        <p:attrNameLst>
                                          <p:attrName>fillcolor</p:attrName>
                                        </p:attrNameLst>
                                      </p:cBhvr>
                                      <p:tavLst>
                                        <p:tav tm="0">
                                          <p:val>
                                            <p:clrVal>
                                              <a:schemeClr val="accent2"/>
                                            </p:clrVal>
                                          </p:val>
                                        </p:tav>
                                        <p:tav tm="50000">
                                          <p:val>
                                            <p:clrVal>
                                              <a:schemeClr val="hlink"/>
                                            </p:clrVal>
                                          </p:val>
                                        </p:tav>
                                      </p:tavLst>
                                    </p:anim>
                                    <p:set>
                                      <p:cBhvr>
                                        <p:cTn id="15" dur="80"/>
                                        <p:tgtEl>
                                          <p:spTgt spid="24582">
                                            <p:txEl>
                                              <p:pRg st="0" end="0"/>
                                            </p:txEl>
                                          </p:spTgt>
                                        </p:tgtEl>
                                        <p:attrNameLst>
                                          <p:attrName>fill.type</p:attrName>
                                        </p:attrNameLst>
                                      </p:cBhvr>
                                      <p:to>
                                        <p:strVal val="solid"/>
                                      </p:to>
                                    </p:set>
                                  </p:childTnLst>
                                </p:cTn>
                              </p:par>
                            </p:childTnLst>
                          </p:cTn>
                        </p:par>
                      </p:childTnLst>
                    </p:cTn>
                  </p:par>
                  <p:par>
                    <p:cTn id="16" fill="hold">
                      <p:stCondLst>
                        <p:cond delay="indefinite"/>
                      </p:stCondLst>
                      <p:childTnLst>
                        <p:par>
                          <p:cTn id="17" fill="hold">
                            <p:stCondLst>
                              <p:cond delay="0"/>
                            </p:stCondLst>
                            <p:childTnLst>
                              <p:par>
                                <p:cTn id="18" presetID="27" presetClass="entr" presetSubtype="0" fill="hold" nodeType="clickEffect">
                                  <p:stCondLst>
                                    <p:cond delay="0"/>
                                  </p:stCondLst>
                                  <p:iterate type="lt">
                                    <p:tmPct val="50000"/>
                                  </p:iterate>
                                  <p:childTnLst>
                                    <p:set>
                                      <p:cBhvr>
                                        <p:cTn id="19" dur="1" fill="hold">
                                          <p:stCondLst>
                                            <p:cond delay="0"/>
                                          </p:stCondLst>
                                        </p:cTn>
                                        <p:tgtEl>
                                          <p:spTgt spid="24582">
                                            <p:txEl>
                                              <p:pRg st="1" end="1"/>
                                            </p:txEl>
                                          </p:spTgt>
                                        </p:tgtEl>
                                        <p:attrNameLst>
                                          <p:attrName>style.visibility</p:attrName>
                                        </p:attrNameLst>
                                      </p:cBhvr>
                                      <p:to>
                                        <p:strVal val="visible"/>
                                      </p:to>
                                    </p:set>
                                    <p:anim calcmode="discrete" valueType="clr">
                                      <p:cBhvr override="childStyle">
                                        <p:cTn id="20" dur="80"/>
                                        <p:tgtEl>
                                          <p:spTgt spid="24582">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24582">
                                            <p:txEl>
                                              <p:pRg st="1" end="1"/>
                                            </p:txEl>
                                          </p:spTgt>
                                        </p:tgtEl>
                                        <p:attrNameLst>
                                          <p:attrName>fillcolor</p:attrName>
                                        </p:attrNameLst>
                                      </p:cBhvr>
                                      <p:tavLst>
                                        <p:tav tm="0">
                                          <p:val>
                                            <p:clrVal>
                                              <a:schemeClr val="accent2"/>
                                            </p:clrVal>
                                          </p:val>
                                        </p:tav>
                                        <p:tav tm="50000">
                                          <p:val>
                                            <p:clrVal>
                                              <a:schemeClr val="hlink"/>
                                            </p:clrVal>
                                          </p:val>
                                        </p:tav>
                                      </p:tavLst>
                                    </p:anim>
                                    <p:set>
                                      <p:cBhvr>
                                        <p:cTn id="22" dur="80"/>
                                        <p:tgtEl>
                                          <p:spTgt spid="24582">
                                            <p:txEl>
                                              <p:pRg st="1" end="1"/>
                                            </p:txEl>
                                          </p:spTgt>
                                        </p:tgtEl>
                                        <p:attrNameLst>
                                          <p:attrName>fill.type</p:attrName>
                                        </p:attrNameLst>
                                      </p:cBhvr>
                                      <p:to>
                                        <p:strVal val="solid"/>
                                      </p:to>
                                    </p:set>
                                  </p:childTnLst>
                                </p:cTn>
                              </p:par>
                            </p:childTnLst>
                          </p:cTn>
                        </p:par>
                      </p:childTnLst>
                    </p:cTn>
                  </p:par>
                  <p:par>
                    <p:cTn id="23" fill="hold">
                      <p:stCondLst>
                        <p:cond delay="indefinite"/>
                      </p:stCondLst>
                      <p:childTnLst>
                        <p:par>
                          <p:cTn id="24" fill="hold">
                            <p:stCondLst>
                              <p:cond delay="0"/>
                            </p:stCondLst>
                            <p:childTnLst>
                              <p:par>
                                <p:cTn id="25" presetID="27" presetClass="entr" presetSubtype="0" fill="hold" nodeType="clickEffect">
                                  <p:stCondLst>
                                    <p:cond delay="0"/>
                                  </p:stCondLst>
                                  <p:iterate type="lt">
                                    <p:tmPct val="50000"/>
                                  </p:iterate>
                                  <p:childTnLst>
                                    <p:set>
                                      <p:cBhvr>
                                        <p:cTn id="26" dur="1" fill="hold">
                                          <p:stCondLst>
                                            <p:cond delay="0"/>
                                          </p:stCondLst>
                                        </p:cTn>
                                        <p:tgtEl>
                                          <p:spTgt spid="24582">
                                            <p:txEl>
                                              <p:pRg st="2" end="2"/>
                                            </p:txEl>
                                          </p:spTgt>
                                        </p:tgtEl>
                                        <p:attrNameLst>
                                          <p:attrName>style.visibility</p:attrName>
                                        </p:attrNameLst>
                                      </p:cBhvr>
                                      <p:to>
                                        <p:strVal val="visible"/>
                                      </p:to>
                                    </p:set>
                                    <p:anim calcmode="discrete" valueType="clr">
                                      <p:cBhvr override="childStyle">
                                        <p:cTn id="27" dur="80"/>
                                        <p:tgtEl>
                                          <p:spTgt spid="24582">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8" dur="80"/>
                                        <p:tgtEl>
                                          <p:spTgt spid="24582">
                                            <p:txEl>
                                              <p:pRg st="2" end="2"/>
                                            </p:txEl>
                                          </p:spTgt>
                                        </p:tgtEl>
                                        <p:attrNameLst>
                                          <p:attrName>fillcolor</p:attrName>
                                        </p:attrNameLst>
                                      </p:cBhvr>
                                      <p:tavLst>
                                        <p:tav tm="0">
                                          <p:val>
                                            <p:clrVal>
                                              <a:schemeClr val="accent2"/>
                                            </p:clrVal>
                                          </p:val>
                                        </p:tav>
                                        <p:tav tm="50000">
                                          <p:val>
                                            <p:clrVal>
                                              <a:schemeClr val="hlink"/>
                                            </p:clrVal>
                                          </p:val>
                                        </p:tav>
                                      </p:tavLst>
                                    </p:anim>
                                    <p:set>
                                      <p:cBhvr>
                                        <p:cTn id="29" dur="80"/>
                                        <p:tgtEl>
                                          <p:spTgt spid="24582">
                                            <p:txEl>
                                              <p:pRg st="2" end="2"/>
                                            </p:txEl>
                                          </p:spTgt>
                                        </p:tgtEl>
                                        <p:attrNameLst>
                                          <p:attrName>fill.type</p:attrName>
                                        </p:attrNameLst>
                                      </p:cBhvr>
                                      <p:to>
                                        <p:strVal val="solid"/>
                                      </p:to>
                                    </p:set>
                                  </p:childTnLst>
                                </p:cTn>
                              </p:par>
                            </p:childTnLst>
                          </p:cTn>
                        </p:par>
                      </p:childTnLst>
                    </p:cTn>
                  </p:par>
                  <p:par>
                    <p:cTn id="30" fill="hold">
                      <p:stCondLst>
                        <p:cond delay="indefinite"/>
                      </p:stCondLst>
                      <p:childTnLst>
                        <p:par>
                          <p:cTn id="31" fill="hold">
                            <p:stCondLst>
                              <p:cond delay="0"/>
                            </p:stCondLst>
                            <p:childTnLst>
                              <p:par>
                                <p:cTn id="32" presetID="27" presetClass="entr" presetSubtype="0" fill="hold" nodeType="clickEffect">
                                  <p:stCondLst>
                                    <p:cond delay="0"/>
                                  </p:stCondLst>
                                  <p:iterate type="lt">
                                    <p:tmPct val="50000"/>
                                  </p:iterate>
                                  <p:childTnLst>
                                    <p:set>
                                      <p:cBhvr>
                                        <p:cTn id="33" dur="1" fill="hold">
                                          <p:stCondLst>
                                            <p:cond delay="0"/>
                                          </p:stCondLst>
                                        </p:cTn>
                                        <p:tgtEl>
                                          <p:spTgt spid="24582">
                                            <p:txEl>
                                              <p:pRg st="3" end="3"/>
                                            </p:txEl>
                                          </p:spTgt>
                                        </p:tgtEl>
                                        <p:attrNameLst>
                                          <p:attrName>style.visibility</p:attrName>
                                        </p:attrNameLst>
                                      </p:cBhvr>
                                      <p:to>
                                        <p:strVal val="visible"/>
                                      </p:to>
                                    </p:set>
                                    <p:anim calcmode="discrete" valueType="clr">
                                      <p:cBhvr override="childStyle">
                                        <p:cTn id="34" dur="80"/>
                                        <p:tgtEl>
                                          <p:spTgt spid="24582">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5" dur="80"/>
                                        <p:tgtEl>
                                          <p:spTgt spid="24582">
                                            <p:txEl>
                                              <p:pRg st="3" end="3"/>
                                            </p:txEl>
                                          </p:spTgt>
                                        </p:tgtEl>
                                        <p:attrNameLst>
                                          <p:attrName>fillcolor</p:attrName>
                                        </p:attrNameLst>
                                      </p:cBhvr>
                                      <p:tavLst>
                                        <p:tav tm="0">
                                          <p:val>
                                            <p:clrVal>
                                              <a:schemeClr val="accent2"/>
                                            </p:clrVal>
                                          </p:val>
                                        </p:tav>
                                        <p:tav tm="50000">
                                          <p:val>
                                            <p:clrVal>
                                              <a:schemeClr val="hlink"/>
                                            </p:clrVal>
                                          </p:val>
                                        </p:tav>
                                      </p:tavLst>
                                    </p:anim>
                                    <p:set>
                                      <p:cBhvr>
                                        <p:cTn id="36" dur="80"/>
                                        <p:tgtEl>
                                          <p:spTgt spid="24582">
                                            <p:txEl>
                                              <p:pRg st="3" end="3"/>
                                            </p:txEl>
                                          </p:spTgt>
                                        </p:tgtEl>
                                        <p:attrNameLst>
                                          <p:attrName>fill.type</p:attrName>
                                        </p:attrNameLst>
                                      </p:cBhvr>
                                      <p:to>
                                        <p:strVal val="solid"/>
                                      </p:to>
                                    </p:set>
                                  </p:childTnLst>
                                </p:cTn>
                              </p:par>
                            </p:childTnLst>
                          </p:cTn>
                        </p:par>
                      </p:childTnLst>
                    </p:cTn>
                  </p:par>
                  <p:par>
                    <p:cTn id="37" fill="hold">
                      <p:stCondLst>
                        <p:cond delay="indefinite"/>
                      </p:stCondLst>
                      <p:childTnLst>
                        <p:par>
                          <p:cTn id="38" fill="hold">
                            <p:stCondLst>
                              <p:cond delay="0"/>
                            </p:stCondLst>
                            <p:childTnLst>
                              <p:par>
                                <p:cTn id="39" presetID="27" presetClass="entr" presetSubtype="0" fill="hold" nodeType="clickEffect">
                                  <p:stCondLst>
                                    <p:cond delay="0"/>
                                  </p:stCondLst>
                                  <p:iterate type="lt">
                                    <p:tmPct val="50000"/>
                                  </p:iterate>
                                  <p:childTnLst>
                                    <p:set>
                                      <p:cBhvr>
                                        <p:cTn id="40" dur="1" fill="hold">
                                          <p:stCondLst>
                                            <p:cond delay="0"/>
                                          </p:stCondLst>
                                        </p:cTn>
                                        <p:tgtEl>
                                          <p:spTgt spid="24582">
                                            <p:txEl>
                                              <p:pRg st="4" end="4"/>
                                            </p:txEl>
                                          </p:spTgt>
                                        </p:tgtEl>
                                        <p:attrNameLst>
                                          <p:attrName>style.visibility</p:attrName>
                                        </p:attrNameLst>
                                      </p:cBhvr>
                                      <p:to>
                                        <p:strVal val="visible"/>
                                      </p:to>
                                    </p:set>
                                    <p:anim calcmode="discrete" valueType="clr">
                                      <p:cBhvr override="childStyle">
                                        <p:cTn id="41" dur="80"/>
                                        <p:tgtEl>
                                          <p:spTgt spid="24582">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2" dur="80"/>
                                        <p:tgtEl>
                                          <p:spTgt spid="24582">
                                            <p:txEl>
                                              <p:pRg st="4" end="4"/>
                                            </p:txEl>
                                          </p:spTgt>
                                        </p:tgtEl>
                                        <p:attrNameLst>
                                          <p:attrName>fillcolor</p:attrName>
                                        </p:attrNameLst>
                                      </p:cBhvr>
                                      <p:tavLst>
                                        <p:tav tm="0">
                                          <p:val>
                                            <p:clrVal>
                                              <a:schemeClr val="accent2"/>
                                            </p:clrVal>
                                          </p:val>
                                        </p:tav>
                                        <p:tav tm="50000">
                                          <p:val>
                                            <p:clrVal>
                                              <a:schemeClr val="hlink"/>
                                            </p:clrVal>
                                          </p:val>
                                        </p:tav>
                                      </p:tavLst>
                                    </p:anim>
                                    <p:set>
                                      <p:cBhvr>
                                        <p:cTn id="43" dur="80"/>
                                        <p:tgtEl>
                                          <p:spTgt spid="24582">
                                            <p:txEl>
                                              <p:pRg st="4" end="4"/>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9" name="Picture 3"/>
          <p:cNvPicPr>
            <a:picLocks noChangeAspect="1" noChangeArrowheads="1"/>
          </p:cNvPicPr>
          <p:nvPr/>
        </p:nvPicPr>
        <p:blipFill>
          <a:blip r:embed="rId3"/>
          <a:srcRect/>
          <a:stretch>
            <a:fillRect/>
          </a:stretch>
        </p:blipFill>
        <p:spPr bwMode="auto">
          <a:xfrm>
            <a:off x="428625" y="2357438"/>
            <a:ext cx="4643438" cy="3640137"/>
          </a:xfrm>
          <a:prstGeom prst="rect">
            <a:avLst/>
          </a:prstGeom>
          <a:noFill/>
          <a:ln w="9525">
            <a:noFill/>
            <a:miter lim="800000"/>
            <a:headEnd/>
            <a:tailEnd/>
          </a:ln>
        </p:spPr>
      </p:pic>
      <p:sp>
        <p:nvSpPr>
          <p:cNvPr id="45060" name="Text Box 4"/>
          <p:cNvSpPr txBox="1">
            <a:spLocks noChangeArrowheads="1"/>
          </p:cNvSpPr>
          <p:nvPr/>
        </p:nvSpPr>
        <p:spPr bwMode="auto">
          <a:xfrm>
            <a:off x="1071563" y="785813"/>
            <a:ext cx="6408737" cy="584200"/>
          </a:xfrm>
          <a:prstGeom prst="rect">
            <a:avLst/>
          </a:prstGeom>
          <a:noFill/>
          <a:ln w="9525">
            <a:noFill/>
            <a:miter lim="800000"/>
            <a:headEnd/>
            <a:tailEnd/>
          </a:ln>
        </p:spPr>
        <p:txBody>
          <a:bodyPr>
            <a:spAutoFit/>
          </a:bodyPr>
          <a:lstStyle/>
          <a:p>
            <a:pPr algn="ctr">
              <a:spcBef>
                <a:spcPct val="50000"/>
              </a:spcBef>
            </a:pPr>
            <a:r>
              <a:rPr lang="ar-SA" sz="3200" b="1">
                <a:latin typeface="MCS Aljalalah." pitchFamily="2" charset="0"/>
                <a:cs typeface="Simplified Arabic" pitchFamily="18" charset="-78"/>
              </a:rPr>
              <a:t>الشكل التالي يمثل مخطط ضخ الماء للخزان</a:t>
            </a:r>
            <a:endParaRPr lang="en-US" sz="3200" b="1">
              <a:latin typeface="MCS Aljalalah." pitchFamily="2" charset="0"/>
              <a:cs typeface="Simplified Arabic" pitchFamily="18" charset="-78"/>
            </a:endParaRPr>
          </a:p>
        </p:txBody>
      </p:sp>
      <p:sp>
        <p:nvSpPr>
          <p:cNvPr id="7" name="مربع نص 6"/>
          <p:cNvSpPr txBox="1">
            <a:spLocks noChangeArrowheads="1"/>
          </p:cNvSpPr>
          <p:nvPr/>
        </p:nvSpPr>
        <p:spPr bwMode="auto">
          <a:xfrm>
            <a:off x="5715000" y="3143250"/>
            <a:ext cx="2786063" cy="2062163"/>
          </a:xfrm>
          <a:prstGeom prst="rect">
            <a:avLst/>
          </a:prstGeom>
          <a:noFill/>
          <a:ln w="9525">
            <a:noFill/>
            <a:miter lim="800000"/>
            <a:headEnd/>
            <a:tailEnd/>
          </a:ln>
        </p:spPr>
        <p:txBody>
          <a:bodyPr>
            <a:spAutoFit/>
          </a:bodyPr>
          <a:lstStyle/>
          <a:p>
            <a:r>
              <a:rPr lang="ar-SA" sz="3200" b="1"/>
              <a:t>إن عملية مراقبة منسوب الماء داخل الخزان تحتاج إلى وقت ومتابعة.</a:t>
            </a: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nodeType="withEffect">
                                  <p:stCondLst>
                                    <p:cond delay="0"/>
                                  </p:stCondLst>
                                  <p:iterate type="lt">
                                    <p:tmPct val="50000"/>
                                  </p:iterate>
                                  <p:childTnLst>
                                    <p:set>
                                      <p:cBhvr>
                                        <p:cTn id="6" dur="1" fill="hold">
                                          <p:stCondLst>
                                            <p:cond delay="0"/>
                                          </p:stCondLst>
                                        </p:cTn>
                                        <p:tgtEl>
                                          <p:spTgt spid="45060">
                                            <p:txEl>
                                              <p:pRg st="0" end="0"/>
                                            </p:txEl>
                                          </p:spTgt>
                                        </p:tgtEl>
                                        <p:attrNameLst>
                                          <p:attrName>style.visibility</p:attrName>
                                        </p:attrNameLst>
                                      </p:cBhvr>
                                      <p:to>
                                        <p:strVal val="visible"/>
                                      </p:to>
                                    </p:set>
                                    <p:anim calcmode="discrete" valueType="clr">
                                      <p:cBhvr override="childStyle">
                                        <p:cTn id="7" dur="80"/>
                                        <p:tgtEl>
                                          <p:spTgt spid="45060">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5060">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45060">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45059"/>
                                        </p:tgtEl>
                                        <p:attrNameLst>
                                          <p:attrName>style.visibility</p:attrName>
                                        </p:attrNameLst>
                                      </p:cBhvr>
                                      <p:to>
                                        <p:strVal val="visible"/>
                                      </p:to>
                                    </p:set>
                                    <p:anim calcmode="lin" valueType="num">
                                      <p:cBhvr>
                                        <p:cTn id="14" dur="1000" fill="hold"/>
                                        <p:tgtEl>
                                          <p:spTgt spid="45059"/>
                                        </p:tgtEl>
                                        <p:attrNameLst>
                                          <p:attrName>ppt_x</p:attrName>
                                        </p:attrNameLst>
                                      </p:cBhvr>
                                      <p:tavLst>
                                        <p:tav tm="0">
                                          <p:val>
                                            <p:strVal val="#ppt_x-.2"/>
                                          </p:val>
                                        </p:tav>
                                        <p:tav tm="100000">
                                          <p:val>
                                            <p:strVal val="#ppt_x"/>
                                          </p:val>
                                        </p:tav>
                                      </p:tavLst>
                                    </p:anim>
                                    <p:anim calcmode="lin" valueType="num">
                                      <p:cBhvr>
                                        <p:cTn id="15" dur="1000" fill="hold"/>
                                        <p:tgtEl>
                                          <p:spTgt spid="45059"/>
                                        </p:tgtEl>
                                        <p:attrNameLst>
                                          <p:attrName>ppt_y</p:attrName>
                                        </p:attrNameLst>
                                      </p:cBhvr>
                                      <p:tavLst>
                                        <p:tav tm="0">
                                          <p:val>
                                            <p:strVal val="#ppt_y"/>
                                          </p:val>
                                        </p:tav>
                                        <p:tav tm="100000">
                                          <p:val>
                                            <p:strVal val="#ppt_y"/>
                                          </p:val>
                                        </p:tav>
                                      </p:tavLst>
                                    </p:anim>
                                    <p:animEffect transition="in" filter="wipe(right)" prLst="gradientSize: 0.1">
                                      <p:cBhvr>
                                        <p:cTn id="16" dur="1000"/>
                                        <p:tgtEl>
                                          <p:spTgt spid="45059"/>
                                        </p:tgtEl>
                                      </p:cBhvr>
                                    </p:animEffect>
                                  </p:childTnLst>
                                </p:cTn>
                              </p:par>
                            </p:childTnLst>
                          </p:cTn>
                        </p:par>
                      </p:childTnLst>
                    </p:cTn>
                  </p:par>
                  <p:par>
                    <p:cTn id="17" fill="hold">
                      <p:stCondLst>
                        <p:cond delay="indefinite"/>
                      </p:stCondLst>
                      <p:childTnLst>
                        <p:par>
                          <p:cTn id="18" fill="hold">
                            <p:stCondLst>
                              <p:cond delay="0"/>
                            </p:stCondLst>
                            <p:childTnLst>
                              <p:par>
                                <p:cTn id="19" presetID="56" presetClass="entr" presetSubtype="0" fill="hold" grpId="0" nodeType="clickEffect">
                                  <p:stCondLst>
                                    <p:cond delay="0"/>
                                  </p:stCondLst>
                                  <p:iterate type="lt">
                                    <p:tmPct val="10000"/>
                                  </p:iterate>
                                  <p:childTnLst>
                                    <p:set>
                                      <p:cBhvr>
                                        <p:cTn id="20" dur="1" fill="hold">
                                          <p:stCondLst>
                                            <p:cond delay="0"/>
                                          </p:stCondLst>
                                        </p:cTn>
                                        <p:tgtEl>
                                          <p:spTgt spid="7"/>
                                        </p:tgtEl>
                                        <p:attrNameLst>
                                          <p:attrName>style.visibility</p:attrName>
                                        </p:attrNameLst>
                                      </p:cBhvr>
                                      <p:to>
                                        <p:strVal val="visible"/>
                                      </p:to>
                                    </p:set>
                                    <p:anim by="(-#ppt_w*2)" calcmode="lin" valueType="num">
                                      <p:cBhvr rctx="PPT">
                                        <p:cTn id="21" dur="500" autoRev="1" fill="hold">
                                          <p:stCondLst>
                                            <p:cond delay="0"/>
                                          </p:stCondLst>
                                        </p:cTn>
                                        <p:tgtEl>
                                          <p:spTgt spid="7"/>
                                        </p:tgtEl>
                                        <p:attrNameLst>
                                          <p:attrName>ppt_w</p:attrName>
                                        </p:attrNameLst>
                                      </p:cBhvr>
                                    </p:anim>
                                    <p:anim by="(#ppt_w*0.50)" calcmode="lin" valueType="num">
                                      <p:cBhvr>
                                        <p:cTn id="22" dur="500" decel="50000" autoRev="1" fill="hold">
                                          <p:stCondLst>
                                            <p:cond delay="0"/>
                                          </p:stCondLst>
                                        </p:cTn>
                                        <p:tgtEl>
                                          <p:spTgt spid="7"/>
                                        </p:tgtEl>
                                        <p:attrNameLst>
                                          <p:attrName>ppt_x</p:attrName>
                                        </p:attrNameLst>
                                      </p:cBhvr>
                                    </p:anim>
                                    <p:anim from="(-#ppt_h/2)" to="(#ppt_y)" calcmode="lin" valueType="num">
                                      <p:cBhvr>
                                        <p:cTn id="23" dur="1000" fill="hold">
                                          <p:stCondLst>
                                            <p:cond delay="0"/>
                                          </p:stCondLst>
                                        </p:cTn>
                                        <p:tgtEl>
                                          <p:spTgt spid="7"/>
                                        </p:tgtEl>
                                        <p:attrNameLst>
                                          <p:attrName>ppt_y</p:attrName>
                                        </p:attrNameLst>
                                      </p:cBhvr>
                                    </p:anim>
                                    <p:animRot by="21600000">
                                      <p:cBhvr>
                                        <p:cTn id="24" dur="1000" fill="hold">
                                          <p:stCondLst>
                                            <p:cond delay="0"/>
                                          </p:stCondLst>
                                        </p:cTn>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 Box 2"/>
          <p:cNvSpPr txBox="1">
            <a:spLocks noChangeArrowheads="1"/>
          </p:cNvSpPr>
          <p:nvPr/>
        </p:nvSpPr>
        <p:spPr bwMode="auto">
          <a:xfrm>
            <a:off x="1928813" y="428625"/>
            <a:ext cx="5183187" cy="708025"/>
          </a:xfrm>
          <a:prstGeom prst="rect">
            <a:avLst/>
          </a:prstGeom>
          <a:noFill/>
          <a:ln w="9525">
            <a:noFill/>
            <a:miter lim="800000"/>
            <a:headEnd/>
            <a:tailEnd/>
          </a:ln>
        </p:spPr>
        <p:txBody>
          <a:bodyPr>
            <a:spAutoFit/>
          </a:bodyPr>
          <a:lstStyle/>
          <a:p>
            <a:pPr algn="ctr">
              <a:spcBef>
                <a:spcPct val="50000"/>
              </a:spcBef>
            </a:pPr>
            <a:r>
              <a:rPr lang="ar-SA" sz="4000" b="1" u="sng">
                <a:cs typeface="Arabuter" pitchFamily="2" charset="-78"/>
              </a:rPr>
              <a:t>مفتاح العوم الكهربائي</a:t>
            </a:r>
            <a:endParaRPr lang="en-US" sz="4000" b="1" u="sng">
              <a:cs typeface="Arabuter" pitchFamily="2" charset="-78"/>
            </a:endParaRPr>
          </a:p>
        </p:txBody>
      </p:sp>
      <p:pic>
        <p:nvPicPr>
          <p:cNvPr id="52228" name="Picture 4"/>
          <p:cNvPicPr>
            <a:picLocks noChangeAspect="1" noChangeArrowheads="1"/>
          </p:cNvPicPr>
          <p:nvPr/>
        </p:nvPicPr>
        <p:blipFill>
          <a:blip r:embed="rId3"/>
          <a:srcRect/>
          <a:stretch>
            <a:fillRect/>
          </a:stretch>
        </p:blipFill>
        <p:spPr bwMode="auto">
          <a:xfrm>
            <a:off x="4714875" y="2143125"/>
            <a:ext cx="4214813" cy="2452688"/>
          </a:xfrm>
          <a:prstGeom prst="rect">
            <a:avLst/>
          </a:prstGeom>
          <a:noFill/>
          <a:ln w="9525">
            <a:noFill/>
            <a:miter lim="800000"/>
            <a:headEnd/>
            <a:tailEnd/>
          </a:ln>
        </p:spPr>
      </p:pic>
      <p:sp>
        <p:nvSpPr>
          <p:cNvPr id="52230" name="WordArt 6"/>
          <p:cNvSpPr>
            <a:spLocks noChangeArrowheads="1" noChangeShapeType="1" noTextEdit="1"/>
          </p:cNvSpPr>
          <p:nvPr/>
        </p:nvSpPr>
        <p:spPr bwMode="auto">
          <a:xfrm>
            <a:off x="5500688" y="4786313"/>
            <a:ext cx="3114675" cy="647700"/>
          </a:xfrm>
          <a:prstGeom prst="rect">
            <a:avLst/>
          </a:prstGeom>
        </p:spPr>
        <p:txBody>
          <a:bodyPr wrap="none" fromWordArt="1">
            <a:prstTxWarp prst="textPlain">
              <a:avLst>
                <a:gd name="adj" fmla="val 50000"/>
              </a:avLst>
            </a:prstTxWarp>
          </a:bodyPr>
          <a:lstStyle/>
          <a:p>
            <a:pPr algn="ctr"/>
            <a:r>
              <a:rPr lang="ar-JO" sz="3600" kern="10">
                <a:ln w="12700">
                  <a:solidFill>
                    <a:schemeClr val="tx1"/>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a:cs typeface="Arial"/>
              </a:rPr>
              <a:t>حالة غلق بوجود القوة  </a:t>
            </a:r>
          </a:p>
        </p:txBody>
      </p:sp>
      <p:pic>
        <p:nvPicPr>
          <p:cNvPr id="8" name="Picture 4"/>
          <p:cNvPicPr>
            <a:picLocks noChangeAspect="1" noChangeArrowheads="1"/>
          </p:cNvPicPr>
          <p:nvPr/>
        </p:nvPicPr>
        <p:blipFill>
          <a:blip r:embed="rId4"/>
          <a:srcRect/>
          <a:stretch>
            <a:fillRect/>
          </a:stretch>
        </p:blipFill>
        <p:spPr bwMode="auto">
          <a:xfrm>
            <a:off x="357188" y="2357438"/>
            <a:ext cx="3929062" cy="2274887"/>
          </a:xfrm>
          <a:prstGeom prst="rect">
            <a:avLst/>
          </a:prstGeom>
          <a:noFill/>
          <a:ln w="9525">
            <a:noFill/>
            <a:miter lim="800000"/>
            <a:headEnd/>
            <a:tailEnd/>
          </a:ln>
        </p:spPr>
      </p:pic>
      <p:cxnSp>
        <p:nvCxnSpPr>
          <p:cNvPr id="10" name="رابط مستقيم 9"/>
          <p:cNvCxnSpPr/>
          <p:nvPr/>
        </p:nvCxnSpPr>
        <p:spPr>
          <a:xfrm rot="5400000">
            <a:off x="2179621" y="3606801"/>
            <a:ext cx="4786346" cy="1588"/>
          </a:xfrm>
          <a:prstGeom prst="line">
            <a:avLst/>
          </a:prstGeom>
          <a:ln w="57150"/>
          <a:effectLst>
            <a:glow rad="139700">
              <a:schemeClr val="accent4">
                <a:satMod val="175000"/>
                <a:alpha val="40000"/>
              </a:schemeClr>
            </a:glow>
            <a:outerShdw blurRad="50800" dist="25400" dir="5400000" rotWithShape="0">
              <a:srgbClr val="000000">
                <a:alpha val="45000"/>
              </a:srgbClr>
            </a:outerShdw>
          </a:effectLst>
        </p:spPr>
        <p:style>
          <a:lnRef idx="3">
            <a:schemeClr val="dk1"/>
          </a:lnRef>
          <a:fillRef idx="0">
            <a:schemeClr val="dk1"/>
          </a:fillRef>
          <a:effectRef idx="2">
            <a:schemeClr val="dk1"/>
          </a:effectRef>
          <a:fontRef idx="minor">
            <a:schemeClr val="tx1"/>
          </a:fontRef>
        </p:style>
      </p:cxnSp>
      <p:sp>
        <p:nvSpPr>
          <p:cNvPr id="11" name="WordArt 6"/>
          <p:cNvSpPr>
            <a:spLocks noChangeArrowheads="1" noChangeShapeType="1" noTextEdit="1"/>
          </p:cNvSpPr>
          <p:nvPr/>
        </p:nvSpPr>
        <p:spPr bwMode="auto">
          <a:xfrm>
            <a:off x="285750" y="4857750"/>
            <a:ext cx="4000500" cy="730250"/>
          </a:xfrm>
          <a:prstGeom prst="rect">
            <a:avLst/>
          </a:prstGeom>
        </p:spPr>
        <p:txBody>
          <a:bodyPr wrap="none" fromWordArt="1">
            <a:prstTxWarp prst="textPlain">
              <a:avLst>
                <a:gd name="adj" fmla="val 50000"/>
              </a:avLst>
            </a:prstTxWarp>
          </a:bodyPr>
          <a:lstStyle/>
          <a:p>
            <a:pPr algn="ctr"/>
            <a:r>
              <a:rPr lang="ar-JO" sz="3600" kern="10">
                <a:ln w="12700">
                  <a:solidFill>
                    <a:schemeClr val="tx1"/>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abic Typesetting"/>
                <a:cs typeface="Arabic Typesetting"/>
              </a:rPr>
              <a:t>حالة قطع بغياب القوة الضاغطة  </a:t>
            </a:r>
          </a:p>
        </p:txBody>
      </p:sp>
    </p:spTree>
  </p:cSld>
  <p:clrMapOvr>
    <a:masterClrMapping/>
  </p:clrMapOvr>
  <p:transition>
    <p:strips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2226"/>
                                        </p:tgtEl>
                                        <p:attrNameLst>
                                          <p:attrName>style.visibility</p:attrName>
                                        </p:attrNameLst>
                                      </p:cBhvr>
                                      <p:to>
                                        <p:strVal val="visible"/>
                                      </p:to>
                                    </p:set>
                                    <p:anim calcmode="discrete" valueType="clr">
                                      <p:cBhvr override="childStyle">
                                        <p:cTn id="7" dur="80"/>
                                        <p:tgtEl>
                                          <p:spTgt spid="5222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2226"/>
                                        </p:tgtEl>
                                        <p:attrNameLst>
                                          <p:attrName>fillcolor</p:attrName>
                                        </p:attrNameLst>
                                      </p:cBhvr>
                                      <p:tavLst>
                                        <p:tav tm="0">
                                          <p:val>
                                            <p:clrVal>
                                              <a:schemeClr val="accent2"/>
                                            </p:clrVal>
                                          </p:val>
                                        </p:tav>
                                        <p:tav tm="50000">
                                          <p:val>
                                            <p:clrVal>
                                              <a:schemeClr val="hlink"/>
                                            </p:clrVal>
                                          </p:val>
                                        </p:tav>
                                      </p:tavLst>
                                    </p:anim>
                                    <p:set>
                                      <p:cBhvr>
                                        <p:cTn id="9" dur="80"/>
                                        <p:tgtEl>
                                          <p:spTgt spid="52226"/>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500" fill="hold"/>
                                        <p:tgtEl>
                                          <p:spTgt spid="10"/>
                                        </p:tgtEl>
                                        <p:attrNameLst>
                                          <p:attrName>ppt_w</p:attrName>
                                        </p:attrNameLst>
                                      </p:cBhvr>
                                      <p:tavLst>
                                        <p:tav tm="0">
                                          <p:val>
                                            <p:fltVal val="0"/>
                                          </p:val>
                                        </p:tav>
                                        <p:tav tm="100000">
                                          <p:val>
                                            <p:strVal val="#ppt_w"/>
                                          </p:val>
                                        </p:tav>
                                      </p:tavLst>
                                    </p:anim>
                                    <p:anim calcmode="lin" valueType="num">
                                      <p:cBhvr>
                                        <p:cTn id="15" dur="500" fill="hold"/>
                                        <p:tgtEl>
                                          <p:spTgt spid="10"/>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27" presetClass="entr" presetSubtype="0" fill="hold" grpId="0" nodeType="clickEffect">
                                  <p:stCondLst>
                                    <p:cond delay="0"/>
                                  </p:stCondLst>
                                  <p:iterate type="lt">
                                    <p:tmPct val="50000"/>
                                  </p:iterate>
                                  <p:childTnLst>
                                    <p:set>
                                      <p:cBhvr>
                                        <p:cTn id="19" dur="1" fill="hold">
                                          <p:stCondLst>
                                            <p:cond delay="0"/>
                                          </p:stCondLst>
                                        </p:cTn>
                                        <p:tgtEl>
                                          <p:spTgt spid="52230"/>
                                        </p:tgtEl>
                                        <p:attrNameLst>
                                          <p:attrName>style.visibility</p:attrName>
                                        </p:attrNameLst>
                                      </p:cBhvr>
                                      <p:to>
                                        <p:strVal val="visible"/>
                                      </p:to>
                                    </p:set>
                                    <p:anim calcmode="discrete" valueType="clr">
                                      <p:cBhvr override="childStyle">
                                        <p:cTn id="20" dur="80"/>
                                        <p:tgtEl>
                                          <p:spTgt spid="52230"/>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52230"/>
                                        </p:tgtEl>
                                        <p:attrNameLst>
                                          <p:attrName>fillcolor</p:attrName>
                                        </p:attrNameLst>
                                      </p:cBhvr>
                                      <p:tavLst>
                                        <p:tav tm="0">
                                          <p:val>
                                            <p:clrVal>
                                              <a:schemeClr val="accent2"/>
                                            </p:clrVal>
                                          </p:val>
                                        </p:tav>
                                        <p:tav tm="50000">
                                          <p:val>
                                            <p:clrVal>
                                              <a:schemeClr val="hlink"/>
                                            </p:clrVal>
                                          </p:val>
                                        </p:tav>
                                      </p:tavLst>
                                    </p:anim>
                                    <p:set>
                                      <p:cBhvr>
                                        <p:cTn id="22" dur="80"/>
                                        <p:tgtEl>
                                          <p:spTgt spid="52230"/>
                                        </p:tgtEl>
                                        <p:attrNameLst>
                                          <p:attrName>fill.type</p:attrName>
                                        </p:attrNameLst>
                                      </p:cBhvr>
                                      <p:to>
                                        <p:strVal val="solid"/>
                                      </p:to>
                                    </p:se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2228"/>
                                        </p:tgtEl>
                                        <p:attrNameLst>
                                          <p:attrName>style.visibility</p:attrName>
                                        </p:attrNameLst>
                                      </p:cBhvr>
                                      <p:to>
                                        <p:strVal val="visible"/>
                                      </p:to>
                                    </p:set>
                                    <p:animEffect transition="in" filter="fade">
                                      <p:cBhvr>
                                        <p:cTn id="27" dur="2000"/>
                                        <p:tgtEl>
                                          <p:spTgt spid="52228"/>
                                        </p:tgtEl>
                                      </p:cBhvr>
                                    </p:animEffect>
                                  </p:childTnLst>
                                </p:cTn>
                              </p:par>
                            </p:childTnLst>
                          </p:cTn>
                        </p:par>
                      </p:childTnLst>
                    </p:cTn>
                  </p:par>
                  <p:par>
                    <p:cTn id="28" fill="hold">
                      <p:stCondLst>
                        <p:cond delay="indefinite"/>
                      </p:stCondLst>
                      <p:childTnLst>
                        <p:par>
                          <p:cTn id="29" fill="hold">
                            <p:stCondLst>
                              <p:cond delay="0"/>
                            </p:stCondLst>
                            <p:childTnLst>
                              <p:par>
                                <p:cTn id="30" presetID="27" presetClass="entr" presetSubtype="0" fill="hold" grpId="0" nodeType="clickEffect">
                                  <p:stCondLst>
                                    <p:cond delay="0"/>
                                  </p:stCondLst>
                                  <p:iterate type="lt">
                                    <p:tmPct val="50000"/>
                                  </p:iterate>
                                  <p:childTnLst>
                                    <p:set>
                                      <p:cBhvr>
                                        <p:cTn id="31" dur="1" fill="hold">
                                          <p:stCondLst>
                                            <p:cond delay="0"/>
                                          </p:stCondLst>
                                        </p:cTn>
                                        <p:tgtEl>
                                          <p:spTgt spid="11"/>
                                        </p:tgtEl>
                                        <p:attrNameLst>
                                          <p:attrName>style.visibility</p:attrName>
                                        </p:attrNameLst>
                                      </p:cBhvr>
                                      <p:to>
                                        <p:strVal val="visible"/>
                                      </p:to>
                                    </p:set>
                                    <p:anim calcmode="discrete" valueType="clr">
                                      <p:cBhvr override="childStyle">
                                        <p:cTn id="32" dur="80"/>
                                        <p:tgtEl>
                                          <p:spTgt spid="11"/>
                                        </p:tgtEl>
                                        <p:attrNameLst>
                                          <p:attrName>style.color</p:attrName>
                                        </p:attrNameLst>
                                      </p:cBhvr>
                                      <p:tavLst>
                                        <p:tav tm="0">
                                          <p:val>
                                            <p:clrVal>
                                              <a:schemeClr val="accent2"/>
                                            </p:clrVal>
                                          </p:val>
                                        </p:tav>
                                        <p:tav tm="50000">
                                          <p:val>
                                            <p:clrVal>
                                              <a:schemeClr val="hlink"/>
                                            </p:clrVal>
                                          </p:val>
                                        </p:tav>
                                      </p:tavLst>
                                    </p:anim>
                                    <p:anim calcmode="discrete" valueType="clr">
                                      <p:cBhvr>
                                        <p:cTn id="33" dur="80"/>
                                        <p:tgtEl>
                                          <p:spTgt spid="11"/>
                                        </p:tgtEl>
                                        <p:attrNameLst>
                                          <p:attrName>fillcolor</p:attrName>
                                        </p:attrNameLst>
                                      </p:cBhvr>
                                      <p:tavLst>
                                        <p:tav tm="0">
                                          <p:val>
                                            <p:clrVal>
                                              <a:schemeClr val="accent2"/>
                                            </p:clrVal>
                                          </p:val>
                                        </p:tav>
                                        <p:tav tm="50000">
                                          <p:val>
                                            <p:clrVal>
                                              <a:schemeClr val="hlink"/>
                                            </p:clrVal>
                                          </p:val>
                                        </p:tav>
                                      </p:tavLst>
                                    </p:anim>
                                    <p:set>
                                      <p:cBhvr>
                                        <p:cTn id="34" dur="80"/>
                                        <p:tgtEl>
                                          <p:spTgt spid="11"/>
                                        </p:tgtEl>
                                        <p:attrNameLst>
                                          <p:attrName>fill.type</p:attrName>
                                        </p:attrNameLst>
                                      </p:cBhvr>
                                      <p:to>
                                        <p:strVal val="solid"/>
                                      </p:to>
                                    </p:se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30"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6" name="Picture 4"/>
          <p:cNvPicPr>
            <a:picLocks noChangeAspect="1" noChangeArrowheads="1"/>
          </p:cNvPicPr>
          <p:nvPr/>
        </p:nvPicPr>
        <p:blipFill>
          <a:blip r:embed="rId3"/>
          <a:srcRect/>
          <a:stretch>
            <a:fillRect/>
          </a:stretch>
        </p:blipFill>
        <p:spPr bwMode="auto">
          <a:xfrm>
            <a:off x="6357938" y="3117850"/>
            <a:ext cx="2462212" cy="3263900"/>
          </a:xfrm>
          <a:prstGeom prst="rect">
            <a:avLst/>
          </a:prstGeom>
          <a:noFill/>
          <a:ln w="9525">
            <a:noFill/>
            <a:miter lim="800000"/>
            <a:headEnd/>
            <a:tailEnd/>
          </a:ln>
        </p:spPr>
      </p:pic>
      <p:sp>
        <p:nvSpPr>
          <p:cNvPr id="28677" name="Text Box 5"/>
          <p:cNvSpPr txBox="1">
            <a:spLocks noChangeArrowheads="1"/>
          </p:cNvSpPr>
          <p:nvPr/>
        </p:nvSpPr>
        <p:spPr bwMode="auto">
          <a:xfrm>
            <a:off x="4929188" y="1857375"/>
            <a:ext cx="3814762" cy="923925"/>
          </a:xfrm>
          <a:prstGeom prst="rect">
            <a:avLst/>
          </a:prstGeom>
          <a:noFill/>
          <a:ln w="9525">
            <a:noFill/>
            <a:miter lim="800000"/>
            <a:headEnd/>
            <a:tailEnd/>
          </a:ln>
        </p:spPr>
        <p:txBody>
          <a:bodyPr>
            <a:spAutoFit/>
          </a:bodyPr>
          <a:lstStyle/>
          <a:p>
            <a:pPr algn="ctr">
              <a:spcBef>
                <a:spcPct val="50000"/>
              </a:spcBef>
            </a:pPr>
            <a:r>
              <a:rPr lang="ar-SA" sz="2400"/>
              <a:t>1-</a:t>
            </a:r>
            <a:r>
              <a:rPr lang="ar-SA" sz="2000"/>
              <a:t> مفتاح يعمل في وجود الضغط </a:t>
            </a:r>
            <a:r>
              <a:rPr lang="en-US" sz="2400">
                <a:solidFill>
                  <a:srgbClr val="D60093"/>
                </a:solidFill>
              </a:rPr>
              <a:t>N</a:t>
            </a:r>
            <a:r>
              <a:rPr lang="en-US" sz="2400"/>
              <a:t>/</a:t>
            </a:r>
            <a:r>
              <a:rPr lang="en-US" sz="2400">
                <a:solidFill>
                  <a:srgbClr val="D60093"/>
                </a:solidFill>
              </a:rPr>
              <a:t>O</a:t>
            </a:r>
            <a:endParaRPr lang="ar-SA" sz="2400"/>
          </a:p>
          <a:p>
            <a:pPr algn="ctr">
              <a:spcBef>
                <a:spcPct val="50000"/>
              </a:spcBef>
            </a:pPr>
            <a:r>
              <a:rPr lang="ar-SA" sz="2000"/>
              <a:t>(</a:t>
            </a:r>
            <a:r>
              <a:rPr lang="en-US" sz="2000">
                <a:solidFill>
                  <a:srgbClr val="D60093"/>
                </a:solidFill>
              </a:rPr>
              <a:t>N</a:t>
            </a:r>
            <a:r>
              <a:rPr lang="en-US" sz="2000"/>
              <a:t>ORMALLY</a:t>
            </a:r>
            <a:r>
              <a:rPr lang="en-US" sz="2000">
                <a:solidFill>
                  <a:srgbClr val="D60093"/>
                </a:solidFill>
              </a:rPr>
              <a:t> O</a:t>
            </a:r>
            <a:r>
              <a:rPr lang="en-US" sz="2000"/>
              <a:t>PEN</a:t>
            </a:r>
            <a:r>
              <a:rPr lang="ar-SA" sz="2000"/>
              <a:t>)</a:t>
            </a:r>
            <a:endParaRPr lang="en-US" sz="2000"/>
          </a:p>
        </p:txBody>
      </p:sp>
      <p:sp>
        <p:nvSpPr>
          <p:cNvPr id="6" name="Text Box 5"/>
          <p:cNvSpPr txBox="1">
            <a:spLocks noChangeArrowheads="1"/>
          </p:cNvSpPr>
          <p:nvPr/>
        </p:nvSpPr>
        <p:spPr bwMode="auto">
          <a:xfrm>
            <a:off x="357188" y="1857375"/>
            <a:ext cx="2928937" cy="862013"/>
          </a:xfrm>
          <a:prstGeom prst="rect">
            <a:avLst/>
          </a:prstGeom>
          <a:noFill/>
          <a:ln w="9525">
            <a:noFill/>
            <a:miter lim="800000"/>
            <a:headEnd/>
            <a:tailEnd/>
          </a:ln>
          <a:effectLst/>
        </p:spPr>
        <p:txBody>
          <a:bodyPr>
            <a:spAutoFit/>
          </a:bodyPr>
          <a:lstStyle/>
          <a:p>
            <a:pPr>
              <a:spcBef>
                <a:spcPct val="50000"/>
              </a:spcBef>
              <a:defRPr/>
            </a:pPr>
            <a:r>
              <a:rPr lang="ar-SA" sz="2000" dirty="0">
                <a:latin typeface="Arial" pitchFamily="34" charset="0"/>
                <a:cs typeface="+mj-cs"/>
              </a:rPr>
              <a:t> 2- المفتاح يعمل بغياب الضغط</a:t>
            </a:r>
            <a:endParaRPr lang="en-US" sz="2000" dirty="0">
              <a:latin typeface="Arial" pitchFamily="34" charset="0"/>
              <a:cs typeface="+mj-cs"/>
            </a:endParaRPr>
          </a:p>
          <a:p>
            <a:pPr>
              <a:spcBef>
                <a:spcPct val="50000"/>
              </a:spcBef>
              <a:defRPr/>
            </a:pPr>
            <a:r>
              <a:rPr lang="en-US" sz="2000" dirty="0">
                <a:solidFill>
                  <a:srgbClr val="D60093"/>
                </a:solidFill>
                <a:latin typeface="Arial" pitchFamily="34" charset="0"/>
                <a:cs typeface="+mj-cs"/>
              </a:rPr>
              <a:t>N/C(N</a:t>
            </a:r>
            <a:r>
              <a:rPr lang="en-US" sz="2000" dirty="0">
                <a:latin typeface="Arial" pitchFamily="34" charset="0"/>
                <a:cs typeface="+mj-cs"/>
              </a:rPr>
              <a:t>ormally</a:t>
            </a:r>
            <a:r>
              <a:rPr lang="en-US" sz="2000" dirty="0">
                <a:solidFill>
                  <a:srgbClr val="D60093"/>
                </a:solidFill>
                <a:latin typeface="Arial" pitchFamily="34" charset="0"/>
                <a:cs typeface="+mj-cs"/>
              </a:rPr>
              <a:t>/c</a:t>
            </a:r>
            <a:r>
              <a:rPr lang="en-US" sz="2000" dirty="0">
                <a:latin typeface="Arial" pitchFamily="34" charset="0"/>
                <a:cs typeface="+mj-cs"/>
              </a:rPr>
              <a:t>losed</a:t>
            </a:r>
            <a:r>
              <a:rPr lang="en-US" sz="2000" dirty="0">
                <a:solidFill>
                  <a:srgbClr val="D60093"/>
                </a:solidFill>
                <a:latin typeface="Arial" pitchFamily="34" charset="0"/>
                <a:cs typeface="+mj-cs"/>
              </a:rPr>
              <a:t>)</a:t>
            </a:r>
            <a:r>
              <a:rPr lang="ar-SA" sz="2000" dirty="0">
                <a:solidFill>
                  <a:srgbClr val="D60093"/>
                </a:solidFill>
                <a:latin typeface="Arial" pitchFamily="34" charset="0"/>
                <a:cs typeface="+mj-cs"/>
              </a:rPr>
              <a:t> </a:t>
            </a:r>
            <a:endParaRPr lang="en-US" sz="2000" dirty="0">
              <a:solidFill>
                <a:srgbClr val="D60093"/>
              </a:solidFill>
              <a:latin typeface="Arial" pitchFamily="34" charset="0"/>
              <a:cs typeface="+mj-cs"/>
            </a:endParaRPr>
          </a:p>
        </p:txBody>
      </p:sp>
      <p:sp>
        <p:nvSpPr>
          <p:cNvPr id="7" name="مستطيل 6"/>
          <p:cNvSpPr>
            <a:spLocks noChangeArrowheads="1"/>
          </p:cNvSpPr>
          <p:nvPr/>
        </p:nvSpPr>
        <p:spPr bwMode="auto">
          <a:xfrm>
            <a:off x="2286000" y="500063"/>
            <a:ext cx="4826000" cy="461962"/>
          </a:xfrm>
          <a:prstGeom prst="rect">
            <a:avLst/>
          </a:prstGeom>
          <a:noFill/>
          <a:ln w="9525">
            <a:noFill/>
            <a:miter lim="800000"/>
            <a:headEnd/>
            <a:tailEnd/>
          </a:ln>
        </p:spPr>
        <p:txBody>
          <a:bodyPr wrap="none">
            <a:spAutoFit/>
          </a:bodyPr>
          <a:lstStyle/>
          <a:p>
            <a:pPr algn="ctr">
              <a:spcBef>
                <a:spcPct val="50000"/>
              </a:spcBef>
            </a:pPr>
            <a:r>
              <a:rPr lang="ar-SA" sz="2400" b="1"/>
              <a:t>المفاتيح الضاغطة(</a:t>
            </a:r>
            <a:r>
              <a:rPr lang="en-US" sz="2400" b="1"/>
              <a:t>PUSH SWITCHES</a:t>
            </a:r>
            <a:r>
              <a:rPr lang="ar-SA" sz="2400" b="1"/>
              <a:t>):</a:t>
            </a:r>
          </a:p>
        </p:txBody>
      </p:sp>
      <p:pic>
        <p:nvPicPr>
          <p:cNvPr id="8" name="Picture 6"/>
          <p:cNvPicPr>
            <a:picLocks noChangeAspect="1" noChangeArrowheads="1"/>
          </p:cNvPicPr>
          <p:nvPr/>
        </p:nvPicPr>
        <p:blipFill>
          <a:blip r:embed="rId4"/>
          <a:srcRect/>
          <a:stretch>
            <a:fillRect/>
          </a:stretch>
        </p:blipFill>
        <p:spPr bwMode="auto">
          <a:xfrm>
            <a:off x="2786063" y="3286125"/>
            <a:ext cx="1906587" cy="2549525"/>
          </a:xfrm>
          <a:prstGeom prst="rect">
            <a:avLst/>
          </a:prstGeom>
          <a:noFill/>
          <a:ln w="9525">
            <a:noFill/>
            <a:miter lim="800000"/>
            <a:headEnd/>
            <a:tailEnd/>
          </a:ln>
        </p:spPr>
      </p:pic>
      <p:pic>
        <p:nvPicPr>
          <p:cNvPr id="9" name="Picture 7"/>
          <p:cNvPicPr>
            <a:picLocks noChangeAspect="1" noChangeArrowheads="1"/>
          </p:cNvPicPr>
          <p:nvPr/>
        </p:nvPicPr>
        <p:blipFill>
          <a:blip r:embed="rId5"/>
          <a:srcRect/>
          <a:stretch>
            <a:fillRect/>
          </a:stretch>
        </p:blipFill>
        <p:spPr bwMode="auto">
          <a:xfrm>
            <a:off x="285750" y="3214688"/>
            <a:ext cx="2000250" cy="2643187"/>
          </a:xfrm>
          <a:prstGeom prst="rect">
            <a:avLst/>
          </a:prstGeom>
          <a:noFill/>
          <a:ln w="9525">
            <a:noFill/>
            <a:miter lim="800000"/>
            <a:headEnd/>
            <a:tailEnd/>
          </a:ln>
        </p:spPr>
      </p:pic>
      <p:cxnSp>
        <p:nvCxnSpPr>
          <p:cNvPr id="11" name="رابط مستقيم 10"/>
          <p:cNvCxnSpPr/>
          <p:nvPr/>
        </p:nvCxnSpPr>
        <p:spPr>
          <a:xfrm rot="16200000" flipH="1">
            <a:off x="2285984" y="3571876"/>
            <a:ext cx="5143536" cy="142876"/>
          </a:xfrm>
          <a:prstGeom prst="line">
            <a:avLst/>
          </a:prstGeom>
          <a:ln w="57150"/>
          <a:effectLst>
            <a:glow rad="139700">
              <a:schemeClr val="accent4">
                <a:satMod val="175000"/>
                <a:alpha val="40000"/>
              </a:schemeClr>
            </a:glow>
            <a:outerShdw blurRad="50800" dist="25400" dir="5400000" rotWithShape="0">
              <a:srgbClr val="000000">
                <a:alpha val="45000"/>
              </a:srgbClr>
            </a:outerShdw>
          </a:effectLst>
        </p:spPr>
        <p:style>
          <a:lnRef idx="3">
            <a:schemeClr val="dk1"/>
          </a:lnRef>
          <a:fillRef idx="0">
            <a:schemeClr val="dk1"/>
          </a:fillRef>
          <a:effectRef idx="2">
            <a:schemeClr val="dk1"/>
          </a:effectRef>
          <a:fontRef idx="minor">
            <a:schemeClr val="tx1"/>
          </a:fontRef>
        </p:style>
      </p:cxn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7"/>
                                        </p:tgtEl>
                                        <p:attrNameLst>
                                          <p:attrName>style.visibility</p:attrName>
                                        </p:attrNameLst>
                                      </p:cBhvr>
                                      <p:to>
                                        <p:strVal val="visible"/>
                                      </p:to>
                                    </p:set>
                                    <p:anim calcmode="discrete" valueType="clr">
                                      <p:cBhvr override="childStyle">
                                        <p:cTn id="7" dur="80"/>
                                        <p:tgtEl>
                                          <p:spTgt spid="7"/>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7"/>
                                        </p:tgtEl>
                                        <p:attrNameLst>
                                          <p:attrName>fillcolor</p:attrName>
                                        </p:attrNameLst>
                                      </p:cBhvr>
                                      <p:tavLst>
                                        <p:tav tm="0">
                                          <p:val>
                                            <p:clrVal>
                                              <a:schemeClr val="accent2"/>
                                            </p:clrVal>
                                          </p:val>
                                        </p:tav>
                                        <p:tav tm="50000">
                                          <p:val>
                                            <p:clrVal>
                                              <a:schemeClr val="hlink"/>
                                            </p:clrVal>
                                          </p:val>
                                        </p:tav>
                                      </p:tavLst>
                                    </p:anim>
                                    <p:set>
                                      <p:cBhvr>
                                        <p:cTn id="9" dur="80"/>
                                        <p:tgtEl>
                                          <p:spTgt spid="7"/>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500" fill="hold"/>
                                        <p:tgtEl>
                                          <p:spTgt spid="11"/>
                                        </p:tgtEl>
                                        <p:attrNameLst>
                                          <p:attrName>ppt_w</p:attrName>
                                        </p:attrNameLst>
                                      </p:cBhvr>
                                      <p:tavLst>
                                        <p:tav tm="0">
                                          <p:val>
                                            <p:fltVal val="0"/>
                                          </p:val>
                                        </p:tav>
                                        <p:tav tm="100000">
                                          <p:val>
                                            <p:strVal val="#ppt_w"/>
                                          </p:val>
                                        </p:tav>
                                      </p:tavLst>
                                    </p:anim>
                                    <p:anim calcmode="lin" valueType="num">
                                      <p:cBhvr>
                                        <p:cTn id="15" dur="500" fill="hold"/>
                                        <p:tgtEl>
                                          <p:spTgt spid="11"/>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23" presetClass="entr" presetSubtype="16" fill="hold" grpId="0" nodeType="clickEffect">
                                  <p:stCondLst>
                                    <p:cond delay="0"/>
                                  </p:stCondLst>
                                  <p:childTnLst>
                                    <p:set>
                                      <p:cBhvr>
                                        <p:cTn id="19" dur="1" fill="hold">
                                          <p:stCondLst>
                                            <p:cond delay="0"/>
                                          </p:stCondLst>
                                        </p:cTn>
                                        <p:tgtEl>
                                          <p:spTgt spid="28677"/>
                                        </p:tgtEl>
                                        <p:attrNameLst>
                                          <p:attrName>style.visibility</p:attrName>
                                        </p:attrNameLst>
                                      </p:cBhvr>
                                      <p:to>
                                        <p:strVal val="visible"/>
                                      </p:to>
                                    </p:set>
                                    <p:anim calcmode="lin" valueType="num">
                                      <p:cBhvr>
                                        <p:cTn id="20" dur="500" fill="hold"/>
                                        <p:tgtEl>
                                          <p:spTgt spid="28677"/>
                                        </p:tgtEl>
                                        <p:attrNameLst>
                                          <p:attrName>ppt_w</p:attrName>
                                        </p:attrNameLst>
                                      </p:cBhvr>
                                      <p:tavLst>
                                        <p:tav tm="0">
                                          <p:val>
                                            <p:fltVal val="0"/>
                                          </p:val>
                                        </p:tav>
                                        <p:tav tm="100000">
                                          <p:val>
                                            <p:strVal val="#ppt_w"/>
                                          </p:val>
                                        </p:tav>
                                      </p:tavLst>
                                    </p:anim>
                                    <p:anim calcmode="lin" valueType="num">
                                      <p:cBhvr>
                                        <p:cTn id="21" dur="500" fill="hold"/>
                                        <p:tgtEl>
                                          <p:spTgt spid="28677"/>
                                        </p:tgtEl>
                                        <p:attrNameLst>
                                          <p:attrName>ppt_h</p:attrName>
                                        </p:attrNameLst>
                                      </p:cBhvr>
                                      <p:tavLst>
                                        <p:tav tm="0">
                                          <p:val>
                                            <p:fltVal val="0"/>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28676"/>
                                        </p:tgtEl>
                                        <p:attrNameLst>
                                          <p:attrName>style.visibility</p:attrName>
                                        </p:attrNameLst>
                                      </p:cBhvr>
                                      <p:to>
                                        <p:strVal val="visible"/>
                                      </p:to>
                                    </p:set>
                                    <p:animEffect transition="in" filter="fade">
                                      <p:cBhvr>
                                        <p:cTn id="26" dur="2000"/>
                                        <p:tgtEl>
                                          <p:spTgt spid="28676"/>
                                        </p:tgtEl>
                                      </p:cBhvr>
                                    </p:animEffect>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p:cTn id="31" dur="500" fill="hold"/>
                                        <p:tgtEl>
                                          <p:spTgt spid="6"/>
                                        </p:tgtEl>
                                        <p:attrNameLst>
                                          <p:attrName>ppt_w</p:attrName>
                                        </p:attrNameLst>
                                      </p:cBhvr>
                                      <p:tavLst>
                                        <p:tav tm="0">
                                          <p:val>
                                            <p:fltVal val="0"/>
                                          </p:val>
                                        </p:tav>
                                        <p:tav tm="100000">
                                          <p:val>
                                            <p:strVal val="#ppt_w"/>
                                          </p:val>
                                        </p:tav>
                                      </p:tavLst>
                                    </p:anim>
                                    <p:anim calcmode="lin" valueType="num">
                                      <p:cBhvr>
                                        <p:cTn id="32" dur="500" fill="hold"/>
                                        <p:tgtEl>
                                          <p:spTgt spid="6"/>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2000"/>
                                        <p:tgtEl>
                                          <p:spTgt spid="9"/>
                                        </p:tgtEl>
                                      </p:cBhvr>
                                    </p:animEffect>
                                  </p:childTnLst>
                                </p:cTn>
                              </p:par>
                              <p:par>
                                <p:cTn id="38" presetID="10" presetClass="entr" presetSubtype="0" fill="hold" nodeType="with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fade">
                                      <p:cBhvr>
                                        <p:cTn id="40"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7" grpId="0"/>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4" name="Picture 4"/>
          <p:cNvPicPr>
            <a:picLocks noChangeAspect="1" noChangeArrowheads="1"/>
          </p:cNvPicPr>
          <p:nvPr/>
        </p:nvPicPr>
        <p:blipFill>
          <a:blip r:embed="rId3"/>
          <a:srcRect/>
          <a:stretch>
            <a:fillRect/>
          </a:stretch>
        </p:blipFill>
        <p:spPr bwMode="auto">
          <a:xfrm>
            <a:off x="285750" y="2214563"/>
            <a:ext cx="3890963" cy="3509962"/>
          </a:xfrm>
          <a:prstGeom prst="rect">
            <a:avLst/>
          </a:prstGeom>
          <a:noFill/>
          <a:ln w="9525">
            <a:noFill/>
            <a:miter lim="800000"/>
            <a:headEnd/>
            <a:tailEnd/>
          </a:ln>
        </p:spPr>
      </p:pic>
      <p:sp>
        <p:nvSpPr>
          <p:cNvPr id="30725" name="Text Box 5"/>
          <p:cNvSpPr txBox="1">
            <a:spLocks noChangeArrowheads="1"/>
          </p:cNvSpPr>
          <p:nvPr/>
        </p:nvSpPr>
        <p:spPr bwMode="auto">
          <a:xfrm>
            <a:off x="0" y="5661025"/>
            <a:ext cx="4176713" cy="461963"/>
          </a:xfrm>
          <a:prstGeom prst="rect">
            <a:avLst/>
          </a:prstGeom>
          <a:noFill/>
          <a:ln w="9525">
            <a:noFill/>
            <a:miter lim="800000"/>
            <a:headEnd/>
            <a:tailEnd/>
          </a:ln>
        </p:spPr>
        <p:txBody>
          <a:bodyPr>
            <a:spAutoFit/>
          </a:bodyPr>
          <a:lstStyle/>
          <a:p>
            <a:pPr algn="ctr">
              <a:spcBef>
                <a:spcPct val="50000"/>
              </a:spcBef>
            </a:pPr>
            <a:r>
              <a:rPr lang="ar-SA" sz="2400" b="1">
                <a:solidFill>
                  <a:srgbClr val="C00000"/>
                </a:solidFill>
                <a:cs typeface="Simplified Arabic" pitchFamily="18" charset="-78"/>
              </a:rPr>
              <a:t>تغيير مستوى العوامة</a:t>
            </a:r>
            <a:endParaRPr lang="en-US" sz="2400" b="1">
              <a:solidFill>
                <a:srgbClr val="C00000"/>
              </a:solidFill>
              <a:cs typeface="Simplified Arabic" pitchFamily="18" charset="-78"/>
            </a:endParaRPr>
          </a:p>
        </p:txBody>
      </p:sp>
      <p:sp>
        <p:nvSpPr>
          <p:cNvPr id="30727" name="Text Box 7"/>
          <p:cNvSpPr txBox="1">
            <a:spLocks noChangeArrowheads="1"/>
          </p:cNvSpPr>
          <p:nvPr/>
        </p:nvSpPr>
        <p:spPr bwMode="auto">
          <a:xfrm>
            <a:off x="1692275" y="476250"/>
            <a:ext cx="6911975" cy="641350"/>
          </a:xfrm>
          <a:prstGeom prst="rect">
            <a:avLst/>
          </a:prstGeom>
          <a:noFill/>
          <a:ln w="9525">
            <a:noFill/>
            <a:miter lim="800000"/>
            <a:headEnd/>
            <a:tailEnd/>
          </a:ln>
        </p:spPr>
        <p:txBody>
          <a:bodyPr>
            <a:spAutoFit/>
          </a:bodyPr>
          <a:lstStyle/>
          <a:p>
            <a:pPr algn="ctr">
              <a:spcBef>
                <a:spcPct val="50000"/>
              </a:spcBef>
            </a:pPr>
            <a:r>
              <a:rPr lang="ar-SA" sz="3600" b="1" u="sng">
                <a:solidFill>
                  <a:srgbClr val="0070C0"/>
                </a:solidFill>
              </a:rPr>
              <a:t>العوامــة الكهربائيــة:</a:t>
            </a:r>
            <a:endParaRPr lang="en-US" sz="3600" b="1" u="sng">
              <a:solidFill>
                <a:srgbClr val="0070C0"/>
              </a:solidFill>
            </a:endParaRPr>
          </a:p>
        </p:txBody>
      </p:sp>
      <p:sp>
        <p:nvSpPr>
          <p:cNvPr id="30728" name="Text Box 8"/>
          <p:cNvSpPr txBox="1">
            <a:spLocks noChangeArrowheads="1"/>
          </p:cNvSpPr>
          <p:nvPr/>
        </p:nvSpPr>
        <p:spPr bwMode="auto">
          <a:xfrm>
            <a:off x="4284663" y="1773238"/>
            <a:ext cx="4537075" cy="4524375"/>
          </a:xfrm>
          <a:prstGeom prst="rect">
            <a:avLst/>
          </a:prstGeom>
          <a:noFill/>
          <a:ln w="9525">
            <a:noFill/>
            <a:miter lim="800000"/>
            <a:headEnd/>
            <a:tailEnd/>
          </a:ln>
        </p:spPr>
        <p:txBody>
          <a:bodyPr>
            <a:spAutoFit/>
          </a:bodyPr>
          <a:lstStyle/>
          <a:p>
            <a:pPr>
              <a:spcBef>
                <a:spcPct val="50000"/>
              </a:spcBef>
            </a:pPr>
            <a:r>
              <a:rPr lang="ar-SA" sz="3200" b="1"/>
              <a:t>القوة في العوامة الكهربائية عبارة  عن كرة معدنية ثقيلة موجودة مع مفتاح(</a:t>
            </a:r>
            <a:r>
              <a:rPr lang="en-US" sz="3200" b="1"/>
              <a:t>MS</a:t>
            </a:r>
            <a:r>
              <a:rPr lang="ar-SA" sz="3200" b="1"/>
              <a:t>) داخل غلاف بلاستيكي محكم الإغلاق وعازل بشكل تام للتيار الكهربائي ، وتطفو فوق سطح الماء ويمكن التحكم بطول السلك المعلقة فيه حسب أخفض وأعلى منسوب للماء.</a:t>
            </a:r>
            <a:endParaRPr lang="en-US" sz="3200" b="1"/>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0727"/>
                                        </p:tgtEl>
                                        <p:attrNameLst>
                                          <p:attrName>style.visibility</p:attrName>
                                        </p:attrNameLst>
                                      </p:cBhvr>
                                      <p:to>
                                        <p:strVal val="visible"/>
                                      </p:to>
                                    </p:set>
                                    <p:animEffect transition="in" filter="diamond(in)">
                                      <p:cBhvr>
                                        <p:cTn id="7" dur="3000"/>
                                        <p:tgtEl>
                                          <p:spTgt spid="30727"/>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0725"/>
                                        </p:tgtEl>
                                        <p:attrNameLst>
                                          <p:attrName>style.visibility</p:attrName>
                                        </p:attrNameLst>
                                      </p:cBhvr>
                                      <p:to>
                                        <p:strVal val="visible"/>
                                      </p:to>
                                    </p:set>
                                    <p:animEffect transition="in" filter="diamond(in)">
                                      <p:cBhvr>
                                        <p:cTn id="12" dur="2000"/>
                                        <p:tgtEl>
                                          <p:spTgt spid="30725"/>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30724"/>
                                        </p:tgtEl>
                                        <p:attrNameLst>
                                          <p:attrName>style.visibility</p:attrName>
                                        </p:attrNameLst>
                                      </p:cBhvr>
                                      <p:to>
                                        <p:strVal val="visible"/>
                                      </p:to>
                                    </p:set>
                                    <p:animEffect transition="in" filter="diamond(in)">
                                      <p:cBhvr>
                                        <p:cTn id="17" dur="2000"/>
                                        <p:tgtEl>
                                          <p:spTgt spid="3072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0728">
                                            <p:txEl>
                                              <p:pRg st="0" end="0"/>
                                            </p:txEl>
                                          </p:spTgt>
                                        </p:tgtEl>
                                        <p:attrNameLst>
                                          <p:attrName>style.visibility</p:attrName>
                                        </p:attrNameLst>
                                      </p:cBhvr>
                                      <p:to>
                                        <p:strVal val="visible"/>
                                      </p:to>
                                    </p:set>
                                    <p:animEffect transition="in" filter="blinds(horizontal)">
                                      <p:cBhvr>
                                        <p:cTn id="22" dur="2000"/>
                                        <p:tgtEl>
                                          <p:spTgt spid="3072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5" grpId="0"/>
      <p:bldP spid="3072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سمة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314</TotalTime>
  <Words>196</Words>
  <Application>Microsoft Office PowerPoint</Application>
  <PresentationFormat>On-screen Show (4:3)</PresentationFormat>
  <Paragraphs>29</Paragraphs>
  <Slides>9</Slides>
  <Notes>7</Notes>
  <HiddenSlides>0</HiddenSlides>
  <MMClips>0</MMClips>
  <ScaleCrop>false</ScaleCrop>
  <HeadingPairs>
    <vt:vector size="6" baseType="variant">
      <vt:variant>
        <vt:lpstr>الخطوط المستخدمة</vt:lpstr>
      </vt:variant>
      <vt:variant>
        <vt:i4>10</vt:i4>
      </vt:variant>
      <vt:variant>
        <vt:lpstr>قالب التصميم</vt:lpstr>
      </vt:variant>
      <vt:variant>
        <vt:i4>2</vt:i4>
      </vt:variant>
      <vt:variant>
        <vt:lpstr>عناوين الشرائح</vt:lpstr>
      </vt:variant>
      <vt:variant>
        <vt:i4>9</vt:i4>
      </vt:variant>
    </vt:vector>
  </HeadingPairs>
  <TitlesOfParts>
    <vt:vector size="21" baseType="lpstr">
      <vt:lpstr>Arial</vt:lpstr>
      <vt:lpstr>Calibri</vt:lpstr>
      <vt:lpstr>Traditional Arabic</vt:lpstr>
      <vt:lpstr>Constantia</vt:lpstr>
      <vt:lpstr>Majalla UI</vt:lpstr>
      <vt:lpstr>Wingdings 2</vt:lpstr>
      <vt:lpstr>Al-Kharashi 32</vt:lpstr>
      <vt:lpstr>Simplified Arabic</vt:lpstr>
      <vt:lpstr>MCS Aljalalah.</vt:lpstr>
      <vt:lpstr>Arabuter</vt:lpstr>
      <vt:lpstr>Flow</vt:lpstr>
      <vt:lpstr>1_Flow</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vector>
  </TitlesOfParts>
  <Company>BAHAR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SAMY</dc:creator>
  <cp:lastModifiedBy>muayyad</cp:lastModifiedBy>
  <cp:revision>47</cp:revision>
  <dcterms:created xsi:type="dcterms:W3CDTF">2007-02-23T20:23:28Z</dcterms:created>
  <dcterms:modified xsi:type="dcterms:W3CDTF">2011-06-08T17:33:00Z</dcterms:modified>
</cp:coreProperties>
</file>