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5" r:id="rId6"/>
    <p:sldId id="266" r:id="rId7"/>
    <p:sldId id="264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A6plZYPfo6FmKuCUoxyj9g==" hashData="yaYK4bZbLPgdMTCn0//w+s/QbTE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08B77C9-1CC0-4938-A283-F440F6D2DDE0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C8255D-4465-4658-A350-847A864AB58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065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8255D-4465-4658-A350-847A864AB583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8255D-4465-4658-A350-847A864AB583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3BB8B6-F1F9-4504-B9D0-21311F76621E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831047-D6E6-4D38-A391-1A1F14B6636E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3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990600" y="1219200"/>
            <a:ext cx="7162800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المرحلات</a:t>
            </a:r>
            <a:endParaRPr lang="ar-SA" sz="13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C:\Documents and Settings\MT2X.COM\Desktop\30355300.jp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352800"/>
            <a:ext cx="2743200" cy="2933700"/>
          </a:xfrm>
          <a:prstGeom prst="round2DiagRect">
            <a:avLst>
              <a:gd name="adj1" fmla="val 50000"/>
              <a:gd name="adj2" fmla="val 5000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79400" dist="5969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7" name="Picture 3" descr="C:\Documents and Settings\MT2X.COM\Desktop\Relay-221-300x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352800"/>
            <a:ext cx="2857500" cy="2857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215900" dist="5334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MT2X.COM\Desktop\6cabe015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2895600" cy="3276600"/>
          </a:xfrm>
          <a:prstGeom prst="rect">
            <a:avLst/>
          </a:prstGeom>
          <a:noFill/>
        </p:spPr>
      </p:pic>
      <p:sp>
        <p:nvSpPr>
          <p:cNvPr id="3" name="مربع نص 2"/>
          <p:cNvSpPr txBox="1"/>
          <p:nvPr/>
        </p:nvSpPr>
        <p:spPr>
          <a:xfrm>
            <a:off x="228600" y="609600"/>
            <a:ext cx="8534400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rgbClr val="002060"/>
                </a:solidFill>
              </a:rPr>
              <a:t>تعريف المرحل :</a:t>
            </a:r>
          </a:p>
          <a:p>
            <a:r>
              <a:rPr lang="ar-SA" sz="3200" dirty="0" smtClean="0"/>
              <a:t> هو مفتاح يفصل ويصل كهربائياً بواسطة مغناطيس صناعي ....</a:t>
            </a:r>
          </a:p>
          <a:p>
            <a:endParaRPr lang="ar-SA" sz="3200" dirty="0" smtClean="0"/>
          </a:p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rgbClr val="002060"/>
                </a:solidFill>
              </a:rPr>
              <a:t> آلية العمل :</a:t>
            </a:r>
          </a:p>
          <a:p>
            <a:r>
              <a:rPr lang="ar-SA" sz="3200" dirty="0" smtClean="0"/>
              <a:t>     عند وصل الملف بالتيار الكهربائي ينتج</a:t>
            </a:r>
          </a:p>
          <a:p>
            <a:r>
              <a:rPr lang="ar-SA" sz="3200" dirty="0" smtClean="0"/>
              <a:t>عنه مجال مغناطيسي يعمل على جذب الرافعة</a:t>
            </a:r>
          </a:p>
          <a:p>
            <a:r>
              <a:rPr lang="ar-SA" sz="3200" dirty="0" smtClean="0"/>
              <a:t>فتغلق التلامسات، ويؤدي هذا إلى إغلاق </a:t>
            </a:r>
          </a:p>
          <a:p>
            <a:r>
              <a:rPr lang="ar-SA" sz="3200" dirty="0" smtClean="0"/>
              <a:t>الدارة الكهربائية الموصولة مع التلامسات. </a:t>
            </a:r>
          </a:p>
          <a:p>
            <a:r>
              <a:rPr lang="ar-SA" sz="3200" dirty="0" smtClean="0"/>
              <a:t>      وعند  فصل التيار الكهربائي عن الملف</a:t>
            </a:r>
          </a:p>
          <a:p>
            <a:r>
              <a:rPr lang="ar-SA" sz="3200" dirty="0" smtClean="0"/>
              <a:t> تعود الرافعة إلى وضعها الطبيعي ، وبالتالي</a:t>
            </a:r>
          </a:p>
          <a:p>
            <a:r>
              <a:rPr lang="ar-SA" sz="3200" dirty="0" smtClean="0"/>
              <a:t> تتحرر التلامسات وتصبح الدارة الكهربائية</a:t>
            </a:r>
          </a:p>
          <a:p>
            <a:r>
              <a:rPr lang="ar-SA" sz="3200" dirty="0" smtClean="0"/>
              <a:t>مفتوحة.  </a:t>
            </a:r>
            <a:endParaRPr lang="ar-SA" sz="32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9200" y="457200"/>
            <a:ext cx="7467600" cy="27392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rgbClr val="002060"/>
                </a:solidFill>
              </a:rPr>
              <a:t>أهم مميزات المرحل: </a:t>
            </a:r>
          </a:p>
          <a:p>
            <a:pPr>
              <a:buFont typeface="Wingdings" pitchFamily="2" charset="2"/>
              <a:buChar char="v"/>
            </a:pPr>
            <a:r>
              <a:rPr lang="ar-SA" sz="2400" dirty="0" smtClean="0"/>
              <a:t> يستخدم في تشغيل العديد من الأجهزة (الأحمال) الكهربائية .</a:t>
            </a:r>
          </a:p>
          <a:p>
            <a:pPr>
              <a:buFont typeface="Wingdings" pitchFamily="2" charset="2"/>
              <a:buChar char="v"/>
            </a:pPr>
            <a:r>
              <a:rPr lang="ar-SA" sz="2400" dirty="0" smtClean="0"/>
              <a:t> يوفر ما  يسمى العزل الكهربائي ، أي أنه يستطيع الربط بين الدارات الكهربائية ذات الفولتية المختلفة .</a:t>
            </a:r>
          </a:p>
          <a:p>
            <a:pPr>
              <a:buFont typeface="Wingdings" pitchFamily="2" charset="2"/>
              <a:buChar char="Ø"/>
            </a:pPr>
            <a:r>
              <a:rPr lang="ar-SA" sz="3200" b="1" dirty="0" smtClean="0">
                <a:solidFill>
                  <a:srgbClr val="002060"/>
                </a:solidFill>
              </a:rPr>
              <a:t> رمز المرحل في الدارات الكهربائية :</a:t>
            </a:r>
          </a:p>
          <a:p>
            <a:endParaRPr lang="ar-SA" dirty="0" smtClean="0"/>
          </a:p>
          <a:p>
            <a:endParaRPr lang="ar-SA" dirty="0"/>
          </a:p>
        </p:txBody>
      </p:sp>
      <p:pic>
        <p:nvPicPr>
          <p:cNvPr id="3074" name="Picture 2" descr="C:\Documents and Settings\MT2X.COM\Desktop\relay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95600"/>
            <a:ext cx="1905000" cy="2686050"/>
          </a:xfrm>
          <a:prstGeom prst="rect">
            <a:avLst/>
          </a:prstGeom>
          <a:noFill/>
        </p:spPr>
      </p:pic>
      <p:pic>
        <p:nvPicPr>
          <p:cNvPr id="3076" name="Picture 4" descr="C:\Documents and Settings\MT2X.COM\Desktop\صورة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048000"/>
            <a:ext cx="2859087" cy="2309813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8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نفجار 2 1"/>
          <p:cNvSpPr/>
          <p:nvPr/>
        </p:nvSpPr>
        <p:spPr>
          <a:xfrm>
            <a:off x="-381000" y="0"/>
            <a:ext cx="9982200" cy="6858000"/>
          </a:xfrm>
          <a:prstGeom prst="irregularSeal2">
            <a:avLst/>
          </a:prstGeom>
          <a:effectLst>
            <a:outerShdw blurRad="50800" dist="3683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Blip>
                <a:blip r:embed="rId3"/>
              </a:buBlip>
            </a:pPr>
            <a:r>
              <a:rPr lang="ar-SA" sz="4000" dirty="0" smtClean="0"/>
              <a:t>عند شراء المرحل (الريليه) يجب الانتباه إلى فولتية الملف ،وكذلك إلى قيمة التيار الكهربائي الذي تتحمله التلامسات .</a:t>
            </a:r>
            <a:endParaRPr lang="ar-SA" sz="4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xplosion 1 108"/>
          <p:cNvSpPr/>
          <p:nvPr/>
        </p:nvSpPr>
        <p:spPr>
          <a:xfrm>
            <a:off x="4038600" y="381000"/>
            <a:ext cx="5334000" cy="1371600"/>
          </a:xfrm>
          <a:prstGeom prst="irregularSeal1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267200"/>
            <a:ext cx="7715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429000"/>
            <a:ext cx="400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3276600"/>
            <a:ext cx="2952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2971800"/>
            <a:ext cx="12668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2621864" y="3686629"/>
            <a:ext cx="135850" cy="101600"/>
          </a:xfrm>
          <a:custGeom>
            <a:avLst/>
            <a:gdLst>
              <a:gd name="connsiteX0" fmla="*/ 5222 w 135850"/>
              <a:gd name="connsiteY0" fmla="*/ 0 h 101600"/>
              <a:gd name="connsiteX1" fmla="*/ 19736 w 135850"/>
              <a:gd name="connsiteY1" fmla="*/ 72571 h 101600"/>
              <a:gd name="connsiteX2" fmla="*/ 121336 w 135850"/>
              <a:gd name="connsiteY2" fmla="*/ 87085 h 101600"/>
              <a:gd name="connsiteX3" fmla="*/ 135850 w 135850"/>
              <a:gd name="connsiteY3" fmla="*/ 10160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50" h="101600">
                <a:moveTo>
                  <a:pt x="5222" y="0"/>
                </a:moveTo>
                <a:cubicBezTo>
                  <a:pt x="10060" y="24190"/>
                  <a:pt x="0" y="57769"/>
                  <a:pt x="19736" y="72571"/>
                </a:cubicBezTo>
                <a:cubicBezTo>
                  <a:pt x="47104" y="93097"/>
                  <a:pt x="88147" y="78788"/>
                  <a:pt x="121336" y="87085"/>
                </a:cubicBezTo>
                <a:cubicBezTo>
                  <a:pt x="127974" y="88745"/>
                  <a:pt x="131012" y="96762"/>
                  <a:pt x="135850" y="1016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Freeform 7"/>
          <p:cNvSpPr/>
          <p:nvPr/>
        </p:nvSpPr>
        <p:spPr>
          <a:xfrm>
            <a:off x="762000" y="3657600"/>
            <a:ext cx="384629" cy="609599"/>
          </a:xfrm>
          <a:custGeom>
            <a:avLst/>
            <a:gdLst>
              <a:gd name="connsiteX0" fmla="*/ 0 w 116115"/>
              <a:gd name="connsiteY0" fmla="*/ 638629 h 638629"/>
              <a:gd name="connsiteX1" fmla="*/ 14515 w 116115"/>
              <a:gd name="connsiteY1" fmla="*/ 203200 h 638629"/>
              <a:gd name="connsiteX2" fmla="*/ 43543 w 116115"/>
              <a:gd name="connsiteY2" fmla="*/ 116114 h 638629"/>
              <a:gd name="connsiteX3" fmla="*/ 72572 w 116115"/>
              <a:gd name="connsiteY3" fmla="*/ 72571 h 638629"/>
              <a:gd name="connsiteX4" fmla="*/ 116115 w 116115"/>
              <a:gd name="connsiteY4" fmla="*/ 0 h 638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5" h="638629">
                <a:moveTo>
                  <a:pt x="0" y="638629"/>
                </a:moveTo>
                <a:cubicBezTo>
                  <a:pt x="4838" y="493486"/>
                  <a:pt x="2455" y="347922"/>
                  <a:pt x="14515" y="203200"/>
                </a:cubicBezTo>
                <a:cubicBezTo>
                  <a:pt x="17056" y="172707"/>
                  <a:pt x="26570" y="141574"/>
                  <a:pt x="43543" y="116114"/>
                </a:cubicBezTo>
                <a:lnTo>
                  <a:pt x="72572" y="72571"/>
                </a:lnTo>
                <a:cubicBezTo>
                  <a:pt x="91413" y="16047"/>
                  <a:pt x="76268" y="39847"/>
                  <a:pt x="11611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Flowchart: Terminator 12"/>
          <p:cNvSpPr/>
          <p:nvPr/>
        </p:nvSpPr>
        <p:spPr>
          <a:xfrm>
            <a:off x="1752600" y="3505200"/>
            <a:ext cx="304800" cy="76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Freeform 13"/>
          <p:cNvSpPr/>
          <p:nvPr/>
        </p:nvSpPr>
        <p:spPr>
          <a:xfrm>
            <a:off x="1463040" y="3559126"/>
            <a:ext cx="295422" cy="84406"/>
          </a:xfrm>
          <a:custGeom>
            <a:avLst/>
            <a:gdLst>
              <a:gd name="connsiteX0" fmla="*/ 0 w 295422"/>
              <a:gd name="connsiteY0" fmla="*/ 14068 h 84406"/>
              <a:gd name="connsiteX1" fmla="*/ 14068 w 295422"/>
              <a:gd name="connsiteY1" fmla="*/ 70339 h 84406"/>
              <a:gd name="connsiteX2" fmla="*/ 56271 w 295422"/>
              <a:gd name="connsiteY2" fmla="*/ 84406 h 84406"/>
              <a:gd name="connsiteX3" fmla="*/ 211015 w 295422"/>
              <a:gd name="connsiteY3" fmla="*/ 70339 h 84406"/>
              <a:gd name="connsiteX4" fmla="*/ 253218 w 295422"/>
              <a:gd name="connsiteY4" fmla="*/ 56271 h 84406"/>
              <a:gd name="connsiteX5" fmla="*/ 295422 w 295422"/>
              <a:gd name="connsiteY5" fmla="*/ 0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5422" h="84406">
                <a:moveTo>
                  <a:pt x="0" y="14068"/>
                </a:moveTo>
                <a:cubicBezTo>
                  <a:pt x="4689" y="32825"/>
                  <a:pt x="1990" y="55242"/>
                  <a:pt x="14068" y="70339"/>
                </a:cubicBezTo>
                <a:cubicBezTo>
                  <a:pt x="23331" y="81918"/>
                  <a:pt x="41442" y="84406"/>
                  <a:pt x="56271" y="84406"/>
                </a:cubicBezTo>
                <a:cubicBezTo>
                  <a:pt x="108065" y="84406"/>
                  <a:pt x="159434" y="75028"/>
                  <a:pt x="211015" y="70339"/>
                </a:cubicBezTo>
                <a:cubicBezTo>
                  <a:pt x="225083" y="65650"/>
                  <a:pt x="240502" y="63900"/>
                  <a:pt x="253218" y="56271"/>
                </a:cubicBezTo>
                <a:cubicBezTo>
                  <a:pt x="278612" y="41035"/>
                  <a:pt x="283452" y="23940"/>
                  <a:pt x="29542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Freeform 14"/>
          <p:cNvSpPr/>
          <p:nvPr/>
        </p:nvSpPr>
        <p:spPr>
          <a:xfrm>
            <a:off x="2067951" y="3376246"/>
            <a:ext cx="290590" cy="154745"/>
          </a:xfrm>
          <a:custGeom>
            <a:avLst/>
            <a:gdLst>
              <a:gd name="connsiteX0" fmla="*/ 0 w 290590"/>
              <a:gd name="connsiteY0" fmla="*/ 154745 h 154745"/>
              <a:gd name="connsiteX1" fmla="*/ 98474 w 290590"/>
              <a:gd name="connsiteY1" fmla="*/ 140677 h 154745"/>
              <a:gd name="connsiteX2" fmla="*/ 140677 w 290590"/>
              <a:gd name="connsiteY2" fmla="*/ 126609 h 154745"/>
              <a:gd name="connsiteX3" fmla="*/ 196947 w 290590"/>
              <a:gd name="connsiteY3" fmla="*/ 112542 h 154745"/>
              <a:gd name="connsiteX4" fmla="*/ 281354 w 290590"/>
              <a:gd name="connsiteY4" fmla="*/ 70339 h 154745"/>
              <a:gd name="connsiteX5" fmla="*/ 281354 w 290590"/>
              <a:gd name="connsiteY5" fmla="*/ 0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590" h="154745">
                <a:moveTo>
                  <a:pt x="0" y="154745"/>
                </a:moveTo>
                <a:cubicBezTo>
                  <a:pt x="32825" y="150056"/>
                  <a:pt x="65960" y="147180"/>
                  <a:pt x="98474" y="140677"/>
                </a:cubicBezTo>
                <a:cubicBezTo>
                  <a:pt x="113015" y="137769"/>
                  <a:pt x="126419" y="130683"/>
                  <a:pt x="140677" y="126609"/>
                </a:cubicBezTo>
                <a:cubicBezTo>
                  <a:pt x="159267" y="121298"/>
                  <a:pt x="178357" y="117853"/>
                  <a:pt x="196947" y="112542"/>
                </a:cubicBezTo>
                <a:cubicBezTo>
                  <a:pt x="214898" y="107413"/>
                  <a:pt x="272751" y="90412"/>
                  <a:pt x="281354" y="70339"/>
                </a:cubicBezTo>
                <a:cubicBezTo>
                  <a:pt x="290590" y="48788"/>
                  <a:pt x="281354" y="23446"/>
                  <a:pt x="28135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Freeform 17"/>
          <p:cNvSpPr/>
          <p:nvPr/>
        </p:nvSpPr>
        <p:spPr>
          <a:xfrm>
            <a:off x="2560320" y="3983270"/>
            <a:ext cx="253218" cy="54158"/>
          </a:xfrm>
          <a:custGeom>
            <a:avLst/>
            <a:gdLst>
              <a:gd name="connsiteX0" fmla="*/ 253218 w 253218"/>
              <a:gd name="connsiteY0" fmla="*/ 40090 h 54158"/>
              <a:gd name="connsiteX1" fmla="*/ 56271 w 253218"/>
              <a:gd name="connsiteY1" fmla="*/ 26022 h 54158"/>
              <a:gd name="connsiteX2" fmla="*/ 0 w 253218"/>
              <a:gd name="connsiteY2" fmla="*/ 54158 h 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218" h="54158">
                <a:moveTo>
                  <a:pt x="253218" y="40090"/>
                </a:moveTo>
                <a:cubicBezTo>
                  <a:pt x="132946" y="0"/>
                  <a:pt x="198240" y="8277"/>
                  <a:pt x="56271" y="26022"/>
                </a:cubicBezTo>
                <a:cubicBezTo>
                  <a:pt x="7777" y="42187"/>
                  <a:pt x="24553" y="29605"/>
                  <a:pt x="0" y="5415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Rectangle 18"/>
          <p:cNvSpPr/>
          <p:nvPr/>
        </p:nvSpPr>
        <p:spPr>
          <a:xfrm>
            <a:off x="4114800" y="3352800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TextBox 19"/>
          <p:cNvSpPr txBox="1"/>
          <p:nvPr/>
        </p:nvSpPr>
        <p:spPr>
          <a:xfrm>
            <a:off x="3733800" y="3352800"/>
            <a:ext cx="990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LDR</a:t>
            </a:r>
            <a:endParaRPr lang="ar-SA" dirty="0"/>
          </a:p>
        </p:txBody>
      </p:sp>
      <p:cxnSp>
        <p:nvCxnSpPr>
          <p:cNvPr id="22" name="Straight Connector 21"/>
          <p:cNvCxnSpPr/>
          <p:nvPr/>
        </p:nvCxnSpPr>
        <p:spPr>
          <a:xfrm rot="5400000" flipH="1" flipV="1">
            <a:off x="4000500" y="30099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43400" y="2667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4533900" y="24003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133600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00600" y="26670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5181600" y="2667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410200" y="2667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62600" y="2667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5791200" y="2667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019800" y="2667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172200" y="2667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6324600" y="29718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096000" y="3352800"/>
            <a:ext cx="1066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TextBox 51"/>
          <p:cNvSpPr txBox="1"/>
          <p:nvPr/>
        </p:nvSpPr>
        <p:spPr>
          <a:xfrm>
            <a:off x="5943600" y="3352800"/>
            <a:ext cx="1219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ملف المرحل</a:t>
            </a:r>
            <a:endParaRPr lang="ar-SA" dirty="0"/>
          </a:p>
        </p:txBody>
      </p:sp>
      <p:cxnSp>
        <p:nvCxnSpPr>
          <p:cNvPr id="54" name="Straight Connector 53"/>
          <p:cNvCxnSpPr>
            <a:stCxn id="52" idx="2"/>
          </p:cNvCxnSpPr>
          <p:nvPr/>
        </p:nvCxnSpPr>
        <p:spPr>
          <a:xfrm rot="5400000">
            <a:off x="6204466" y="4070866"/>
            <a:ext cx="697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076700" y="40767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419600" y="4419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629400" y="2667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7200900" y="29337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467600" y="32004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7696200" y="2971800"/>
            <a:ext cx="228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Isosceles Triangle 69"/>
          <p:cNvSpPr/>
          <p:nvPr/>
        </p:nvSpPr>
        <p:spPr>
          <a:xfrm>
            <a:off x="8001000" y="3048000"/>
            <a:ext cx="2286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72" name="Straight Connector 71"/>
          <p:cNvCxnSpPr>
            <a:stCxn id="70" idx="4"/>
          </p:cNvCxnSpPr>
          <p:nvPr/>
        </p:nvCxnSpPr>
        <p:spPr>
          <a:xfrm rot="16200000" flipH="1">
            <a:off x="8343900" y="30861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8305800" y="3048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8305800" y="2590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8" name="TextBox 77"/>
          <p:cNvSpPr txBox="1"/>
          <p:nvPr/>
        </p:nvSpPr>
        <p:spPr>
          <a:xfrm>
            <a:off x="8229600" y="2590800"/>
            <a:ext cx="381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M</a:t>
            </a:r>
            <a:endParaRPr lang="ar-SA" dirty="0"/>
          </a:p>
        </p:txBody>
      </p:sp>
      <p:cxnSp>
        <p:nvCxnSpPr>
          <p:cNvPr id="81" name="Straight Connector 80"/>
          <p:cNvCxnSpPr>
            <a:stCxn id="78" idx="0"/>
          </p:cNvCxnSpPr>
          <p:nvPr/>
        </p:nvCxnSpPr>
        <p:spPr>
          <a:xfrm rot="5400000" flipH="1" flipV="1">
            <a:off x="8210550" y="2343150"/>
            <a:ext cx="457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410200" y="2819400"/>
            <a:ext cx="60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6V</a:t>
            </a:r>
            <a:endParaRPr lang="ar-SA" dirty="0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3810000" y="3200400"/>
            <a:ext cx="3048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3810000" y="3352800"/>
            <a:ext cx="3048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733800" y="3733800"/>
            <a:ext cx="68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/>
              <a:t>مقاومة ضوئية</a:t>
            </a:r>
            <a:endParaRPr lang="ar-SA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2133600" y="2971800"/>
            <a:ext cx="685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/>
              <a:t>المرحل</a:t>
            </a:r>
            <a:endParaRPr lang="ar-SA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1219200" y="3124200"/>
            <a:ext cx="9906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LDR</a:t>
            </a:r>
            <a:endParaRPr lang="ar-SA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1295400" y="4648200"/>
            <a:ext cx="685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/>
              <a:t>بطارية</a:t>
            </a:r>
            <a:endParaRPr lang="ar-SA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533400" y="3124200"/>
            <a:ext cx="685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/>
              <a:t>مفتاح</a:t>
            </a:r>
            <a:endParaRPr lang="ar-SA" sz="1400" dirty="0"/>
          </a:p>
        </p:txBody>
      </p:sp>
      <p:sp>
        <p:nvSpPr>
          <p:cNvPr id="100" name="Freeform 99"/>
          <p:cNvSpPr/>
          <p:nvPr/>
        </p:nvSpPr>
        <p:spPr>
          <a:xfrm>
            <a:off x="1312302" y="3698684"/>
            <a:ext cx="1319839" cy="570665"/>
          </a:xfrm>
          <a:custGeom>
            <a:avLst/>
            <a:gdLst>
              <a:gd name="connsiteX0" fmla="*/ 10061 w 1319839"/>
              <a:gd name="connsiteY0" fmla="*/ 563827 h 570665"/>
              <a:gd name="connsiteX1" fmla="*/ 122603 w 1319839"/>
              <a:gd name="connsiteY1" fmla="*/ 521624 h 570665"/>
              <a:gd name="connsiteX2" fmla="*/ 207009 w 1319839"/>
              <a:gd name="connsiteY2" fmla="*/ 493488 h 570665"/>
              <a:gd name="connsiteX3" fmla="*/ 361753 w 1319839"/>
              <a:gd name="connsiteY3" fmla="*/ 451285 h 570665"/>
              <a:gd name="connsiteX4" fmla="*/ 896326 w 1319839"/>
              <a:gd name="connsiteY4" fmla="*/ 423150 h 570665"/>
              <a:gd name="connsiteX5" fmla="*/ 1093273 w 1319839"/>
              <a:gd name="connsiteY5" fmla="*/ 380947 h 570665"/>
              <a:gd name="connsiteX6" fmla="*/ 1135476 w 1319839"/>
              <a:gd name="connsiteY6" fmla="*/ 366879 h 570665"/>
              <a:gd name="connsiteX7" fmla="*/ 1233950 w 1319839"/>
              <a:gd name="connsiteY7" fmla="*/ 338744 h 570665"/>
              <a:gd name="connsiteX8" fmla="*/ 1262086 w 1319839"/>
              <a:gd name="connsiteY8" fmla="*/ 310608 h 570665"/>
              <a:gd name="connsiteX9" fmla="*/ 1276153 w 1319839"/>
              <a:gd name="connsiteY9" fmla="*/ 240270 h 570665"/>
              <a:gd name="connsiteX10" fmla="*/ 1290221 w 1319839"/>
              <a:gd name="connsiteY10" fmla="*/ 198067 h 570665"/>
              <a:gd name="connsiteX11" fmla="*/ 1304289 w 1319839"/>
              <a:gd name="connsiteY11" fmla="*/ 85525 h 570665"/>
              <a:gd name="connsiteX12" fmla="*/ 1318356 w 1319839"/>
              <a:gd name="connsiteY12" fmla="*/ 29254 h 57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19839" h="570665">
                <a:moveTo>
                  <a:pt x="10061" y="563827"/>
                </a:moveTo>
                <a:cubicBezTo>
                  <a:pt x="131888" y="533370"/>
                  <a:pt x="0" y="570665"/>
                  <a:pt x="122603" y="521624"/>
                </a:cubicBezTo>
                <a:cubicBezTo>
                  <a:pt x="150139" y="510610"/>
                  <a:pt x="178874" y="502866"/>
                  <a:pt x="207009" y="493488"/>
                </a:cubicBezTo>
                <a:cubicBezTo>
                  <a:pt x="256684" y="476930"/>
                  <a:pt x="311004" y="457628"/>
                  <a:pt x="361753" y="451285"/>
                </a:cubicBezTo>
                <a:cubicBezTo>
                  <a:pt x="613963" y="419760"/>
                  <a:pt x="436510" y="438478"/>
                  <a:pt x="896326" y="423150"/>
                </a:cubicBezTo>
                <a:cubicBezTo>
                  <a:pt x="1016597" y="383059"/>
                  <a:pt x="951304" y="398692"/>
                  <a:pt x="1093273" y="380947"/>
                </a:cubicBezTo>
                <a:cubicBezTo>
                  <a:pt x="1107341" y="376258"/>
                  <a:pt x="1121218" y="370953"/>
                  <a:pt x="1135476" y="366879"/>
                </a:cubicBezTo>
                <a:cubicBezTo>
                  <a:pt x="1259151" y="331542"/>
                  <a:pt x="1132742" y="372478"/>
                  <a:pt x="1233950" y="338744"/>
                </a:cubicBezTo>
                <a:cubicBezTo>
                  <a:pt x="1243329" y="329365"/>
                  <a:pt x="1256861" y="322799"/>
                  <a:pt x="1262086" y="310608"/>
                </a:cubicBezTo>
                <a:cubicBezTo>
                  <a:pt x="1271505" y="288631"/>
                  <a:pt x="1270354" y="263466"/>
                  <a:pt x="1276153" y="240270"/>
                </a:cubicBezTo>
                <a:cubicBezTo>
                  <a:pt x="1279749" y="225884"/>
                  <a:pt x="1285532" y="212135"/>
                  <a:pt x="1290221" y="198067"/>
                </a:cubicBezTo>
                <a:cubicBezTo>
                  <a:pt x="1294910" y="160553"/>
                  <a:pt x="1297526" y="122721"/>
                  <a:pt x="1304289" y="85525"/>
                </a:cubicBezTo>
                <a:cubicBezTo>
                  <a:pt x="1319839" y="0"/>
                  <a:pt x="1318356" y="70444"/>
                  <a:pt x="1318356" y="2925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2" name="TextBox 101"/>
          <p:cNvSpPr txBox="1"/>
          <p:nvPr/>
        </p:nvSpPr>
        <p:spPr>
          <a:xfrm>
            <a:off x="2590800" y="2590800"/>
            <a:ext cx="12192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/>
              <a:t>محرك (مروحة)</a:t>
            </a:r>
            <a:endParaRPr lang="ar-SA" sz="1400" dirty="0"/>
          </a:p>
        </p:txBody>
      </p:sp>
      <p:sp>
        <p:nvSpPr>
          <p:cNvPr id="103" name="TextBox 102"/>
          <p:cNvSpPr txBox="1"/>
          <p:nvPr/>
        </p:nvSpPr>
        <p:spPr>
          <a:xfrm>
            <a:off x="8458200" y="2895600"/>
            <a:ext cx="685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 smtClean="0"/>
              <a:t>محرك</a:t>
            </a:r>
            <a:endParaRPr lang="ar-SA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514600" y="5181600"/>
            <a:ext cx="5943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أ- تحققي من عمل المحرك عند سقوط الضوء على </a:t>
            </a:r>
            <a:r>
              <a:rPr lang="en-US" sz="2000" dirty="0" smtClean="0"/>
              <a:t>LDR</a:t>
            </a:r>
            <a:endParaRPr lang="ar-SA" sz="2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438400" y="5867400"/>
            <a:ext cx="6019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ب- حجب الضوء على </a:t>
            </a:r>
            <a:r>
              <a:rPr lang="en-US" sz="2000" dirty="0" smtClean="0"/>
              <a:t>LDR</a:t>
            </a:r>
            <a:r>
              <a:rPr lang="ar-SA" sz="2000" dirty="0" smtClean="0"/>
              <a:t> وعلاقته بسرعة المحرك</a:t>
            </a:r>
            <a:endParaRPr lang="ar-SA" sz="2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3886200" y="685800"/>
            <a:ext cx="5029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+mj-lt"/>
                <a:cs typeface="+mj-cs"/>
              </a:rPr>
              <a:t>    سؤال</a:t>
            </a:r>
            <a:r>
              <a:rPr lang="ar-SA" sz="2800" b="1" dirty="0" smtClean="0">
                <a:latin typeface="+mj-lt"/>
                <a:cs typeface="+mj-cs"/>
              </a:rPr>
              <a:t> على استخدام المرحلات</a:t>
            </a:r>
            <a:endParaRPr lang="ar-SA" sz="2800" b="1" dirty="0">
              <a:latin typeface="+mj-lt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6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6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6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6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6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6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6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6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6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6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6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6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6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6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60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6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60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6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6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60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6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60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6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60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6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6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60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6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6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60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6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6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60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6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6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00" decel="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60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6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6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60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6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6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6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60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6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6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6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60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600" decel="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600" decel="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600" decel="100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60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6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6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600" decel="100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6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6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6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600" decel="100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6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6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00" decel="100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600" decel="100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600" decel="100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600" decel="100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600" decel="100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1600" decel="100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600" decel="100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600" decel="100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600" decel="100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1600" decel="100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16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6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600" decel="100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1600" decel="100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0" dur="1600" decel="100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600" decel="100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600" decel="100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600" decel="100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6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6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6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600" decel="100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6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6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6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1600" decel="100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1600" decel="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600" decel="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600" decel="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16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6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7" grpId="0" animBg="1"/>
      <p:bldP spid="8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/>
      <p:bldP spid="51" grpId="0" animBg="1"/>
      <p:bldP spid="52" grpId="0"/>
      <p:bldP spid="70" grpId="0" animBg="1"/>
      <p:bldP spid="77" grpId="0" animBg="1"/>
      <p:bldP spid="78" grpId="0"/>
      <p:bldP spid="90" grpId="0"/>
      <p:bldP spid="95" grpId="0"/>
      <p:bldP spid="96" grpId="0"/>
      <p:bldP spid="97" grpId="0"/>
      <p:bldP spid="98" grpId="0"/>
      <p:bldP spid="99" grpId="0"/>
      <p:bldP spid="100" grpId="0" animBg="1"/>
      <p:bldP spid="102" grpId="0"/>
      <p:bldP spid="103" grpId="0"/>
      <p:bldP spid="105" grpId="0"/>
      <p:bldP spid="106" grpId="0"/>
      <p:bldP spid="1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381000"/>
            <a:ext cx="5105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آلية تشغيل المضخة الكهربائية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143000"/>
            <a:ext cx="8229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>
                <a:latin typeface="AngsanaUPC" pitchFamily="18" charset="-34"/>
              </a:rPr>
              <a:t>يتم تشغيل المضخة الكهربائية على فرق جهد متردد قيمته 220 فول مع مرحل يعمل على 24 فولت</a:t>
            </a:r>
            <a:endParaRPr lang="ar-SA" sz="2000" dirty="0">
              <a:latin typeface="AngsanaUPC" pitchFamily="18" charset="-34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76400"/>
            <a:ext cx="70104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" y="5562600"/>
            <a:ext cx="7924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يعمل هذا التوصيل على زيادة الأمان في الاستخدام , لان مفتاح العوامة  الكهربائية في الخزان , يعمل على فرق جهد 24 فولت بدلاً من 220 فولت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8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62000" y="381000"/>
            <a:ext cx="8001000" cy="49859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chemeClr val="accent5">
                    <a:lumMod val="50000"/>
                  </a:schemeClr>
                </a:solidFill>
              </a:rPr>
              <a:t>القواطع المغناطيسية :</a:t>
            </a:r>
          </a:p>
          <a:p>
            <a:pPr>
              <a:buBlip>
                <a:blip r:embed="rId3"/>
              </a:buBlip>
            </a:pPr>
            <a:endParaRPr lang="ar-SA" dirty="0" smtClean="0"/>
          </a:p>
          <a:p>
            <a:r>
              <a:rPr lang="ar-SA" sz="3200" dirty="0" smtClean="0"/>
              <a:t>   تعمل بنفس  مبدأ عمل المرحل  إلا أنها تتكون  من ملف واحد وعدد من التلامسات . </a:t>
            </a:r>
          </a:p>
          <a:p>
            <a:pPr>
              <a:buBlip>
                <a:blip r:embed="rId3"/>
              </a:buBlip>
            </a:pPr>
            <a:endParaRPr lang="ar-SA" dirty="0" smtClean="0"/>
          </a:p>
          <a:p>
            <a:pPr>
              <a:buBlip>
                <a:blip r:embed="rId4"/>
              </a:buBlip>
            </a:pPr>
            <a:r>
              <a:rPr lang="ar-SA" sz="3600" b="1" dirty="0" smtClean="0">
                <a:solidFill>
                  <a:schemeClr val="accent5">
                    <a:lumMod val="50000"/>
                  </a:schemeClr>
                </a:solidFill>
              </a:rPr>
              <a:t> مميزات القواطع المغناطيسية :-</a:t>
            </a:r>
          </a:p>
          <a:p>
            <a:pPr>
              <a:buBlip>
                <a:blip r:embed="rId3"/>
              </a:buBlip>
            </a:pPr>
            <a:r>
              <a:rPr lang="ar-SA" sz="3200" dirty="0" smtClean="0"/>
              <a:t>تستخدم في دارات التحكم  لتشغيل المحركات الكهربائية على اختلاف أنواعها وأحجامها.</a:t>
            </a:r>
          </a:p>
          <a:p>
            <a:pPr>
              <a:buBlip>
                <a:blip r:embed="rId3"/>
              </a:buBlip>
            </a:pPr>
            <a:r>
              <a:rPr lang="ar-SA" sz="3200" dirty="0" smtClean="0"/>
              <a:t>تعمل على مصادر جهد مختلفة </a:t>
            </a:r>
          </a:p>
          <a:p>
            <a:pPr>
              <a:buBlip>
                <a:blip r:embed="rId3"/>
              </a:buBlip>
            </a:pPr>
            <a:r>
              <a:rPr lang="ar-SA" sz="3200" dirty="0" smtClean="0"/>
              <a:t> تتحمل تيار أعلى من المرحل.</a:t>
            </a:r>
          </a:p>
          <a:p>
            <a:endParaRPr lang="ar-SA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</TotalTime>
  <Words>266</Words>
  <Application>Microsoft Office PowerPoint</Application>
  <PresentationFormat>عرض على الشاشة (3:4)‏</PresentationFormat>
  <Paragraphs>45</Paragraphs>
  <Slides>7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Flow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29-8-2010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Millennium</dc:creator>
  <cp:lastModifiedBy>muayyad</cp:lastModifiedBy>
  <cp:revision>17</cp:revision>
  <dcterms:created xsi:type="dcterms:W3CDTF">2011-04-13T16:03:32Z</dcterms:created>
  <dcterms:modified xsi:type="dcterms:W3CDTF">2011-06-08T17:30:48Z</dcterms:modified>
</cp:coreProperties>
</file>