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80" r:id="rId1"/>
  </p:sldMasterIdLst>
  <p:notesMasterIdLst>
    <p:notesMasterId r:id="rId19"/>
  </p:notesMasterIdLst>
  <p:sldIdLst>
    <p:sldId id="256" r:id="rId2"/>
    <p:sldId id="257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1" r:id="rId13"/>
    <p:sldId id="272" r:id="rId14"/>
    <p:sldId id="273" r:id="rId15"/>
    <p:sldId id="276" r:id="rId16"/>
    <p:sldId id="278" r:id="rId17"/>
    <p:sldId id="279" r:id="rId18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modifyVerifier cryptProviderType="rsaFull" cryptAlgorithmClass="hash" cryptAlgorithmType="typeAny" cryptAlgorithmSid="4" spinCount="100000" saltData="Qt4sZ9kzgUGR8An2zp77HQ==" hashData="j8FteiQlKl0YgA3Vvjb4XqDyoOM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B66E"/>
    <a:srgbClr val="E1B23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66" autoAdjust="0"/>
    <p:restoredTop sz="94624" autoAdjust="0"/>
  </p:normalViewPr>
  <p:slideViewPr>
    <p:cSldViewPr>
      <p:cViewPr varScale="1">
        <p:scale>
          <a:sx n="52" d="100"/>
          <a:sy n="52" d="100"/>
        </p:scale>
        <p:origin x="-1195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1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FA18E596-18BA-487E-AF19-480926640C6A}" type="datetimeFigureOut">
              <a:rPr lang="ar-SA"/>
              <a:pPr>
                <a:defRPr/>
              </a:pPr>
              <a:t>07/07/1432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SA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D934EFD-A47D-4BB7-B076-F51AC184E2AB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ar-SA" smtClean="0"/>
              <a:t>فلسطين طه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FF7BCC-BFD3-4E17-B7BF-B550D75C3C73}" type="slidenum">
              <a:rPr lang="ar-JO" smtClean="0">
                <a:latin typeface="Arial" charset="0"/>
                <a:cs typeface="Arial" charset="0"/>
              </a:rPr>
              <a:pPr/>
              <a:t>3</a:t>
            </a:fld>
            <a:endParaRPr lang="ar-SA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F7B798-050F-456A-8F74-E964C5C68D06}" type="datetimeFigureOut">
              <a:rPr lang="ar-SA"/>
              <a:pPr>
                <a:defRPr/>
              </a:pPr>
              <a:t>07/07/1432</a:t>
            </a:fld>
            <a:endParaRPr lang="ar-SA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787977-D9F7-42C7-A931-43BE62AD90FC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950BA-B86B-4F37-9D87-272470578C49}" type="datetimeFigureOut">
              <a:rPr lang="ar-SA"/>
              <a:pPr>
                <a:defRPr/>
              </a:pPr>
              <a:t>07/07/1432</a:t>
            </a:fld>
            <a:endParaRPr lang="ar-S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91993-94AB-4E45-B25B-96F0C743A43D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EED47-11DA-4E42-BC4A-8735BE3EF325}" type="datetimeFigureOut">
              <a:rPr lang="ar-SA"/>
              <a:pPr>
                <a:defRPr/>
              </a:pPr>
              <a:t>07/07/1432</a:t>
            </a:fld>
            <a:endParaRPr lang="ar-S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88655-C894-4508-B2D6-FB845583F0D5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FC5066-30EC-48C3-942E-BF1761AF4DA7}" type="datetimeFigureOut">
              <a:rPr lang="ar-SA"/>
              <a:pPr>
                <a:defRPr/>
              </a:pPr>
              <a:t>07/07/1432</a:t>
            </a:fld>
            <a:endParaRPr lang="ar-SA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52DE26-FDF5-474A-B7CB-1318E56840CA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6BE3-58F1-473C-8E6A-EA0CC6DCEBB6}" type="datetimeFigureOut">
              <a:rPr lang="ar-SA"/>
              <a:pPr>
                <a:defRPr/>
              </a:pPr>
              <a:t>07/07/1432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1D244-075E-47A8-BACE-A7994AA101AC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897F4-D4A3-43F9-BBCC-81E6467002FF}" type="datetimeFigureOut">
              <a:rPr lang="ar-SA"/>
              <a:pPr>
                <a:defRPr/>
              </a:pPr>
              <a:t>07/07/1432</a:t>
            </a:fld>
            <a:endParaRPr lang="ar-SA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FA931-75C6-48FC-B77D-8C46CF6DF57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B5BC2-9C88-443E-AEBC-80244F4704C3}" type="datetimeFigureOut">
              <a:rPr lang="ar-SA"/>
              <a:pPr>
                <a:defRPr/>
              </a:pPr>
              <a:t>07/07/1432</a:t>
            </a:fld>
            <a:endParaRPr lang="ar-SA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549382-2DA8-44E7-B9E6-975740F43F66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D1285-63EC-414F-A3EC-D3AF0DC9625E}" type="datetimeFigureOut">
              <a:rPr lang="ar-SA"/>
              <a:pPr>
                <a:defRPr/>
              </a:pPr>
              <a:t>07/07/1432</a:t>
            </a:fld>
            <a:endParaRPr lang="ar-SA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C0E49F-076E-4D68-A5AE-185279EE50EC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96CD2-8B72-4B7D-9C1E-70758B97A569}" type="datetimeFigureOut">
              <a:rPr lang="ar-SA"/>
              <a:pPr>
                <a:defRPr/>
              </a:pPr>
              <a:t>07/07/1432</a:t>
            </a:fld>
            <a:endParaRPr lang="ar-SA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9948A7-7BF3-441B-97EF-30483E0E869F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771A8-7AE4-4310-B2CB-BAEEF66B23C8}" type="datetimeFigureOut">
              <a:rPr lang="ar-SA"/>
              <a:pPr>
                <a:defRPr/>
              </a:pPr>
              <a:t>07/07/1432</a:t>
            </a:fld>
            <a:endParaRPr lang="ar-SA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F54882-82FB-4D87-B599-2B413B1C02B6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4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15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6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667BA-1DC7-421F-8C51-131DA91E01E8}" type="datetimeFigureOut">
              <a:rPr lang="ar-SA"/>
              <a:pPr>
                <a:defRPr/>
              </a:pPr>
              <a:t>07/07/1432</a:t>
            </a:fld>
            <a:endParaRPr lang="ar-SA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5937C-B05A-4617-AD03-39D8BDFAC786}" type="slidenum">
              <a:rPr lang="ar-SA"/>
              <a:pPr>
                <a:defRPr/>
              </a:pPr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 rtl="0"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F3D5F18-D512-4964-B781-DE8CFF8B6883}" type="datetimeFigureOut">
              <a:rPr lang="ar-SA"/>
              <a:pPr>
                <a:defRPr/>
              </a:pPr>
              <a:t>07/07/1432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F9DE641-B593-4B2A-AED0-9E2FEED3BCF1}" type="slidenum">
              <a:rPr lang="ar-SA"/>
              <a:pPr>
                <a:defRPr/>
              </a:pPr>
              <a:t>‹#›</a:t>
            </a:fld>
            <a:endParaRPr lang="ar-SA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58" r:id="rId2"/>
    <p:sldLayoutId id="2147483860" r:id="rId3"/>
    <p:sldLayoutId id="2147483857" r:id="rId4"/>
    <p:sldLayoutId id="2147483856" r:id="rId5"/>
    <p:sldLayoutId id="2147483855" r:id="rId6"/>
    <p:sldLayoutId id="2147483854" r:id="rId7"/>
    <p:sldLayoutId id="2147483853" r:id="rId8"/>
    <p:sldLayoutId id="2147483861" r:id="rId9"/>
    <p:sldLayoutId id="2147483852" r:id="rId10"/>
    <p:sldLayoutId id="2147483851" r:id="rId11"/>
  </p:sldLayoutIdLst>
  <p:txStyles>
    <p:titleStyle>
      <a:lvl1pPr algn="l" rtl="1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5pPr>
      <a:lvl6pPr marL="4572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6pPr>
      <a:lvl7pPr marL="9144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7pPr>
      <a:lvl8pPr marL="13716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8pPr>
      <a:lvl9pPr marL="1828800" algn="l" rtl="1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  <a:cs typeface="Traditional Arabic" pitchFamily="18" charset="-78"/>
        </a:defRPr>
      </a:lvl9pPr>
    </p:titleStyle>
    <p:bodyStyle>
      <a:lvl1pPr marL="273050" indent="-2730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Majalla UI"/>
          <a:cs typeface="+mn-cs"/>
        </a:defRPr>
      </a:lvl1pPr>
      <a:lvl2pPr marL="639763" indent="-246063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Majalla UI"/>
          <a:cs typeface="+mn-cs"/>
        </a:defRPr>
      </a:lvl2pPr>
      <a:lvl3pPr marL="914400" indent="-246063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Majalla UI"/>
          <a:cs typeface="+mn-cs"/>
        </a:defRPr>
      </a:lvl3pPr>
      <a:lvl4pPr marL="1187450" indent="-209550" algn="r" rtl="1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4pPr>
      <a:lvl5pPr marL="1462088" indent="-209550" algn="r" rtl="1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Majalla UI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hyperlink" Target="http://ar.wikipedia.org/w/index.php?title=%D9%85%D9%84%D9%81:Personal_computer,_exploded.svg&amp;filetimestamp=20060310201826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18" Type="http://schemas.openxmlformats.org/officeDocument/2006/relationships/image" Target="../media/image3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17" Type="http://schemas.openxmlformats.org/officeDocument/2006/relationships/image" Target="../media/image32.png"/><Relationship Id="rId2" Type="http://schemas.openxmlformats.org/officeDocument/2006/relationships/image" Target="../media/image17.png"/><Relationship Id="rId16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5" Type="http://schemas.openxmlformats.org/officeDocument/2006/relationships/image" Target="../media/image30.png"/><Relationship Id="rId10" Type="http://schemas.openxmlformats.org/officeDocument/2006/relationships/image" Target="../media/image25.png"/><Relationship Id="rId19" Type="http://schemas.openxmlformats.org/officeDocument/2006/relationships/image" Target="../media/image34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smtClean="0"/>
              <a:t>التكنولوجيا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 eaLnBrk="1" hangingPunct="1"/>
            <a:r>
              <a:rPr lang="ar-SA" smtClean="0"/>
              <a:t>الصف العاشر الاساسي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ar-SA" smtClean="0"/>
              <a:t>الخوارزمية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5513" y="1935163"/>
            <a:ext cx="6491287" cy="98901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ar-SA" sz="2000" smtClean="0"/>
              <a:t>كلمة خوارزمية ( </a:t>
            </a:r>
            <a:r>
              <a:rPr lang="en-US" sz="2000" smtClean="0">
                <a:cs typeface="Majalla UI"/>
              </a:rPr>
              <a:t>Algorithm</a:t>
            </a:r>
            <a:r>
              <a:rPr lang="ar-SA" sz="2000" smtClean="0"/>
              <a:t> ) نسبة الى عالم الرياضيات</a:t>
            </a:r>
          </a:p>
          <a:p>
            <a:pPr eaLnBrk="1" hangingPunct="1">
              <a:buFont typeface="Wingdings 2" pitchFamily="18" charset="2"/>
              <a:buNone/>
            </a:pPr>
            <a:r>
              <a:rPr lang="ar-SA" sz="2000" smtClean="0"/>
              <a:t>المشهور ابي جعفر محمد بن موسى </a:t>
            </a:r>
            <a:r>
              <a:rPr lang="ar-SA" sz="2000" b="1" smtClean="0"/>
              <a:t>الخوارزمي. </a:t>
            </a:r>
          </a:p>
        </p:txBody>
      </p:sp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1412875"/>
            <a:ext cx="2449513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572000" y="2997200"/>
            <a:ext cx="4032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400" b="1">
                <a:solidFill>
                  <a:schemeClr val="tx2"/>
                </a:solidFill>
                <a:latin typeface="Traditional Arabic" pitchFamily="18" charset="-78"/>
                <a:cs typeface="Traditional Arabic" pitchFamily="18" charset="-78"/>
              </a:rPr>
              <a:t>تعريف الخوارزمية 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916238" y="3573463"/>
            <a:ext cx="56880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000"/>
              <a:t>مجموعة من الخطوات الدقيقة و التفصيلية , تأخذ بعين  كل الشروط والاحتمالات التي تلزم لحل المسألة </a:t>
            </a:r>
            <a:r>
              <a:rPr lang="ar-SA"/>
              <a:t>.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643438" y="4292600"/>
            <a:ext cx="4032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400" b="1">
                <a:solidFill>
                  <a:schemeClr val="tx2"/>
                </a:solidFill>
                <a:latin typeface="Traditional Arabic" pitchFamily="18" charset="-78"/>
                <a:cs typeface="Traditional Arabic" pitchFamily="18" charset="-78"/>
              </a:rPr>
              <a:t>خصائص الخوارزمية :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300788" y="4797425"/>
            <a:ext cx="2447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ar-SA"/>
              <a:t>1- </a:t>
            </a:r>
            <a:r>
              <a:rPr lang="ar-SA" sz="2000"/>
              <a:t>خطواتها معدودة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300788" y="5157788"/>
            <a:ext cx="2447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ar-SA" sz="2000"/>
              <a:t>2- خطواتها دقيقة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300788" y="5516563"/>
            <a:ext cx="2447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ar-SA" sz="2000"/>
              <a:t>3- خطواتها واضحة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300788" y="5876925"/>
            <a:ext cx="24479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ar-SA" sz="2000"/>
              <a:t>4- خطواتها متتالية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  <p:bldP spid="8" grpId="0"/>
      <p:bldP spid="9" grpId="0"/>
      <p:bldP spid="11" grpId="0"/>
      <p:bldP spid="12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549275"/>
            <a:ext cx="8229600" cy="854075"/>
          </a:xfrm>
        </p:spPr>
        <p:txBody>
          <a:bodyPr/>
          <a:lstStyle/>
          <a:p>
            <a:pPr algn="r" eaLnBrk="1" hangingPunct="1"/>
            <a:r>
              <a:rPr lang="ar-SA" smtClean="0"/>
              <a:t>أمثلة على الخوارزميات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2950" y="1412875"/>
            <a:ext cx="1738313" cy="62865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ar-SA" sz="4000" b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مثال (4)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68313" y="1557338"/>
            <a:ext cx="61912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800"/>
              <a:t>أكتب خطوات الخوارزمية لإعداد فنجان قهوة 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96188" y="2205038"/>
            <a:ext cx="1368425" cy="646112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ar-SA" sz="3600" b="1" dirty="0">
                <a:solidFill>
                  <a:schemeClr val="tx2"/>
                </a:solidFill>
                <a:latin typeface="Arial" pitchFamily="34" charset="0"/>
                <a:cs typeface="+mj-cs"/>
              </a:rPr>
              <a:t>الحل:-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42988" y="2781300"/>
            <a:ext cx="7129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000"/>
              <a:t>1- إحضار المواد (بن , وسكر , ومصدر تسخين , وغلاية , وملعقة , وفنجان ) .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795963" y="3357563"/>
            <a:ext cx="23764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000"/>
              <a:t>2- تسخين الماء .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795963" y="3933825"/>
            <a:ext cx="23764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000"/>
              <a:t>3- إضافة السكر , ثم البن .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292725" y="4508500"/>
            <a:ext cx="2879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000"/>
              <a:t>4- غلي القهوة مع التحريك 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435600" y="5084763"/>
            <a:ext cx="2736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000"/>
              <a:t>5- سكب القهوة في الفنجان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8" grpId="0"/>
      <p:bldP spid="9" grpId="0"/>
      <p:bldP spid="10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750" y="549275"/>
            <a:ext cx="8229600" cy="854075"/>
          </a:xfrm>
        </p:spPr>
        <p:txBody>
          <a:bodyPr/>
          <a:lstStyle/>
          <a:p>
            <a:pPr algn="r" eaLnBrk="1" hangingPunct="1"/>
            <a:r>
              <a:rPr lang="ar-SA" smtClean="0"/>
              <a:t>أمثلة على الخوارزميات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92950" y="1412875"/>
            <a:ext cx="1738313" cy="62865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ar-SA" sz="4000" b="1" smtClean="0">
                <a:solidFill>
                  <a:srgbClr val="FF0000"/>
                </a:solidFill>
                <a:latin typeface="Traditional Arabic" pitchFamily="18" charset="-78"/>
                <a:cs typeface="Traditional Arabic" pitchFamily="18" charset="-78"/>
              </a:rPr>
              <a:t>مثال (5)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68313" y="1557338"/>
            <a:ext cx="619125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800"/>
              <a:t>إحسب معدل علامتين لأحد الطلبة , ( </a:t>
            </a:r>
            <a:r>
              <a:rPr lang="en-US" sz="2800"/>
              <a:t>M1, M2</a:t>
            </a:r>
            <a:r>
              <a:rPr lang="ar-SA" sz="2800"/>
              <a:t> ).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596188" y="2205038"/>
            <a:ext cx="1368425" cy="646112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ar-SA" sz="3600" b="1" dirty="0">
                <a:solidFill>
                  <a:schemeClr val="tx2"/>
                </a:solidFill>
                <a:latin typeface="Arial" pitchFamily="34" charset="0"/>
                <a:cs typeface="+mj-cs"/>
              </a:rPr>
              <a:t>الحل:-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042988" y="2781300"/>
            <a:ext cx="71294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000"/>
              <a:t>خطوات الحل يمكن ترتيبها في الخوارزمية الآتية :-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76825" y="3357563"/>
            <a:ext cx="3095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000"/>
              <a:t>1- إقرأ العلامتين (</a:t>
            </a:r>
            <a:r>
              <a:rPr lang="en-US" sz="2000"/>
              <a:t>M1,M2</a:t>
            </a:r>
            <a:r>
              <a:rPr lang="ar-SA" sz="2000"/>
              <a:t> ) .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059113" y="3933825"/>
            <a:ext cx="51133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000"/>
              <a:t>2- احسب مجموع العلامتين ( </a:t>
            </a:r>
            <a:r>
              <a:rPr lang="en-US" sz="2000"/>
              <a:t>M1+M2</a:t>
            </a:r>
            <a:r>
              <a:rPr lang="ar-SA" sz="2000"/>
              <a:t> ) = </a:t>
            </a:r>
            <a:r>
              <a:rPr lang="en-US" sz="2000"/>
              <a:t> SUM</a:t>
            </a:r>
            <a:r>
              <a:rPr lang="ar-SA" sz="2000"/>
              <a:t>.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995738" y="4508500"/>
            <a:ext cx="41767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000"/>
              <a:t>3- احسب معدل العلامتين </a:t>
            </a:r>
            <a:r>
              <a:rPr lang="en-US" sz="2000"/>
              <a:t>SUM/2</a:t>
            </a:r>
            <a:r>
              <a:rPr lang="ar-SA" sz="2000"/>
              <a:t> = </a:t>
            </a:r>
            <a:r>
              <a:rPr lang="en-US" sz="2000"/>
              <a:t>AV</a:t>
            </a:r>
            <a:r>
              <a:rPr lang="ar-SA" sz="2000"/>
              <a:t> 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435600" y="5084763"/>
            <a:ext cx="27368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000"/>
              <a:t>4- اطبع النتيجة </a:t>
            </a:r>
            <a:r>
              <a:rPr lang="en-US" sz="2000"/>
              <a:t>AV</a:t>
            </a:r>
            <a:r>
              <a:rPr lang="ar-SA" sz="2000"/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ar-SA" smtClean="0"/>
              <a:t>المخطط الانسيابي ( </a:t>
            </a:r>
            <a:r>
              <a:rPr lang="en-US" smtClean="0">
                <a:cs typeface="Traditional Arabic" pitchFamily="18" charset="-78"/>
              </a:rPr>
              <a:t>Flowchart</a:t>
            </a:r>
            <a:r>
              <a:rPr lang="ar-SA" smtClean="0"/>
              <a:t> 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6688" y="1916113"/>
            <a:ext cx="2386012" cy="7747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ar-SA" smtClean="0">
                <a:solidFill>
                  <a:schemeClr val="tx2"/>
                </a:solidFill>
              </a:rPr>
              <a:t>المخطط الانسيابي  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539750" y="1989138"/>
            <a:ext cx="6264275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400"/>
              <a:t>:- طريقة وصف تصويرية , للتعبير عن الخوارزميات , تمهيدا لبرمجتها بلغة يفهمها الحاسوب 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411413" y="2852738"/>
            <a:ext cx="4392612" cy="7731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r>
              <a:rPr lang="ar-SA" sz="2600" dirty="0">
                <a:solidFill>
                  <a:schemeClr val="tx2"/>
                </a:solidFill>
                <a:latin typeface="+mn-lt"/>
                <a:cs typeface="+mn-cs"/>
              </a:rPr>
              <a:t>أشكال هندسية مختلفة للمخطط الانسيابي  </a:t>
            </a:r>
          </a:p>
        </p:txBody>
      </p:sp>
      <p:sp>
        <p:nvSpPr>
          <p:cNvPr id="12" name="Oval 11"/>
          <p:cNvSpPr/>
          <p:nvPr/>
        </p:nvSpPr>
        <p:spPr>
          <a:xfrm>
            <a:off x="6300788" y="3716338"/>
            <a:ext cx="1871662" cy="649287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372225" y="4581525"/>
            <a:ext cx="1800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b="1"/>
              <a:t>بداية أو نهاية</a:t>
            </a:r>
          </a:p>
        </p:txBody>
      </p:sp>
      <p:sp>
        <p:nvSpPr>
          <p:cNvPr id="14" name="Flowchart: Process 13"/>
          <p:cNvSpPr/>
          <p:nvPr/>
        </p:nvSpPr>
        <p:spPr>
          <a:xfrm>
            <a:off x="3635375" y="3573463"/>
            <a:ext cx="1873250" cy="792162"/>
          </a:xfrm>
          <a:prstGeom prst="flowChartProcess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708400" y="4652963"/>
            <a:ext cx="1800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b="1"/>
              <a:t>معالجة</a:t>
            </a:r>
          </a:p>
        </p:txBody>
      </p:sp>
      <p:sp>
        <p:nvSpPr>
          <p:cNvPr id="17" name="Flowchart: Data 16"/>
          <p:cNvSpPr/>
          <p:nvPr/>
        </p:nvSpPr>
        <p:spPr>
          <a:xfrm>
            <a:off x="395288" y="3644900"/>
            <a:ext cx="2232025" cy="792163"/>
          </a:xfrm>
          <a:prstGeom prst="flowChartInputOutpu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50825" y="4724400"/>
            <a:ext cx="2089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b="1"/>
              <a:t>إدخال بيانات أو إخراجها</a:t>
            </a:r>
          </a:p>
        </p:txBody>
      </p:sp>
      <p:sp>
        <p:nvSpPr>
          <p:cNvPr id="19" name="Flowchart: Decision 18"/>
          <p:cNvSpPr/>
          <p:nvPr/>
        </p:nvSpPr>
        <p:spPr>
          <a:xfrm>
            <a:off x="6732588" y="5013325"/>
            <a:ext cx="1223962" cy="1223963"/>
          </a:xfrm>
          <a:prstGeom prst="flowChartDecision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6443663" y="6308725"/>
            <a:ext cx="1800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b="1"/>
              <a:t>اتخاذ قرار</a:t>
            </a:r>
          </a:p>
        </p:txBody>
      </p:sp>
      <p:sp>
        <p:nvSpPr>
          <p:cNvPr id="21" name="Flowchart: Connector 20"/>
          <p:cNvSpPr/>
          <p:nvPr/>
        </p:nvSpPr>
        <p:spPr>
          <a:xfrm>
            <a:off x="4356100" y="5300663"/>
            <a:ext cx="647700" cy="649287"/>
          </a:xfrm>
          <a:prstGeom prst="flowChartConnector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779838" y="6165850"/>
            <a:ext cx="18002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b="1"/>
              <a:t>ربط التشعبات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539750" y="5589588"/>
            <a:ext cx="100806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>
            <a:off x="468313" y="5876925"/>
            <a:ext cx="10080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>
            <a:off x="1368426" y="5695950"/>
            <a:ext cx="79216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1655763" y="5695950"/>
            <a:ext cx="79216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39750" y="6308725"/>
            <a:ext cx="1800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 b="1"/>
              <a:t>ربط بين الصناديق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8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07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2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12" grpId="0" animBg="1"/>
      <p:bldP spid="13" grpId="0"/>
      <p:bldP spid="14" grpId="0" animBg="1"/>
      <p:bldP spid="15" grpId="0"/>
      <p:bldP spid="17" grpId="0" animBg="1"/>
      <p:bldP spid="18" grpId="0"/>
      <p:bldP spid="19" grpId="0" animBg="1"/>
      <p:bldP spid="20" grpId="0"/>
      <p:bldP spid="21" grpId="0" animBg="1"/>
      <p:bldP spid="22" grpId="0"/>
      <p:bldP spid="3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404813"/>
            <a:ext cx="8229600" cy="1143000"/>
          </a:xfrm>
        </p:spPr>
        <p:txBody>
          <a:bodyPr/>
          <a:lstStyle/>
          <a:p>
            <a:pPr algn="r" eaLnBrk="1" hangingPunct="1"/>
            <a:r>
              <a:rPr lang="ar-SA" smtClean="0"/>
              <a:t>امثلة على المخطط الانسيابي :-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1725" y="1628775"/>
            <a:ext cx="1379538" cy="70167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ar-SA" sz="3200" b="1" smtClean="0">
                <a:solidFill>
                  <a:srgbClr val="FF0000"/>
                </a:solidFill>
              </a:rPr>
              <a:t>مثال (6)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771775" y="1773238"/>
            <a:ext cx="44640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000"/>
              <a:t>ارسم مخططا انسيابيا لحساب معدل خمس علامات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308850" y="2349500"/>
            <a:ext cx="1511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400" b="1" u="sng">
                <a:solidFill>
                  <a:schemeClr val="tx2"/>
                </a:solidFill>
              </a:rPr>
              <a:t>الخوارزمية</a:t>
            </a:r>
            <a:r>
              <a:rPr lang="ar-SA" sz="24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508625" y="2924175"/>
            <a:ext cx="3455988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1- اقرأ علامات الطلبة الخمس: (</a:t>
            </a:r>
            <a:r>
              <a:rPr lang="en-US"/>
              <a:t>(M1,M2,M3,M4,M5</a:t>
            </a:r>
            <a:endParaRPr lang="ar-SA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724525" y="3644900"/>
            <a:ext cx="32400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2- احسب مجموع العلامات الخمس </a:t>
            </a:r>
          </a:p>
          <a:p>
            <a:r>
              <a:rPr lang="en-US"/>
              <a:t>SUM = M1+M2+M3+M4+M5</a:t>
            </a:r>
            <a:endParaRPr lang="ar-SA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011863" y="4365625"/>
            <a:ext cx="295275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3- احسب معدل العلامات الخمس بقسمة المجموع على عدد العلامات</a:t>
            </a:r>
          </a:p>
          <a:p>
            <a:r>
              <a:rPr lang="en-US"/>
              <a:t>AV= SUM/5</a:t>
            </a:r>
            <a:endParaRPr lang="ar-SA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588125" y="5516563"/>
            <a:ext cx="23764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4- اطبع النتيجة </a:t>
            </a:r>
            <a:r>
              <a:rPr lang="en-US"/>
              <a:t>AV</a:t>
            </a:r>
            <a:r>
              <a:rPr lang="ar-SA"/>
              <a:t>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476375" y="2420938"/>
            <a:ext cx="23034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400" b="1" u="sng">
                <a:solidFill>
                  <a:schemeClr val="tx2"/>
                </a:solidFill>
              </a:rPr>
              <a:t>المخطط الانسيابي</a:t>
            </a:r>
            <a:r>
              <a:rPr lang="ar-SA" sz="24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3" name="Oval 12"/>
          <p:cNvSpPr/>
          <p:nvPr/>
        </p:nvSpPr>
        <p:spPr>
          <a:xfrm>
            <a:off x="2339975" y="2852738"/>
            <a:ext cx="936625" cy="431800"/>
          </a:xfrm>
          <a:prstGeom prst="ellipse">
            <a:avLst/>
          </a:prstGeom>
          <a:solidFill>
            <a:srgbClr val="E1B23B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484438" y="2924175"/>
            <a:ext cx="647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/>
              <a:t>البداية</a:t>
            </a:r>
          </a:p>
        </p:txBody>
      </p:sp>
      <p:sp>
        <p:nvSpPr>
          <p:cNvPr id="23" name="Flowchart: Data 22"/>
          <p:cNvSpPr/>
          <p:nvPr/>
        </p:nvSpPr>
        <p:spPr>
          <a:xfrm>
            <a:off x="1476375" y="3573463"/>
            <a:ext cx="2303463" cy="431800"/>
          </a:xfrm>
          <a:prstGeom prst="flowChartInputOutpu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619250" y="3573463"/>
            <a:ext cx="18732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اقرأ العلامات الخمس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2628900" y="4148138"/>
            <a:ext cx="2873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owchart: Process 29"/>
          <p:cNvSpPr/>
          <p:nvPr/>
        </p:nvSpPr>
        <p:spPr>
          <a:xfrm>
            <a:off x="1547813" y="4292600"/>
            <a:ext cx="2016125" cy="43180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619250" y="4292600"/>
            <a:ext cx="18002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اجمع العلامات الخمس</a:t>
            </a:r>
          </a:p>
        </p:txBody>
      </p:sp>
      <p:sp>
        <p:nvSpPr>
          <p:cNvPr id="38" name="Flowchart: Process 37"/>
          <p:cNvSpPr/>
          <p:nvPr/>
        </p:nvSpPr>
        <p:spPr>
          <a:xfrm>
            <a:off x="1619250" y="5013325"/>
            <a:ext cx="2016125" cy="43180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cxnSp>
        <p:nvCxnSpPr>
          <p:cNvPr id="43" name="Straight Arrow Connector 42"/>
          <p:cNvCxnSpPr/>
          <p:nvPr/>
        </p:nvCxnSpPr>
        <p:spPr>
          <a:xfrm rot="5400000">
            <a:off x="2628106" y="4868069"/>
            <a:ext cx="2889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1476375" y="5013325"/>
            <a:ext cx="2159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 اقسم المجموع على خمسة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rot="5400000">
            <a:off x="2628900" y="5588000"/>
            <a:ext cx="2873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lowchart: Data 45"/>
          <p:cNvSpPr/>
          <p:nvPr/>
        </p:nvSpPr>
        <p:spPr>
          <a:xfrm>
            <a:off x="1476375" y="5732463"/>
            <a:ext cx="2303463" cy="433387"/>
          </a:xfrm>
          <a:prstGeom prst="flowChartInputOutpu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cxnSp>
        <p:nvCxnSpPr>
          <p:cNvPr id="47" name="Straight Arrow Connector 46"/>
          <p:cNvCxnSpPr/>
          <p:nvPr/>
        </p:nvCxnSpPr>
        <p:spPr>
          <a:xfrm rot="5400000">
            <a:off x="2628900" y="6308725"/>
            <a:ext cx="2873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2268538" y="6426200"/>
            <a:ext cx="935037" cy="431800"/>
          </a:xfrm>
          <a:prstGeom prst="ellipse">
            <a:avLst/>
          </a:prstGeom>
          <a:solidFill>
            <a:srgbClr val="E1B23B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1692275" y="5805488"/>
            <a:ext cx="18716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   اطبع المعدل </a:t>
            </a:r>
            <a:r>
              <a:rPr lang="en-US"/>
              <a:t>AV</a:t>
            </a:r>
            <a:endParaRPr lang="ar-SA"/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2411413" y="6488113"/>
            <a:ext cx="647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/>
              <a:t>النهاية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rot="5400000">
            <a:off x="2628900" y="3427413"/>
            <a:ext cx="2873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4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6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 animBg="1"/>
      <p:bldP spid="14" grpId="0"/>
      <p:bldP spid="23" grpId="0" animBg="1"/>
      <p:bldP spid="24" grpId="0"/>
      <p:bldP spid="30" grpId="0" animBg="1"/>
      <p:bldP spid="37" grpId="0"/>
      <p:bldP spid="38" grpId="0" animBg="1"/>
      <p:bldP spid="44" grpId="0"/>
      <p:bldP spid="46" grpId="0" animBg="1"/>
      <p:bldP spid="48" grpId="0" animBg="1"/>
      <p:bldP spid="49" grpId="0"/>
      <p:bldP spid="5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404813"/>
            <a:ext cx="8229600" cy="1143000"/>
          </a:xfrm>
        </p:spPr>
        <p:txBody>
          <a:bodyPr/>
          <a:lstStyle/>
          <a:p>
            <a:pPr algn="r" eaLnBrk="1" hangingPunct="1"/>
            <a:r>
              <a:rPr lang="ar-SA" smtClean="0"/>
              <a:t>امثلة على المخطط الانسيابي :-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1725" y="1628775"/>
            <a:ext cx="1379538" cy="70167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ar-SA" sz="3200" b="1" smtClean="0">
                <a:solidFill>
                  <a:srgbClr val="FF0000"/>
                </a:solidFill>
              </a:rPr>
              <a:t>مثال (8)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771775" y="1773238"/>
            <a:ext cx="44640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000"/>
              <a:t>اكتب خوارزمية , ومن ثم مخططا انسيابيا لطباعة جذر المعادلة : </a:t>
            </a:r>
            <a:r>
              <a:rPr lang="en-US" sz="2000"/>
              <a:t>a x + b = 0</a:t>
            </a:r>
            <a:endParaRPr lang="ar-SA" sz="200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092950" y="2349500"/>
            <a:ext cx="1727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400" b="1" u="sng">
                <a:solidFill>
                  <a:schemeClr val="tx2"/>
                </a:solidFill>
              </a:rPr>
              <a:t>1-الخوارزمية</a:t>
            </a:r>
            <a:r>
              <a:rPr lang="ar-SA" sz="24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508625" y="2924175"/>
            <a:ext cx="3455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400">
                <a:cs typeface="DecoType Naskh" pitchFamily="2" charset="-78"/>
              </a:rPr>
              <a:t>1- اقرأ  المعاملات: </a:t>
            </a:r>
            <a:r>
              <a:rPr lang="en-US" sz="2400">
                <a:cs typeface="DecoType Naskh" pitchFamily="2" charset="-78"/>
              </a:rPr>
              <a:t>a , b </a:t>
            </a:r>
            <a:r>
              <a:rPr lang="ar-SA" sz="2400">
                <a:cs typeface="DecoType Naskh" pitchFamily="2" charset="-78"/>
              </a:rPr>
              <a:t> .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724525" y="3644900"/>
            <a:ext cx="32400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ar-SA" sz="2400" dirty="0">
                <a:latin typeface="Arial" pitchFamily="34" charset="0"/>
                <a:cs typeface="DecoType Naskh" pitchFamily="2" charset="-78"/>
              </a:rPr>
              <a:t>2- الجذر  </a:t>
            </a:r>
            <a:r>
              <a:rPr lang="en-US" sz="2400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DecoType Naskh" pitchFamily="2" charset="-78"/>
              </a:rPr>
              <a:t>R</a:t>
            </a:r>
            <a:r>
              <a:rPr lang="en-US" sz="2400" dirty="0">
                <a:latin typeface="Arial" pitchFamily="34" charset="0"/>
                <a:cs typeface="DecoType Naskh" pitchFamily="2" charset="-78"/>
              </a:rPr>
              <a:t> = -b/2</a:t>
            </a:r>
            <a:endParaRPr lang="ar-SA" sz="2400" dirty="0">
              <a:latin typeface="Arial" pitchFamily="34" charset="0"/>
              <a:cs typeface="DecoType Naskh" pitchFamily="2" charset="-78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443663" y="4365625"/>
            <a:ext cx="23764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ar-SA" sz="2400" dirty="0">
                <a:latin typeface="Arial" pitchFamily="34" charset="0"/>
                <a:cs typeface="DecoType Naskh" pitchFamily="2" charset="-78"/>
              </a:rPr>
              <a:t>3- اطبع  قيمة  </a:t>
            </a:r>
            <a:r>
              <a:rPr lang="en-US" sz="24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DecoType Naskh" pitchFamily="2" charset="-78"/>
              </a:rPr>
              <a:t>R</a:t>
            </a:r>
            <a:r>
              <a:rPr lang="ar-SA" sz="24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DecoType Naskh" pitchFamily="2" charset="-78"/>
              </a:rPr>
              <a:t>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476375" y="2420938"/>
            <a:ext cx="23034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400" b="1" u="sng">
                <a:solidFill>
                  <a:schemeClr val="tx2"/>
                </a:solidFill>
              </a:rPr>
              <a:t>2-المخطط الانسيابي</a:t>
            </a:r>
            <a:r>
              <a:rPr lang="ar-SA" sz="24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3" name="Oval 12"/>
          <p:cNvSpPr/>
          <p:nvPr/>
        </p:nvSpPr>
        <p:spPr>
          <a:xfrm>
            <a:off x="2268538" y="2997200"/>
            <a:ext cx="935037" cy="431800"/>
          </a:xfrm>
          <a:prstGeom prst="ellipse">
            <a:avLst/>
          </a:prstGeom>
          <a:solidFill>
            <a:srgbClr val="E1B23B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411413" y="2997200"/>
            <a:ext cx="647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/>
              <a:t>البداية</a:t>
            </a:r>
          </a:p>
        </p:txBody>
      </p:sp>
      <p:sp>
        <p:nvSpPr>
          <p:cNvPr id="23" name="Flowchart: Data 22"/>
          <p:cNvSpPr/>
          <p:nvPr/>
        </p:nvSpPr>
        <p:spPr>
          <a:xfrm>
            <a:off x="1547813" y="3789363"/>
            <a:ext cx="2303462" cy="431800"/>
          </a:xfrm>
          <a:prstGeom prst="flowChartInputOutpu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692275" y="3789363"/>
            <a:ext cx="18732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اقرأ المعاملات </a:t>
            </a:r>
            <a:r>
              <a:rPr lang="en-US"/>
              <a:t>a,b</a:t>
            </a:r>
            <a:r>
              <a:rPr lang="ar-SA"/>
              <a:t> 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2628900" y="3571875"/>
            <a:ext cx="2873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owchart: Process 29"/>
          <p:cNvSpPr/>
          <p:nvPr/>
        </p:nvSpPr>
        <p:spPr>
          <a:xfrm>
            <a:off x="1619250" y="4652963"/>
            <a:ext cx="2016125" cy="43180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763713" y="4652963"/>
            <a:ext cx="1800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الجذر </a:t>
            </a:r>
            <a:r>
              <a:rPr lang="en-US"/>
              <a:t>R = -b/2 </a:t>
            </a:r>
            <a:endParaRPr lang="ar-SA"/>
          </a:p>
        </p:txBody>
      </p:sp>
      <p:cxnSp>
        <p:nvCxnSpPr>
          <p:cNvPr id="45" name="Straight Arrow Connector 44"/>
          <p:cNvCxnSpPr/>
          <p:nvPr/>
        </p:nvCxnSpPr>
        <p:spPr>
          <a:xfrm rot="5400000">
            <a:off x="2557463" y="5227638"/>
            <a:ext cx="28733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lowchart: Data 45"/>
          <p:cNvSpPr/>
          <p:nvPr/>
        </p:nvSpPr>
        <p:spPr>
          <a:xfrm>
            <a:off x="1331913" y="5445125"/>
            <a:ext cx="2303462" cy="433388"/>
          </a:xfrm>
          <a:prstGeom prst="flowChartInputOutpu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cxnSp>
        <p:nvCxnSpPr>
          <p:cNvPr id="47" name="Straight Arrow Connector 46"/>
          <p:cNvCxnSpPr/>
          <p:nvPr/>
        </p:nvCxnSpPr>
        <p:spPr>
          <a:xfrm rot="5400000">
            <a:off x="2557463" y="6019800"/>
            <a:ext cx="28733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2195513" y="6165850"/>
            <a:ext cx="935037" cy="431800"/>
          </a:xfrm>
          <a:prstGeom prst="ellipse">
            <a:avLst/>
          </a:prstGeom>
          <a:solidFill>
            <a:srgbClr val="E1B23B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1476375" y="5445125"/>
            <a:ext cx="18716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   اطبع  قيمة </a:t>
            </a:r>
            <a:r>
              <a:rPr lang="en-US"/>
              <a:t>R</a:t>
            </a:r>
            <a:endParaRPr lang="ar-SA"/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2339975" y="6165850"/>
            <a:ext cx="647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/>
              <a:t>النهاية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rot="5400000">
            <a:off x="2557463" y="4435475"/>
            <a:ext cx="28733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6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8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3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" grpId="0"/>
      <p:bldP spid="6" grpId="0"/>
      <p:bldP spid="7" grpId="0"/>
      <p:bldP spid="8" grpId="0"/>
      <p:bldP spid="10" grpId="0"/>
      <p:bldP spid="11" grpId="0"/>
      <p:bldP spid="13" grpId="0" animBg="1"/>
      <p:bldP spid="14" grpId="0"/>
      <p:bldP spid="23" grpId="0" animBg="1"/>
      <p:bldP spid="24" grpId="0"/>
      <p:bldP spid="30" grpId="0" animBg="1"/>
      <p:bldP spid="46" grpId="0" animBg="1"/>
      <p:bldP spid="48" grpId="0" animBg="1"/>
      <p:bldP spid="49" grpId="0"/>
      <p:bldP spid="5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2987675" y="2060575"/>
            <a:ext cx="1512888" cy="360363"/>
          </a:xfrm>
          <a:prstGeom prst="rect">
            <a:avLst/>
          </a:prstGeom>
          <a:solidFill>
            <a:srgbClr val="ECB66E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8" y="404813"/>
            <a:ext cx="8229600" cy="1143000"/>
          </a:xfrm>
        </p:spPr>
        <p:txBody>
          <a:bodyPr/>
          <a:lstStyle/>
          <a:p>
            <a:pPr algn="r" eaLnBrk="1" hangingPunct="1"/>
            <a:r>
              <a:rPr lang="ar-SA" smtClean="0"/>
              <a:t>امثلة على المخطط الانسيابي :-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1725" y="1628775"/>
            <a:ext cx="1379538" cy="70167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ar-SA" sz="3200" b="1" smtClean="0">
                <a:solidFill>
                  <a:srgbClr val="FF0000"/>
                </a:solidFill>
              </a:rPr>
              <a:t>مثال (9)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0" y="1700213"/>
            <a:ext cx="74517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000"/>
              <a:t>اكتب الخوارزمية والمخطط الانسيابي لإيجاد سرعة جسم ساقط في مجال الجاذبية الارضية باستخدام العلاقة  ع</a:t>
            </a:r>
            <a:r>
              <a:rPr lang="ar-SA" sz="2000" baseline="-25000"/>
              <a:t>2 </a:t>
            </a:r>
            <a:r>
              <a:rPr lang="ar-SA" sz="2000"/>
              <a:t>=</a:t>
            </a:r>
            <a:r>
              <a:rPr lang="ar-SA" sz="2000" baseline="-25000"/>
              <a:t> </a:t>
            </a:r>
            <a:r>
              <a:rPr lang="ar-SA" sz="2000"/>
              <a:t>ع</a:t>
            </a:r>
            <a:r>
              <a:rPr lang="ar-SA" sz="2000" baseline="-25000"/>
              <a:t>1</a:t>
            </a:r>
            <a:r>
              <a:rPr lang="ar-SA" sz="2000"/>
              <a:t> +ج ز    </a:t>
            </a:r>
            <a:r>
              <a:rPr lang="en-US" sz="2000"/>
              <a:t>v</a:t>
            </a:r>
            <a:r>
              <a:rPr lang="en-US" sz="2000" baseline="-25000"/>
              <a:t>2</a:t>
            </a:r>
            <a:r>
              <a:rPr lang="en-US" sz="2000"/>
              <a:t>  =v</a:t>
            </a:r>
            <a:r>
              <a:rPr lang="en-US" sz="2000" baseline="-25000"/>
              <a:t>1</a:t>
            </a:r>
            <a:r>
              <a:rPr lang="en-US" sz="2000"/>
              <a:t>  + gt</a:t>
            </a:r>
            <a:r>
              <a:rPr lang="ar-SA" sz="2000"/>
              <a:t>  , اهمل قوى الاحتكاك.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372225" y="2636838"/>
            <a:ext cx="17272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400" b="1" u="sng">
                <a:solidFill>
                  <a:schemeClr val="tx2"/>
                </a:solidFill>
              </a:rPr>
              <a:t>1-الخوارزمية</a:t>
            </a:r>
            <a:r>
              <a:rPr lang="ar-SA" sz="24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5435600" y="3357563"/>
            <a:ext cx="34559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400">
                <a:cs typeface="DecoType Naskh" pitchFamily="2" charset="-78"/>
              </a:rPr>
              <a:t>1- اقرأ  المعاملات : </a:t>
            </a:r>
            <a:r>
              <a:rPr lang="en-US" sz="2400">
                <a:cs typeface="DecoType Naskh" pitchFamily="2" charset="-78"/>
              </a:rPr>
              <a:t>v</a:t>
            </a:r>
            <a:r>
              <a:rPr lang="en-US" sz="2400" baseline="-25000">
                <a:cs typeface="DecoType Naskh" pitchFamily="2" charset="-78"/>
              </a:rPr>
              <a:t>1</a:t>
            </a:r>
            <a:r>
              <a:rPr lang="en-US" sz="2400">
                <a:cs typeface="DecoType Naskh" pitchFamily="2" charset="-78"/>
              </a:rPr>
              <a:t> ,g , t</a:t>
            </a:r>
            <a:r>
              <a:rPr lang="ar-SA" sz="2400">
                <a:cs typeface="DecoType Naskh" pitchFamily="2" charset="-78"/>
              </a:rPr>
              <a:t>.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4859338" y="4149725"/>
            <a:ext cx="41052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400">
                <a:cs typeface="DecoType Naskh" pitchFamily="2" charset="-78"/>
              </a:rPr>
              <a:t>2- السرعة الثانية :  </a:t>
            </a:r>
            <a:r>
              <a:rPr lang="en-US" sz="2400"/>
              <a:t> v</a:t>
            </a:r>
            <a:r>
              <a:rPr lang="en-US" sz="2400" baseline="-25000"/>
              <a:t>2</a:t>
            </a:r>
            <a:r>
              <a:rPr lang="en-US" sz="2400"/>
              <a:t>  =v</a:t>
            </a:r>
            <a:r>
              <a:rPr lang="en-US" sz="2400" baseline="-25000"/>
              <a:t>1</a:t>
            </a:r>
            <a:r>
              <a:rPr lang="en-US" sz="2400"/>
              <a:t>  + gt</a:t>
            </a:r>
            <a:r>
              <a:rPr lang="ar-SA" sz="2400">
                <a:cs typeface="DecoType Naskh" pitchFamily="2" charset="-78"/>
              </a:rPr>
              <a:t> 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516688" y="5084763"/>
            <a:ext cx="23764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ar-SA" sz="2400" dirty="0">
                <a:latin typeface="Arial" pitchFamily="34" charset="0"/>
                <a:cs typeface="DecoType Naskh" pitchFamily="2" charset="-78"/>
              </a:rPr>
              <a:t>3- اطبع  قيمة  </a:t>
            </a:r>
            <a:r>
              <a:rPr lang="en-US" sz="2400" dirty="0">
                <a:latin typeface="Arial" pitchFamily="34" charset="0"/>
                <a:cs typeface="DecoType Naskh" pitchFamily="2" charset="-78"/>
              </a:rPr>
              <a:t>v</a:t>
            </a:r>
            <a:r>
              <a:rPr lang="en-US" sz="2400" baseline="-25000" dirty="0">
                <a:latin typeface="Arial" pitchFamily="34" charset="0"/>
                <a:cs typeface="DecoType Naskh" pitchFamily="2" charset="-78"/>
              </a:rPr>
              <a:t>2</a:t>
            </a:r>
            <a:r>
              <a:rPr lang="ar-SA" sz="2400" dirty="0">
                <a:solidFill>
                  <a:schemeClr val="accent4">
                    <a:lumMod val="50000"/>
                  </a:schemeClr>
                </a:solidFill>
                <a:latin typeface="Arial" pitchFamily="34" charset="0"/>
                <a:cs typeface="DecoType Naskh" pitchFamily="2" charset="-78"/>
              </a:rPr>
              <a:t>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476375" y="2565400"/>
            <a:ext cx="23034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400" b="1" u="sng">
                <a:solidFill>
                  <a:schemeClr val="tx2"/>
                </a:solidFill>
              </a:rPr>
              <a:t>2-المخطط الانسيابي</a:t>
            </a:r>
            <a:r>
              <a:rPr lang="ar-SA" sz="2400" b="1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13" name="Oval 12"/>
          <p:cNvSpPr/>
          <p:nvPr/>
        </p:nvSpPr>
        <p:spPr>
          <a:xfrm>
            <a:off x="2268538" y="2997200"/>
            <a:ext cx="935037" cy="431800"/>
          </a:xfrm>
          <a:prstGeom prst="ellipse">
            <a:avLst/>
          </a:prstGeom>
          <a:solidFill>
            <a:srgbClr val="E1B23B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411413" y="2997200"/>
            <a:ext cx="647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/>
              <a:t>البداية</a:t>
            </a:r>
          </a:p>
        </p:txBody>
      </p:sp>
      <p:sp>
        <p:nvSpPr>
          <p:cNvPr id="23" name="Flowchart: Data 22"/>
          <p:cNvSpPr/>
          <p:nvPr/>
        </p:nvSpPr>
        <p:spPr>
          <a:xfrm>
            <a:off x="1258888" y="3789363"/>
            <a:ext cx="2592387" cy="431800"/>
          </a:xfrm>
          <a:prstGeom prst="flowChartInputOutpu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403350" y="3789363"/>
            <a:ext cx="21621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اقرأ المعاملات </a:t>
            </a:r>
            <a:r>
              <a:rPr lang="en-US">
                <a:cs typeface="DecoType Naskh" pitchFamily="2" charset="-78"/>
              </a:rPr>
              <a:t>v</a:t>
            </a:r>
            <a:r>
              <a:rPr lang="en-US" baseline="-25000">
                <a:cs typeface="DecoType Naskh" pitchFamily="2" charset="-78"/>
              </a:rPr>
              <a:t>1</a:t>
            </a:r>
            <a:r>
              <a:rPr lang="en-US">
                <a:cs typeface="DecoType Naskh" pitchFamily="2" charset="-78"/>
              </a:rPr>
              <a:t> ,g , t</a:t>
            </a:r>
            <a:r>
              <a:rPr lang="ar-SA"/>
              <a:t> 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2628900" y="3571875"/>
            <a:ext cx="28733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Flowchart: Process 29"/>
          <p:cNvSpPr/>
          <p:nvPr/>
        </p:nvSpPr>
        <p:spPr>
          <a:xfrm>
            <a:off x="1331913" y="4652963"/>
            <a:ext cx="2303462" cy="43180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1331913" y="4652963"/>
            <a:ext cx="2232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       </a:t>
            </a:r>
            <a:r>
              <a:rPr lang="en-US"/>
              <a:t> v</a:t>
            </a:r>
            <a:r>
              <a:rPr lang="en-US" baseline="-25000"/>
              <a:t>2</a:t>
            </a:r>
            <a:r>
              <a:rPr lang="en-US"/>
              <a:t>  =v</a:t>
            </a:r>
            <a:r>
              <a:rPr lang="en-US" baseline="-25000"/>
              <a:t>1</a:t>
            </a:r>
            <a:r>
              <a:rPr lang="en-US"/>
              <a:t>  + gt</a:t>
            </a:r>
            <a:r>
              <a:rPr lang="ar-SA"/>
              <a:t> 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rot="5400000">
            <a:off x="2557463" y="5227638"/>
            <a:ext cx="28733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lowchart: Data 45"/>
          <p:cNvSpPr/>
          <p:nvPr/>
        </p:nvSpPr>
        <p:spPr>
          <a:xfrm>
            <a:off x="1331913" y="5445125"/>
            <a:ext cx="2303462" cy="433388"/>
          </a:xfrm>
          <a:prstGeom prst="flowChartInputOutpu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cxnSp>
        <p:nvCxnSpPr>
          <p:cNvPr id="47" name="Straight Arrow Connector 46"/>
          <p:cNvCxnSpPr/>
          <p:nvPr/>
        </p:nvCxnSpPr>
        <p:spPr>
          <a:xfrm rot="5400000">
            <a:off x="2557463" y="6019800"/>
            <a:ext cx="28733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2195513" y="6165850"/>
            <a:ext cx="935037" cy="431800"/>
          </a:xfrm>
          <a:prstGeom prst="ellipse">
            <a:avLst/>
          </a:prstGeom>
          <a:solidFill>
            <a:srgbClr val="E1B23B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1476375" y="5445125"/>
            <a:ext cx="18716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   اطبع  قيمة </a:t>
            </a:r>
            <a:r>
              <a:rPr lang="en-US"/>
              <a:t>v</a:t>
            </a:r>
            <a:r>
              <a:rPr lang="en-US" baseline="-25000"/>
              <a:t>2</a:t>
            </a:r>
            <a:endParaRPr lang="ar-SA"/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2339975" y="6165850"/>
            <a:ext cx="6477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ar-SA"/>
              <a:t>النهاية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rot="5400000">
            <a:off x="2557463" y="4435475"/>
            <a:ext cx="28733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4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5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600" decel="100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6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00" decel="100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6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" grpId="0"/>
      <p:bldP spid="3" grpId="0" build="p"/>
      <p:bldP spid="5" grpId="0"/>
      <p:bldP spid="6" grpId="0"/>
      <p:bldP spid="7" grpId="0"/>
      <p:bldP spid="8" grpId="0"/>
      <p:bldP spid="10" grpId="0"/>
      <p:bldP spid="11" grpId="0"/>
      <p:bldP spid="13" grpId="0" animBg="1"/>
      <p:bldP spid="14" grpId="0"/>
      <p:bldP spid="23" grpId="0" animBg="1"/>
      <p:bldP spid="24" grpId="0"/>
      <p:bldP spid="30" grpId="0" animBg="1"/>
      <p:bldP spid="46" grpId="0" animBg="1"/>
      <p:bldP spid="48" grpId="0" animBg="1"/>
      <p:bldP spid="49" grpId="0"/>
      <p:bldP spid="5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SA" b="1" smtClean="0"/>
              <a:t>سؤال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  <a:defRPr/>
            </a:pPr>
            <a:r>
              <a:rPr lang="ar-SA" dirty="0" smtClean="0"/>
              <a:t>اكتبي الخوارزمية ومن ثم المخطط الانسيابي لايجاد جذور معادلة تربيعية </a:t>
            </a:r>
          </a:p>
          <a:p>
            <a:pPr>
              <a:buFont typeface="Wingdings 2" pitchFamily="18" charset="2"/>
              <a:buNone/>
              <a:defRPr/>
            </a:pPr>
            <a:r>
              <a:rPr lang="ar-SA" dirty="0" smtClean="0"/>
              <a:t>ص= أس</a:t>
            </a:r>
            <a:r>
              <a:rPr lang="ar-SA" cap="small" dirty="0" smtClean="0"/>
              <a:t>2 + ب س + ج               </a:t>
            </a:r>
            <a:r>
              <a:rPr lang="en-US" cap="small" dirty="0" smtClean="0"/>
              <a:t> </a:t>
            </a: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187450" y="1989138"/>
            <a:ext cx="8229600" cy="1143000"/>
          </a:xfrm>
        </p:spPr>
        <p:txBody>
          <a:bodyPr/>
          <a:lstStyle/>
          <a:p>
            <a:pPr algn="ctr" eaLnBrk="1" hangingPunct="1"/>
            <a:r>
              <a:rPr lang="ar-SA" sz="6600" b="1" smtClean="0"/>
              <a:t>الوحدة الاولى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-252413" y="3284538"/>
            <a:ext cx="8229601" cy="2665412"/>
          </a:xfrm>
        </p:spPr>
        <p:txBody>
          <a:bodyPr/>
          <a:lstStyle/>
          <a:p>
            <a:pPr eaLnBrk="1" hangingPunct="1">
              <a:buFont typeface="Arial" pitchFamily="34" charset="0"/>
              <a:buNone/>
              <a:defRPr/>
            </a:pPr>
            <a:endParaRPr lang="ar-SA" sz="4000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eaLnBrk="1" hangingPunct="1">
              <a:buFont typeface="Arial" pitchFamily="34" charset="0"/>
              <a:buNone/>
              <a:defRPr/>
            </a:pPr>
            <a:r>
              <a:rPr lang="ar-SA" sz="4000" b="1" dirty="0" smtClean="0">
                <a:solidFill>
                  <a:schemeClr val="accent2">
                    <a:lumMod val="50000"/>
                  </a:schemeClr>
                </a:solidFill>
              </a:rPr>
              <a:t>الخوارزميات وبرمجة الحاسوب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4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owchart: Alternate Process 19"/>
          <p:cNvSpPr/>
          <p:nvPr/>
        </p:nvSpPr>
        <p:spPr>
          <a:xfrm>
            <a:off x="1763713" y="3429000"/>
            <a:ext cx="2087562" cy="576263"/>
          </a:xfrm>
          <a:prstGeom prst="flowChartAlternateProcess">
            <a:avLst/>
          </a:prstGeom>
          <a:solidFill>
            <a:schemeClr val="bg1"/>
          </a:solidFill>
          <a:ln cmpd="sng"/>
          <a:effectLst>
            <a:outerShdw blurRad="50800" dist="38100" dir="10800000" algn="r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2051050" y="3500438"/>
            <a:ext cx="17287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400" b="1">
                <a:solidFill>
                  <a:srgbClr val="FF0000"/>
                </a:solidFill>
              </a:rPr>
              <a:t>مكونات برمجية</a:t>
            </a:r>
          </a:p>
        </p:txBody>
      </p:sp>
      <p:sp>
        <p:nvSpPr>
          <p:cNvPr id="19" name="Flowchart: Alternate Process 18"/>
          <p:cNvSpPr/>
          <p:nvPr/>
        </p:nvSpPr>
        <p:spPr>
          <a:xfrm>
            <a:off x="5292725" y="3429000"/>
            <a:ext cx="2087563" cy="576263"/>
          </a:xfrm>
          <a:prstGeom prst="flowChartAlternateProcess">
            <a:avLst/>
          </a:prstGeom>
          <a:solidFill>
            <a:schemeClr val="bg1"/>
          </a:solidFill>
          <a:ln cmpd="sng"/>
          <a:effectLst>
            <a:outerShdw blurRad="50800" dist="38100" dir="10800000" algn="r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 dirty="0"/>
          </a:p>
        </p:txBody>
      </p:sp>
      <p:sp>
        <p:nvSpPr>
          <p:cNvPr id="12" name="Flowchart: Alternate Process 11"/>
          <p:cNvSpPr/>
          <p:nvPr/>
        </p:nvSpPr>
        <p:spPr>
          <a:xfrm>
            <a:off x="3419475" y="2133600"/>
            <a:ext cx="2665413" cy="574675"/>
          </a:xfrm>
          <a:prstGeom prst="flowChartAlternateProcess">
            <a:avLst/>
          </a:prstGeom>
          <a:solidFill>
            <a:schemeClr val="bg1"/>
          </a:solidFill>
          <a:ln cmpd="sng">
            <a:solidFill>
              <a:schemeClr val="tx1"/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00113" y="2133600"/>
            <a:ext cx="770413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ar-SA" sz="2800" b="1">
                <a:solidFill>
                  <a:srgbClr val="FF0000"/>
                </a:solidFill>
              </a:rPr>
              <a:t>مكونات الحاسوب</a:t>
            </a:r>
          </a:p>
          <a:p>
            <a:pPr algn="ctr">
              <a:buFont typeface="Arial" charset="0"/>
              <a:buNone/>
            </a:pPr>
            <a:endParaRPr lang="ar-SA" sz="2800">
              <a:solidFill>
                <a:srgbClr val="FF0000"/>
              </a:solidFill>
            </a:endParaRPr>
          </a:p>
        </p:txBody>
      </p:sp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algn="r" eaLnBrk="1" hangingPunct="1"/>
            <a:r>
              <a:rPr lang="ar-SA" b="1" smtClean="0"/>
              <a:t>الحاسوب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863600"/>
          </a:xfrm>
        </p:spPr>
        <p:txBody>
          <a:bodyPr rtlCol="1"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ar-SA" dirty="0" smtClean="0">
                <a:ea typeface="+mn-ea"/>
              </a:rPr>
              <a:t>هو عبارة عن جهاز يستطيع القيام بعدد محدود 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Arial" pitchFamily="34" charset="0"/>
              <a:buNone/>
              <a:defRPr/>
            </a:pPr>
            <a:r>
              <a:rPr lang="ar-SA" dirty="0" smtClean="0">
                <a:ea typeface="+mn-ea"/>
              </a:rPr>
              <a:t>من العمليات الحسابية والمنطقية</a:t>
            </a:r>
          </a:p>
        </p:txBody>
      </p:sp>
      <p:pic>
        <p:nvPicPr>
          <p:cNvPr id="5" name="Picture 10" descr="jt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92388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5" descr="180px-Personal_computer%2C_exploded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48263" y="4437063"/>
            <a:ext cx="2303462" cy="2420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Curved Connector 13"/>
          <p:cNvCxnSpPr/>
          <p:nvPr/>
        </p:nvCxnSpPr>
        <p:spPr>
          <a:xfrm>
            <a:off x="4859338" y="2708275"/>
            <a:ext cx="1296987" cy="57626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/>
          <p:nvPr/>
        </p:nvCxnSpPr>
        <p:spPr>
          <a:xfrm rot="10800000" flipV="1">
            <a:off x="3635375" y="2708275"/>
            <a:ext cx="1223963" cy="576263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5508625" y="3500438"/>
            <a:ext cx="16557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400" b="1">
                <a:solidFill>
                  <a:srgbClr val="FF0000"/>
                </a:solidFill>
              </a:rPr>
              <a:t>مكونات مادية</a:t>
            </a:r>
          </a:p>
        </p:txBody>
      </p:sp>
      <p:pic>
        <p:nvPicPr>
          <p:cNvPr id="9231" name="Picture 15" descr="http://t0.gstatic.com/images?q=tbn:ANd9GcTOc6DigxyTvSrmzK62OvVG455Yz8hkPWddbj6fOr1rAvRt4jdY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58888" y="4437063"/>
            <a:ext cx="26193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 autoUpdateAnimBg="0"/>
      <p:bldP spid="22" grpId="0" autoUpdateAnimBg="0"/>
      <p:bldP spid="19" grpId="0" animBg="1" autoUpdateAnimBg="0"/>
      <p:bldP spid="12" grpId="0" animBg="1" autoUpdateAnimBg="0"/>
      <p:bldP spid="4" grpId="0" autoUpdateAnimBg="0"/>
      <p:bldP spid="6146" grpId="0" autoUpdateAnimBg="0"/>
      <p:bldP spid="6147" grpId="0" build="p" autoUpdateAnimBg="0"/>
      <p:bldP spid="2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78100"/>
          </a:xfrm>
        </p:spPr>
        <p:txBody>
          <a:bodyPr rtlCol="1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عملية تغذية الحاسوب بالخطوات الدقيقة والتفصيلية بلغة يفهمها الحاسوب  والتي توصلنا الى حل مسالة معينة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24175"/>
            <a:ext cx="7931150" cy="7207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ar-SA" smtClean="0"/>
              <a:t>متى تكون البرمجة مفيدة ؟؟؟؟؟؟؟؟؟؟</a:t>
            </a:r>
          </a:p>
          <a:p>
            <a:pPr eaLnBrk="1" hangingPunct="1">
              <a:buFont typeface="Arial" charset="0"/>
              <a:buNone/>
            </a:pPr>
            <a:endParaRPr lang="ar-SA" smtClean="0"/>
          </a:p>
        </p:txBody>
      </p:sp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1547813" y="3716338"/>
            <a:ext cx="66960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000"/>
              <a:t>     ****** </a:t>
            </a:r>
            <a:r>
              <a:rPr lang="ar-SA" sz="2400">
                <a:solidFill>
                  <a:srgbClr val="0070C0"/>
                </a:solidFill>
              </a:rPr>
              <a:t>في الحالات التي تعرف فيها بالضبط كيف تحل المسالة</a:t>
            </a:r>
          </a:p>
        </p:txBody>
      </p:sp>
      <p:sp>
        <p:nvSpPr>
          <p:cNvPr id="5" name="Explosion 1 4"/>
          <p:cNvSpPr/>
          <p:nvPr/>
        </p:nvSpPr>
        <p:spPr>
          <a:xfrm>
            <a:off x="3203575" y="0"/>
            <a:ext cx="2592388" cy="1268413"/>
          </a:xfrm>
          <a:prstGeom prst="irregularSeal1">
            <a:avLst/>
          </a:prstGeom>
          <a:solidFill>
            <a:schemeClr val="tx2">
              <a:lumMod val="40000"/>
              <a:lumOff val="60000"/>
            </a:schemeClr>
          </a:solidFill>
          <a:ln w="34925" cmpd="sng"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492500" y="333375"/>
            <a:ext cx="15113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3200" b="1"/>
              <a:t>البرمجة</a:t>
            </a:r>
            <a:endParaRPr lang="ar-SA" sz="2400" b="1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235825" y="4076700"/>
            <a:ext cx="17287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3600" b="1">
                <a:solidFill>
                  <a:srgbClr val="FF0000"/>
                </a:solidFill>
              </a:rPr>
              <a:t>مثال</a:t>
            </a: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1116013" y="4724400"/>
            <a:ext cx="73437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000"/>
              <a:t> </a:t>
            </a:r>
            <a:r>
              <a:rPr lang="ar-SA" sz="2800"/>
              <a:t>ايجاد مربع الاعداد الصحيحة المحصورة بين 1-100</a:t>
            </a:r>
            <a:r>
              <a:rPr lang="ar-SA" sz="200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164388" y="5084763"/>
            <a:ext cx="1728787" cy="646112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ar-SA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سؤال</a:t>
            </a: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1403350" y="5805488"/>
            <a:ext cx="7345363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000"/>
              <a:t> </a:t>
            </a:r>
            <a:r>
              <a:rPr lang="ar-SA" sz="2800"/>
              <a:t>عللي استخدام الحاسوب مفيد ؟؟ </a:t>
            </a:r>
            <a:endParaRPr lang="ar-SA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196" grpId="0"/>
      <p:bldP spid="5" grpId="0" animBg="1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3575" y="2781300"/>
            <a:ext cx="4619625" cy="604838"/>
          </a:xfrm>
        </p:spPr>
        <p:txBody>
          <a:bodyPr/>
          <a:lstStyle/>
          <a:p>
            <a:pPr eaLnBrk="1" hangingPunct="1"/>
            <a:r>
              <a:rPr lang="ar-SA" sz="2400" b="1" smtClean="0"/>
              <a:t>اللغات الدنيا (</a:t>
            </a:r>
            <a:r>
              <a:rPr lang="ar-SA" sz="2000" b="1" smtClean="0"/>
              <a:t>المستوى المنخفض</a:t>
            </a:r>
            <a:r>
              <a:rPr lang="ar-SA" sz="2400" b="1" smtClean="0"/>
              <a:t>)</a:t>
            </a:r>
          </a:p>
          <a:p>
            <a:pPr eaLnBrk="1" hangingPunct="1">
              <a:buFont typeface="Wingdings 2" pitchFamily="18" charset="2"/>
              <a:buNone/>
            </a:pPr>
            <a:endParaRPr lang="ar-SA" sz="2400" b="1" smtClean="0"/>
          </a:p>
        </p:txBody>
      </p:sp>
      <p:sp>
        <p:nvSpPr>
          <p:cNvPr id="4" name="Explosion 1 3"/>
          <p:cNvSpPr/>
          <p:nvPr/>
        </p:nvSpPr>
        <p:spPr>
          <a:xfrm>
            <a:off x="3203575" y="0"/>
            <a:ext cx="2592388" cy="1484313"/>
          </a:xfrm>
          <a:prstGeom prst="irregularSeal1">
            <a:avLst/>
          </a:prstGeom>
          <a:solidFill>
            <a:schemeClr val="tx2">
              <a:lumMod val="40000"/>
              <a:lumOff val="60000"/>
            </a:schemeClr>
          </a:solidFill>
          <a:ln w="34925" cmpd="sng"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SA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276600" y="476250"/>
            <a:ext cx="20161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800" b="1"/>
              <a:t>لغات البرمجة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924300" y="3860800"/>
            <a:ext cx="38877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ar-SA" sz="2400" b="1"/>
              <a:t>   اللغات العليا (</a:t>
            </a:r>
            <a:r>
              <a:rPr lang="ar-SA" sz="2000" b="1"/>
              <a:t>المستوى العالي</a:t>
            </a:r>
            <a:r>
              <a:rPr lang="ar-SA" sz="2400" b="1"/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39750" y="1700213"/>
            <a:ext cx="8208963" cy="461962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ar-SA" sz="2400" b="1" u="sng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لغات البرمجة </a:t>
            </a:r>
            <a:r>
              <a:rPr lang="ar-SA" sz="2000" b="1" dirty="0">
                <a:latin typeface="Arial" pitchFamily="34" charset="0"/>
                <a:cs typeface="Arial" pitchFamily="34" charset="0"/>
              </a:rPr>
              <a:t>:هي اللغات التي يمكن استخدامها لايصال الاوامر للحاسوب وتقسم الى </a:t>
            </a:r>
            <a:r>
              <a:rPr lang="ar-SA" dirty="0">
                <a:latin typeface="Arial" pitchFamily="34" charset="0"/>
                <a:cs typeface="Arial" pitchFamily="34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algn="r" eaLnBrk="1" hangingPunct="1"/>
            <a:r>
              <a:rPr lang="ar-SA" sz="3200" b="1" smtClean="0"/>
              <a:t>اللغات الدنيا ( </a:t>
            </a:r>
            <a:r>
              <a:rPr lang="ar-SA" sz="2800" b="1" smtClean="0"/>
              <a:t>المستوى المنخفض</a:t>
            </a:r>
            <a:r>
              <a:rPr lang="ar-SA" sz="3200" b="1" smtClean="0"/>
              <a:t>):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2875"/>
            <a:ext cx="8964613" cy="1295400"/>
          </a:xfrm>
        </p:spPr>
        <p:txBody>
          <a:bodyPr/>
          <a:lstStyle/>
          <a:p>
            <a:pPr eaLnBrk="1" hangingPunct="1"/>
            <a:r>
              <a:rPr lang="ar-SA" u="sng" smtClean="0"/>
              <a:t>لغة الآلة (</a:t>
            </a:r>
            <a:r>
              <a:rPr lang="en-US" u="sng" smtClean="0">
                <a:cs typeface="Majalla UI"/>
              </a:rPr>
              <a:t>Machine Language</a:t>
            </a:r>
            <a:r>
              <a:rPr lang="ar-SA" u="sng" smtClean="0"/>
              <a:t> ): </a:t>
            </a:r>
            <a:r>
              <a:rPr lang="ar-SA" smtClean="0"/>
              <a:t>في هذه اللغة تكون الاوامر على شكل مجموعة من الأرقام الثنائية (0,1) .</a:t>
            </a:r>
          </a:p>
          <a:p>
            <a:pPr eaLnBrk="1" hangingPunct="1">
              <a:buFont typeface="Wingdings 2" pitchFamily="18" charset="2"/>
              <a:buNone/>
            </a:pPr>
            <a:endParaRPr lang="ar-SA" smtClean="0"/>
          </a:p>
        </p:txBody>
      </p:sp>
      <p:sp>
        <p:nvSpPr>
          <p:cNvPr id="6" name="Rectangle 5"/>
          <p:cNvSpPr/>
          <p:nvPr/>
        </p:nvSpPr>
        <p:spPr>
          <a:xfrm>
            <a:off x="2987675" y="3429000"/>
            <a:ext cx="5795963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ar-SA" sz="2400" b="1" u="sng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عيوبها: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ar-SA" sz="2400" dirty="0">
                <a:latin typeface="Arial" pitchFamily="34" charset="0"/>
                <a:cs typeface="Arial" pitchFamily="34" charset="0"/>
              </a:rPr>
              <a:t> يصعب على الانسان فهمها وتذكرها .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ar-SA" sz="2400" dirty="0">
                <a:latin typeface="Arial" pitchFamily="34" charset="0"/>
                <a:cs typeface="Arial" pitchFamily="34" charset="0"/>
              </a:rPr>
              <a:t> البرمجة بلغة الالة عملية صعبة</a:t>
            </a:r>
            <a:r>
              <a:rPr lang="ar-SA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2771775" y="2636838"/>
            <a:ext cx="6084888" cy="8318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ar-SA" sz="2400" b="1" u="sng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مميزاتها: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ar-SA" sz="2400" b="1" u="sng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SA" sz="2400" dirty="0">
                <a:latin typeface="Arial" pitchFamily="34" charset="0"/>
                <a:cs typeface="Arial" pitchFamily="34" charset="0"/>
              </a:rPr>
              <a:t>سريعة التنفيذ بحيث ينفذ الحاسوب اوامرها مباشرة .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885113" y="4724400"/>
            <a:ext cx="898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800" b="1">
                <a:solidFill>
                  <a:srgbClr val="FF0000"/>
                </a:solidFill>
              </a:rPr>
              <a:t>مثال</a:t>
            </a:r>
            <a:endParaRPr lang="ar-SA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124075" y="4797425"/>
            <a:ext cx="5832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000"/>
              <a:t>لجمع الرقمين  5 و 4  باستعمال لغة الالة , نستخدم الأوامر الآتية: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900113" y="5516563"/>
            <a:ext cx="7920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101100000000</a:t>
            </a:r>
            <a:r>
              <a:rPr lang="en-US">
                <a:solidFill>
                  <a:srgbClr val="FF0000"/>
                </a:solidFill>
              </a:rPr>
              <a:t>0101</a:t>
            </a:r>
            <a:r>
              <a:rPr lang="en-US"/>
              <a:t> </a:t>
            </a:r>
            <a:r>
              <a:rPr lang="ar-SA"/>
              <a:t> : ادخال الرقم  </a:t>
            </a:r>
            <a:r>
              <a:rPr lang="en-US"/>
              <a:t>5</a:t>
            </a:r>
            <a:r>
              <a:rPr lang="ar-SA"/>
              <a:t>  في المكان الاول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900113" y="5949950"/>
            <a:ext cx="79200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101100110000</a:t>
            </a:r>
            <a:r>
              <a:rPr lang="en-US">
                <a:solidFill>
                  <a:srgbClr val="00B050"/>
                </a:solidFill>
              </a:rPr>
              <a:t>0100</a:t>
            </a:r>
            <a:r>
              <a:rPr lang="en-US"/>
              <a:t> </a:t>
            </a:r>
            <a:r>
              <a:rPr lang="ar-SA"/>
              <a:t> : ادخال الرقم  </a:t>
            </a:r>
            <a:r>
              <a:rPr lang="en-US"/>
              <a:t>4</a:t>
            </a:r>
            <a:r>
              <a:rPr lang="ar-SA"/>
              <a:t>  في المكان الاول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900113" y="6308725"/>
            <a:ext cx="79200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 0000000011011000 </a:t>
            </a:r>
            <a:r>
              <a:rPr lang="ar-SA"/>
              <a:t> : جمع الرقمين , والنتيجة توضع في المكان الاول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" dur="5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6" dur="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757363"/>
          </a:xfrm>
        </p:spPr>
        <p:txBody>
          <a:bodyPr/>
          <a:lstStyle/>
          <a:p>
            <a:pPr eaLnBrk="1" hangingPunct="1"/>
            <a:r>
              <a:rPr lang="ar-SA" smtClean="0"/>
              <a:t> لغة التجميع ( </a:t>
            </a:r>
            <a:r>
              <a:rPr lang="en-US" smtClean="0">
                <a:cs typeface="Majalla UI"/>
              </a:rPr>
              <a:t>Assembly language</a:t>
            </a:r>
            <a:r>
              <a:rPr lang="ar-SA" smtClean="0"/>
              <a:t> ): هي لغة تستخدم مقاطع من الاحرف الابجدية ذات دلالة بدلا من الارقام في البرمجة.</a:t>
            </a:r>
          </a:p>
          <a:p>
            <a:pPr eaLnBrk="1" hangingPunct="1">
              <a:buFont typeface="Wingdings 2" pitchFamily="18" charset="2"/>
              <a:buNone/>
            </a:pPr>
            <a:endParaRPr lang="ar-SA" smtClean="0"/>
          </a:p>
        </p:txBody>
      </p:sp>
      <p:sp>
        <p:nvSpPr>
          <p:cNvPr id="11267" name="Rectangle 5"/>
          <p:cNvSpPr>
            <a:spLocks noChangeArrowheads="1"/>
          </p:cNvSpPr>
          <p:nvPr/>
        </p:nvSpPr>
        <p:spPr bwMode="auto">
          <a:xfrm>
            <a:off x="2627313" y="4508500"/>
            <a:ext cx="4572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ar-JO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101013" y="3213100"/>
            <a:ext cx="8985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800" b="1">
                <a:solidFill>
                  <a:srgbClr val="FF0000"/>
                </a:solidFill>
              </a:rPr>
              <a:t>مثال</a:t>
            </a:r>
            <a:endParaRPr lang="ar-SA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339975" y="3284538"/>
            <a:ext cx="5832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000"/>
              <a:t>لجمع الرقمين  5 و 4  باستعمال لغة التجميع , نستخدم الأوامر الآتية:</a:t>
            </a: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4005263"/>
            <a:ext cx="9525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7900" y="4076700"/>
            <a:ext cx="219075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64388" y="4437063"/>
            <a:ext cx="10477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5" name="Picture 7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64388" y="4797425"/>
            <a:ext cx="11430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6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43213" y="4797425"/>
            <a:ext cx="41243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538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643438" y="4437063"/>
            <a:ext cx="22955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TextBox 21"/>
          <p:cNvSpPr txBox="1"/>
          <p:nvPr/>
        </p:nvSpPr>
        <p:spPr>
          <a:xfrm>
            <a:off x="7524750" y="5157788"/>
            <a:ext cx="1295400" cy="460375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ar-SA" sz="2400" b="1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ملاحظة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403350" y="6021388"/>
            <a:ext cx="73453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ar-SA"/>
              <a:t> البرامج المكتوبة بلغات البرمجة الدنيا تكون عادة سريعة التنفيذ مقارنة بتلك المكتوبة باللغات العليا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3924300" y="5516563"/>
            <a:ext cx="47513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ar-SA"/>
              <a:t> المكونات المادية للحاسوب تنفذ بلغة الالة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" dur="2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" dur="2000"/>
                                        <p:tgtEl>
                                          <p:spTgt spid="22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3" dur="2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22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39750" y="333375"/>
            <a:ext cx="8229600" cy="1143000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اللغات العليا ( </a:t>
            </a:r>
            <a:r>
              <a:rPr lang="ar-SA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المستوى العالي</a:t>
            </a:r>
            <a:r>
              <a:rPr lang="ar-SA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):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98901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ar-SA" smtClean="0"/>
              <a:t> لغات يسهل التعامل معها لقربها من لغة الانسان , تختصر خطوات البرمجة, فتسهل مهمة المبرمج .</a:t>
            </a:r>
          </a:p>
          <a:p>
            <a:pPr eaLnBrk="1" hangingPunct="1">
              <a:buFont typeface="Wingdings 2" pitchFamily="18" charset="2"/>
              <a:buNone/>
            </a:pPr>
            <a:endParaRPr lang="ar-SA" smtClean="0"/>
          </a:p>
        </p:txBody>
      </p:sp>
      <p:sp>
        <p:nvSpPr>
          <p:cNvPr id="7" name="TextBox 6"/>
          <p:cNvSpPr txBox="1"/>
          <p:nvPr/>
        </p:nvSpPr>
        <p:spPr>
          <a:xfrm>
            <a:off x="4356100" y="2852738"/>
            <a:ext cx="4176713" cy="461962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>
              <a:defRPr/>
            </a:pPr>
            <a:r>
              <a:rPr lang="ar-SA" sz="2400" dirty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من الامثلة على لغات البرمجةالعليا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795963" y="3429000"/>
            <a:ext cx="3024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ar-SA" sz="2000"/>
              <a:t>لغة الفورتران (</a:t>
            </a:r>
            <a:r>
              <a:rPr lang="en-US" sz="2000"/>
              <a:t>FORTRAN</a:t>
            </a:r>
            <a:r>
              <a:rPr lang="ar-SA" sz="2000"/>
              <a:t> )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724525" y="3860800"/>
            <a:ext cx="3024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ar-SA" sz="2000"/>
              <a:t>لغة باسكال (</a:t>
            </a:r>
            <a:r>
              <a:rPr lang="en-US" sz="2000"/>
              <a:t>PASCAL</a:t>
            </a:r>
            <a:r>
              <a:rPr lang="ar-SA" sz="2000"/>
              <a:t> )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339975" y="3500438"/>
            <a:ext cx="3024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ar-SA" sz="2000"/>
              <a:t>لغة كوبول (</a:t>
            </a:r>
            <a:r>
              <a:rPr lang="en-US" sz="2000"/>
              <a:t>COBOL</a:t>
            </a:r>
            <a:r>
              <a:rPr lang="ar-SA" sz="2000"/>
              <a:t> )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339975" y="3933825"/>
            <a:ext cx="3024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ar-SA" sz="2000"/>
              <a:t>لغة سي (</a:t>
            </a:r>
            <a:r>
              <a:rPr lang="en-US" sz="2000"/>
              <a:t>C/c++</a:t>
            </a:r>
            <a:r>
              <a:rPr lang="ar-SA" sz="2000"/>
              <a:t> )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339975" y="4365625"/>
            <a:ext cx="30241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ar-SA" sz="2000"/>
              <a:t>لغة بيسك (</a:t>
            </a:r>
            <a:r>
              <a:rPr lang="en-US" sz="2000"/>
              <a:t>BASIC</a:t>
            </a:r>
            <a:r>
              <a:rPr lang="ar-SA" sz="2000"/>
              <a:t> )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5795963" y="4292600"/>
            <a:ext cx="3024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ar-SA" sz="2000"/>
              <a:t>لغة جافا (</a:t>
            </a:r>
            <a:r>
              <a:rPr lang="en-US" sz="2000"/>
              <a:t>JAVA</a:t>
            </a:r>
            <a:r>
              <a:rPr lang="ar-SA" sz="2000"/>
              <a:t> )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859338" y="4724400"/>
            <a:ext cx="3889375" cy="40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ar-SA" sz="2000"/>
              <a:t>لغة فيجوال بيسك (</a:t>
            </a:r>
            <a:r>
              <a:rPr lang="en-US" sz="2000"/>
              <a:t>Visual Basic</a:t>
            </a:r>
            <a:r>
              <a:rPr lang="ar-SA" sz="2000"/>
              <a:t> )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7524750" y="5157788"/>
            <a:ext cx="13684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800" b="1">
                <a:solidFill>
                  <a:srgbClr val="FF0000"/>
                </a:solidFill>
              </a:rPr>
              <a:t>مثال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268538" y="5157788"/>
            <a:ext cx="58324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 sz="2000"/>
              <a:t>لجمع الرقمين  5 و 4  باستعمال لغة بيسك , نستخدم الأوامر الآتية:</a:t>
            </a:r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5589588"/>
            <a:ext cx="28194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00788" y="5589588"/>
            <a:ext cx="6286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87675" y="6021388"/>
            <a:ext cx="28670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27763" y="6021388"/>
            <a:ext cx="7143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835150" y="6419850"/>
            <a:ext cx="40005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60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00788" y="6381750"/>
            <a:ext cx="790575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2000"/>
                                        <p:tgtEl>
                                          <p:spTgt spid="235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2000"/>
                                        <p:tgtEl>
                                          <p:spTgt spid="23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0" dur="2000"/>
                                        <p:tgtEl>
                                          <p:spTgt spid="23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2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0" dur="2000"/>
                                        <p:tgtEl>
                                          <p:spTgt spid="23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5" dur="2000"/>
                                        <p:tgtEl>
                                          <p:spTgt spid="23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75463" y="1484313"/>
            <a:ext cx="2089150" cy="576262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ar-SA" smtClean="0"/>
              <a:t>1- </a:t>
            </a:r>
            <a:r>
              <a:rPr lang="ar-SA" sz="2200" b="1" smtClean="0"/>
              <a:t>تعريف المسألة</a:t>
            </a:r>
            <a:endParaRPr lang="ar-SA" b="1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39750" y="333375"/>
            <a:ext cx="8229600" cy="1143000"/>
          </a:xfrm>
          <a:prstGeom prst="rect">
            <a:avLst/>
          </a:prstGeom>
        </p:spPr>
        <p:txBody>
          <a:bodyPr lIns="0" rIns="0" bIns="0" anchor="b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ar-SA" sz="32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خطوات حل مسألة  باستخدام الحاسوب</a:t>
            </a:r>
          </a:p>
        </p:txBody>
      </p:sp>
      <p:pic>
        <p:nvPicPr>
          <p:cNvPr id="2457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1550" y="620713"/>
            <a:ext cx="9715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6013" y="1125538"/>
            <a:ext cx="6858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4213" y="1412875"/>
            <a:ext cx="14859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16013" y="1844675"/>
            <a:ext cx="7620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4213" y="2349500"/>
            <a:ext cx="146685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4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403350" y="2781300"/>
            <a:ext cx="24765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9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4213" y="3357563"/>
            <a:ext cx="1504950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6" name="Picture 1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403350" y="3789363"/>
            <a:ext cx="1905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7" name="Picture 11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84213" y="4292600"/>
            <a:ext cx="13335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403350" y="4724400"/>
            <a:ext cx="1905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8" name="Picture 1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1042988" y="5300663"/>
            <a:ext cx="9048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9" name="Picture 13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979613" y="5732463"/>
            <a:ext cx="24765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0" name="Picture 14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84213" y="5732463"/>
            <a:ext cx="30480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1" name="Picture 15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1692275" y="6372225"/>
            <a:ext cx="8858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2" name="Picture 16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68313" y="6410325"/>
            <a:ext cx="962025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3" name="Picture 17"/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250825" y="3141663"/>
            <a:ext cx="200025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4" name="Picture 18"/>
          <p:cNvPicPr>
            <a:picLocks noChangeAspect="1" noChangeArrowheads="1"/>
          </p:cNvPicPr>
          <p:nvPr/>
        </p:nvPicPr>
        <p:blipFill>
          <a:blip r:embed="rId17"/>
          <a:srcRect/>
          <a:stretch>
            <a:fillRect/>
          </a:stretch>
        </p:blipFill>
        <p:spPr bwMode="auto">
          <a:xfrm>
            <a:off x="395288" y="3141663"/>
            <a:ext cx="800100" cy="25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5" name="Picture 19"/>
          <p:cNvPicPr>
            <a:picLocks noChangeAspect="1" noChangeArrowheads="1"/>
          </p:cNvPicPr>
          <p:nvPr/>
        </p:nvPicPr>
        <p:blipFill>
          <a:blip r:embed="rId18"/>
          <a:srcRect/>
          <a:stretch>
            <a:fillRect/>
          </a:stretch>
        </p:blipFill>
        <p:spPr bwMode="auto">
          <a:xfrm>
            <a:off x="1979613" y="5445125"/>
            <a:ext cx="3524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96" name="Picture 20"/>
          <p:cNvPicPr>
            <a:picLocks noChangeAspect="1" noChangeArrowheads="1"/>
          </p:cNvPicPr>
          <p:nvPr/>
        </p:nvPicPr>
        <p:blipFill>
          <a:blip r:embed="rId19"/>
          <a:srcRect/>
          <a:stretch>
            <a:fillRect/>
          </a:stretch>
        </p:blipFill>
        <p:spPr bwMode="auto">
          <a:xfrm>
            <a:off x="755650" y="5445125"/>
            <a:ext cx="1809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3059113" y="3141663"/>
            <a:ext cx="5148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:استخدام المخطط الانسيابي (</a:t>
            </a:r>
            <a:r>
              <a:rPr lang="en-US"/>
              <a:t>Flowchart</a:t>
            </a:r>
            <a:r>
              <a:rPr lang="ar-SA"/>
              <a:t> ) لتمثيل الخوارزمية</a:t>
            </a:r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2411413" y="1916113"/>
            <a:ext cx="5868987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: تحليل  النتائج المطلوبة , ومراجعة البيانات ,وتحديد خطوات معالجة البيانات للوصول للحل النهائي .</a:t>
            </a: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5867400" y="2636838"/>
            <a:ext cx="3060700" cy="576262"/>
          </a:xfrm>
          <a:prstGeom prst="rect">
            <a:avLst/>
          </a:prstGeom>
        </p:spPr>
        <p:txBody>
          <a:bodyPr/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r>
              <a:rPr lang="ar-SA" sz="2000" dirty="0">
                <a:latin typeface="+mn-lt"/>
                <a:cs typeface="+mn-cs"/>
              </a:rPr>
              <a:t>2</a:t>
            </a:r>
            <a:r>
              <a:rPr lang="ar-SA" sz="2000" b="1" dirty="0">
                <a:latin typeface="+mn-lt"/>
                <a:cs typeface="+mn-cs"/>
              </a:rPr>
              <a:t>- تصميم الانسياب المنطقي للحل</a:t>
            </a: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3419475" y="3573463"/>
            <a:ext cx="5580063" cy="576262"/>
          </a:xfrm>
          <a:prstGeom prst="rect">
            <a:avLst/>
          </a:prstGeom>
        </p:spPr>
        <p:txBody>
          <a:bodyPr/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r>
              <a:rPr lang="ar-SA" sz="2000" dirty="0">
                <a:latin typeface="+mn-lt"/>
                <a:cs typeface="+mn-cs"/>
              </a:rPr>
              <a:t>3</a:t>
            </a:r>
            <a:r>
              <a:rPr lang="ar-SA" sz="2000" b="1" dirty="0">
                <a:latin typeface="+mn-lt"/>
                <a:cs typeface="+mn-cs"/>
              </a:rPr>
              <a:t>- ترجمة الخوارزمية الى احدى لغات البرمجة (ترميزها)</a:t>
            </a:r>
          </a:p>
        </p:txBody>
      </p:sp>
      <p:sp>
        <p:nvSpPr>
          <p:cNvPr id="28" name="Rectangle 27"/>
          <p:cNvSpPr/>
          <p:nvPr/>
        </p:nvSpPr>
        <p:spPr>
          <a:xfrm>
            <a:off x="2411413" y="4076700"/>
            <a:ext cx="5905500" cy="4318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ar-SA" dirty="0">
                <a:latin typeface="Arial" pitchFamily="34" charset="0"/>
                <a:cs typeface="Arial" pitchFamily="34" charset="0"/>
              </a:rPr>
              <a:t>: وهذا ما يعرف بالبرنامج والشخص الذي يقوم بهذه الخطوة يدعى </a:t>
            </a:r>
            <a:r>
              <a:rPr lang="ar-SA" sz="2200" b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بالمبرمج</a:t>
            </a: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4859338" y="5013325"/>
            <a:ext cx="3421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ar-SA"/>
              <a:t>: باستخدام المبرمجات  ( </a:t>
            </a:r>
            <a:r>
              <a:rPr lang="en-US"/>
              <a:t>Compilers</a:t>
            </a:r>
            <a:r>
              <a:rPr lang="ar-SA"/>
              <a:t> ) .</a:t>
            </a:r>
          </a:p>
        </p:txBody>
      </p:sp>
      <p:sp>
        <p:nvSpPr>
          <p:cNvPr id="30" name="Content Placeholder 2"/>
          <p:cNvSpPr txBox="1">
            <a:spLocks/>
          </p:cNvSpPr>
          <p:nvPr/>
        </p:nvSpPr>
        <p:spPr>
          <a:xfrm>
            <a:off x="4859338" y="4508500"/>
            <a:ext cx="4068762" cy="5762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r>
              <a:rPr lang="ar-SA" sz="2000" dirty="0">
                <a:latin typeface="+mn-lt"/>
                <a:cs typeface="+mn-cs"/>
              </a:rPr>
              <a:t>4</a:t>
            </a:r>
            <a:r>
              <a:rPr lang="ar-SA" sz="2000" b="1" dirty="0">
                <a:latin typeface="+mn-lt"/>
                <a:cs typeface="+mn-cs"/>
              </a:rPr>
              <a:t>- ترجمة البرنامج إلى لغة الآلة في الحاسوب </a:t>
            </a:r>
          </a:p>
        </p:txBody>
      </p:sp>
      <p:sp>
        <p:nvSpPr>
          <p:cNvPr id="31" name="Content Placeholder 2"/>
          <p:cNvSpPr txBox="1">
            <a:spLocks/>
          </p:cNvSpPr>
          <p:nvPr/>
        </p:nvSpPr>
        <p:spPr>
          <a:xfrm>
            <a:off x="4140200" y="5445125"/>
            <a:ext cx="4787900" cy="5762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r>
              <a:rPr lang="ar-SA" sz="2200" dirty="0">
                <a:latin typeface="+mn-lt"/>
                <a:cs typeface="+mn-cs"/>
              </a:rPr>
              <a:t>5</a:t>
            </a:r>
            <a:r>
              <a:rPr lang="ar-SA" sz="2200" b="1" dirty="0">
                <a:latin typeface="+mn-lt"/>
                <a:cs typeface="+mn-cs"/>
              </a:rPr>
              <a:t>- التأكد من عمل البرنامج بالشكل الصحيح  </a:t>
            </a:r>
          </a:p>
        </p:txBody>
      </p:sp>
      <p:sp>
        <p:nvSpPr>
          <p:cNvPr id="32" name="Content Placeholder 2"/>
          <p:cNvSpPr txBox="1">
            <a:spLocks/>
          </p:cNvSpPr>
          <p:nvPr/>
        </p:nvSpPr>
        <p:spPr>
          <a:xfrm>
            <a:off x="2555875" y="5949950"/>
            <a:ext cx="5940425" cy="57467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r>
              <a:rPr lang="ar-SA" dirty="0">
                <a:latin typeface="Arial" pitchFamily="34" charset="0"/>
                <a:cs typeface="Arial" pitchFamily="34" charset="0"/>
              </a:rPr>
              <a:t>دراسة النتائج على عينة من البيانات المختارة ,لتعديله في حالة اكتشاف اخطاء</a:t>
            </a:r>
          </a:p>
        </p:txBody>
      </p:sp>
      <p:sp>
        <p:nvSpPr>
          <p:cNvPr id="33" name="Content Placeholder 2"/>
          <p:cNvSpPr txBox="1">
            <a:spLocks/>
          </p:cNvSpPr>
          <p:nvPr/>
        </p:nvSpPr>
        <p:spPr>
          <a:xfrm>
            <a:off x="2916238" y="6281738"/>
            <a:ext cx="5976937" cy="576262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274320" indent="-2743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defRPr/>
            </a:pPr>
            <a:r>
              <a:rPr lang="ar-SA" dirty="0">
                <a:latin typeface="Arial" pitchFamily="34" charset="0"/>
                <a:cs typeface="Arial" pitchFamily="34" charset="0"/>
              </a:rPr>
              <a:t>**** </a:t>
            </a:r>
            <a:r>
              <a:rPr lang="ar-SA" sz="2400" b="1" u="sng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محلل النظم  </a:t>
            </a:r>
            <a:r>
              <a:rPr lang="ar-SA" dirty="0">
                <a:latin typeface="Arial" pitchFamily="34" charset="0"/>
                <a:cs typeface="Arial" pitchFamily="34" charset="0"/>
              </a:rPr>
              <a:t>: هو الشخص الذي يعرف المسألة ويصمم المخطط الانسيابي.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" dur="2000"/>
                                        <p:tgtEl>
                                          <p:spTgt spid="24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2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4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3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8" dur="20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2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2000" fill="hold"/>
                                        <p:tgtEl>
                                          <p:spTgt spid="24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1" dur="500"/>
                                        <p:tgtEl>
                                          <p:spTgt spid="24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2000" fill="hold"/>
                                        <p:tgtEl>
                                          <p:spTgt spid="24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2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2000" fill="hold"/>
                                        <p:tgtEl>
                                          <p:spTgt spid="24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5" dur="2000"/>
                                        <p:tgtEl>
                                          <p:spTgt spid="24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0" dur="2000"/>
                                        <p:tgtEl>
                                          <p:spTgt spid="24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24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24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2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2000" fill="hold"/>
                                        <p:tgtEl>
                                          <p:spTgt spid="24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20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2000" fill="hold"/>
                                        <p:tgtEl>
                                          <p:spTgt spid="24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2000"/>
                                        <p:tgtEl>
                                          <p:spTgt spid="24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20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2000" fill="hold"/>
                                        <p:tgtEl>
                                          <p:spTgt spid="24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1" dur="2000"/>
                                        <p:tgtEl>
                                          <p:spTgt spid="24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6" dur="2000"/>
                                        <p:tgtEl>
                                          <p:spTgt spid="24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1" dur="2000"/>
                                        <p:tgtEl>
                                          <p:spTgt spid="24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6" dur="3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1013</TotalTime>
  <Words>712</Words>
  <Application>Microsoft Office PowerPoint</Application>
  <PresentationFormat>On-screen Show (4:3)</PresentationFormat>
  <Paragraphs>150</Paragraphs>
  <Slides>17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قالب التصميم</vt:lpstr>
      </vt:variant>
      <vt:variant>
        <vt:i4>4</vt:i4>
      </vt:variant>
      <vt:variant>
        <vt:lpstr>عناوين الشرائح</vt:lpstr>
      </vt:variant>
      <vt:variant>
        <vt:i4>17</vt:i4>
      </vt:variant>
    </vt:vector>
  </HeadingPairs>
  <TitlesOfParts>
    <vt:vector size="28" baseType="lpstr">
      <vt:lpstr>Arial</vt:lpstr>
      <vt:lpstr>Calibri</vt:lpstr>
      <vt:lpstr>Traditional Arabic</vt:lpstr>
      <vt:lpstr>Constantia</vt:lpstr>
      <vt:lpstr>Majalla UI</vt:lpstr>
      <vt:lpstr>Wingdings 2</vt:lpstr>
      <vt:lpstr>DecoType Naskh</vt:lpstr>
      <vt:lpstr>Flow</vt:lpstr>
      <vt:lpstr>1_Flow</vt:lpstr>
      <vt:lpstr>2_Flow</vt:lpstr>
      <vt:lpstr>3_Flow</vt:lpstr>
      <vt:lpstr>الشريحة 1</vt:lpstr>
      <vt:lpstr>الوحدة الاولى</vt:lpstr>
      <vt:lpstr>الحاسوب</vt:lpstr>
      <vt:lpstr> عملية تغذية الحاسوب بالخطوات الدقيقة والتفصيلية بلغة يفهمها الحاسوب  والتي توصلنا الى حل مسالة معينة</vt:lpstr>
      <vt:lpstr>الشريحة 5</vt:lpstr>
      <vt:lpstr>اللغات الدنيا ( المستوى المنخفض):</vt:lpstr>
      <vt:lpstr>الشريحة 7</vt:lpstr>
      <vt:lpstr>الشريحة 8</vt:lpstr>
      <vt:lpstr>الشريحة 9</vt:lpstr>
      <vt:lpstr>الخوارزمية </vt:lpstr>
      <vt:lpstr>أمثلة على الخوارزميات</vt:lpstr>
      <vt:lpstr>أمثلة على الخوارزميات</vt:lpstr>
      <vt:lpstr>المخطط الانسيابي ( Flowchart )</vt:lpstr>
      <vt:lpstr>امثلة على المخطط الانسيابي :-</vt:lpstr>
      <vt:lpstr>امثلة على المخطط الانسيابي :-</vt:lpstr>
      <vt:lpstr>امثلة على المخطط الانسيابي :-</vt:lpstr>
      <vt:lpstr>سؤال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التكنولوجيا</dc:title>
  <dc:creator>ali</dc:creator>
  <cp:lastModifiedBy>muayyad</cp:lastModifiedBy>
  <cp:revision>103</cp:revision>
  <dcterms:created xsi:type="dcterms:W3CDTF">2011-03-19T19:16:28Z</dcterms:created>
  <dcterms:modified xsi:type="dcterms:W3CDTF">2011-06-08T17:21:53Z</dcterms:modified>
</cp:coreProperties>
</file>