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sOxN8mVbJvu+yC07ggJ1Fw==" hashData="ZJ7bHMyCcxi2y/St4LFcH6131bM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5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C3C9-1DCA-4FEA-956A-5B875B1D82C9}" type="datetimeFigureOut">
              <a:rPr lang="ar-SA" smtClean="0"/>
              <a:pPr/>
              <a:t>07/07/1432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63C23-94D2-4C14-B41D-ECD27D2CA6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C3C9-1DCA-4FEA-956A-5B875B1D82C9}" type="datetimeFigureOut">
              <a:rPr lang="ar-SA" smtClean="0"/>
              <a:pPr/>
              <a:t>07/07/1432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63C23-94D2-4C14-B41D-ECD27D2CA6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C3C9-1DCA-4FEA-956A-5B875B1D82C9}" type="datetimeFigureOut">
              <a:rPr lang="ar-SA" smtClean="0"/>
              <a:pPr/>
              <a:t>07/07/1432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63C23-94D2-4C14-B41D-ECD27D2CA6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C3C9-1DCA-4FEA-956A-5B875B1D82C9}" type="datetimeFigureOut">
              <a:rPr lang="ar-SA" smtClean="0"/>
              <a:pPr/>
              <a:t>07/07/1432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63C23-94D2-4C14-B41D-ECD27D2CA6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C3C9-1DCA-4FEA-956A-5B875B1D82C9}" type="datetimeFigureOut">
              <a:rPr lang="ar-SA" smtClean="0"/>
              <a:pPr/>
              <a:t>07/07/1432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63C23-94D2-4C14-B41D-ECD27D2CA6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C3C9-1DCA-4FEA-956A-5B875B1D82C9}" type="datetimeFigureOut">
              <a:rPr lang="ar-SA" smtClean="0"/>
              <a:pPr/>
              <a:t>07/07/1432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63C23-94D2-4C14-B41D-ECD27D2CA6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C3C9-1DCA-4FEA-956A-5B875B1D82C9}" type="datetimeFigureOut">
              <a:rPr lang="ar-SA" smtClean="0"/>
              <a:pPr/>
              <a:t>07/07/1432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63C23-94D2-4C14-B41D-ECD27D2CA6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C3C9-1DCA-4FEA-956A-5B875B1D82C9}" type="datetimeFigureOut">
              <a:rPr lang="ar-SA" smtClean="0"/>
              <a:pPr/>
              <a:t>07/07/1432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63C23-94D2-4C14-B41D-ECD27D2CA6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C3C9-1DCA-4FEA-956A-5B875B1D82C9}" type="datetimeFigureOut">
              <a:rPr lang="ar-SA" smtClean="0"/>
              <a:pPr/>
              <a:t>07/07/1432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63C23-94D2-4C14-B41D-ECD27D2CA6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C3C9-1DCA-4FEA-956A-5B875B1D82C9}" type="datetimeFigureOut">
              <a:rPr lang="ar-SA" smtClean="0"/>
              <a:pPr/>
              <a:t>07/07/1432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63C23-94D2-4C14-B41D-ECD27D2CA6B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C3C9-1DCA-4FEA-956A-5B875B1D82C9}" type="datetimeFigureOut">
              <a:rPr lang="ar-SA" smtClean="0"/>
              <a:pPr/>
              <a:t>07/07/1432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8163C23-94D2-4C14-B41D-ECD27D2CA6B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51C3C9-1DCA-4FEA-956A-5B875B1D82C9}" type="datetimeFigureOut">
              <a:rPr lang="ar-SA" smtClean="0"/>
              <a:pPr/>
              <a:t>07/07/1432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163C23-94D2-4C14-B41D-ECD27D2CA6B4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pload.wikimedia.org/wikipedia/commons/5/5a/Transistors.agr.jpg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0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ar-SA" sz="8000" dirty="0" smtClean="0"/>
              <a:t>الوحدة الثانية</a:t>
            </a:r>
            <a:endParaRPr lang="ar-SA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700808"/>
            <a:ext cx="7854696" cy="1368152"/>
          </a:xfrm>
        </p:spPr>
        <p:txBody>
          <a:bodyPr>
            <a:normAutofit/>
          </a:bodyPr>
          <a:lstStyle/>
          <a:p>
            <a:pPr algn="ctr"/>
            <a:r>
              <a:rPr lang="ar-SA" sz="5400" b="1" dirty="0" smtClean="0">
                <a:solidFill>
                  <a:schemeClr val="accent3">
                    <a:lumMod val="50000"/>
                  </a:schemeClr>
                </a:solidFill>
              </a:rPr>
              <a:t>الالكترونيات</a:t>
            </a:r>
            <a:endParaRPr lang="ar-SA" sz="5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4338" name="Picture 2" descr="ملف:Transistors.ag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9" y="2708920"/>
            <a:ext cx="3096344" cy="3068960"/>
          </a:xfrm>
          <a:prstGeom prst="rect">
            <a:avLst/>
          </a:prstGeom>
          <a:noFill/>
        </p:spPr>
      </p:pic>
      <p:pic>
        <p:nvPicPr>
          <p:cNvPr id="14340" name="Picture 4" descr="http://t1.gstatic.com/images?q=tbn:ANd9GcSEj9F7Vluiy9vFCxBe_87NBlmkAhi9zvMYX5Wkg_VmH-L-Df8cAM7ShGr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2852936"/>
            <a:ext cx="3240360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xplosion 1 8"/>
          <p:cNvSpPr/>
          <p:nvPr/>
        </p:nvSpPr>
        <p:spPr>
          <a:xfrm>
            <a:off x="5148064" y="2204864"/>
            <a:ext cx="3600400" cy="1872208"/>
          </a:xfrm>
          <a:prstGeom prst="irregularSeal1">
            <a:avLst/>
          </a:prstGeom>
          <a:blipFill>
            <a:blip r:embed="rId2" cstate="print"/>
            <a:tile tx="0" ty="0" sx="100000" sy="100000" flip="none" algn="tl"/>
          </a:blip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المجالات التي لعبت فيها الالكترونيات دور مهم </a:t>
            </a:r>
            <a:endParaRPr lang="ar-SA" dirty="0"/>
          </a:p>
        </p:txBody>
      </p:sp>
      <p:sp>
        <p:nvSpPr>
          <p:cNvPr id="5" name="Explosion 1 4"/>
          <p:cNvSpPr/>
          <p:nvPr/>
        </p:nvSpPr>
        <p:spPr>
          <a:xfrm>
            <a:off x="1475656" y="2204864"/>
            <a:ext cx="3600400" cy="1872208"/>
          </a:xfrm>
          <a:prstGeom prst="irregularSeal1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TextBox 5"/>
          <p:cNvSpPr txBox="1"/>
          <p:nvPr/>
        </p:nvSpPr>
        <p:spPr>
          <a:xfrm>
            <a:off x="5796136" y="2924944"/>
            <a:ext cx="201622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bg2">
                    <a:lumMod val="50000"/>
                  </a:schemeClr>
                </a:solidFill>
              </a:rPr>
              <a:t>صناعة الحاسوب</a:t>
            </a:r>
            <a:endParaRPr lang="ar-SA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Explosion 1 7"/>
          <p:cNvSpPr/>
          <p:nvPr/>
        </p:nvSpPr>
        <p:spPr>
          <a:xfrm>
            <a:off x="2555776" y="4365104"/>
            <a:ext cx="5184576" cy="2160240"/>
          </a:xfrm>
          <a:prstGeom prst="irregularSeal1">
            <a:avLst/>
          </a:prstGeom>
          <a:blipFill>
            <a:blip r:embed="rId4" cstate="print"/>
            <a:tile tx="0" ty="0" sx="100000" sy="100000" flip="none" algn="tl"/>
          </a:blip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TextBox 9"/>
          <p:cNvSpPr txBox="1"/>
          <p:nvPr/>
        </p:nvSpPr>
        <p:spPr>
          <a:xfrm>
            <a:off x="1763688" y="2924944"/>
            <a:ext cx="201622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bg2">
                    <a:lumMod val="50000"/>
                  </a:schemeClr>
                </a:solidFill>
              </a:rPr>
              <a:t>الاتصالات</a:t>
            </a:r>
            <a:endParaRPr lang="ar-SA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79912" y="5229200"/>
            <a:ext cx="26642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bg2">
                    <a:lumMod val="50000"/>
                  </a:schemeClr>
                </a:solidFill>
              </a:rPr>
              <a:t>أنظمة التحكم الإلكترونية</a:t>
            </a:r>
            <a:endParaRPr lang="ar-SA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/>
      <p:bldP spid="5" grpId="0" animBg="1"/>
      <p:bldP spid="6" grpId="0"/>
      <p:bldP spid="8" grpId="0" animBg="1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54392"/>
          </a:xfrm>
        </p:spPr>
        <p:txBody>
          <a:bodyPr/>
          <a:lstStyle/>
          <a:p>
            <a:pPr algn="r"/>
            <a:r>
              <a:rPr lang="ar-SA" b="1" dirty="0" smtClean="0"/>
              <a:t>موصلية المواد للتيار الكهربائي</a:t>
            </a:r>
            <a:endParaRPr lang="ar-SA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75656" y="1844824"/>
            <a:ext cx="619268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تقسم المواد من حيث موصليتها للتيار الكهربائي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32240" y="2492896"/>
            <a:ext cx="16561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/>
              <a:t>مواد موصلة </a:t>
            </a:r>
            <a:endParaRPr lang="ar-SA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275856" y="2492896"/>
            <a:ext cx="23762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/>
              <a:t>مواد عازلة</a:t>
            </a:r>
            <a:endParaRPr lang="ar-SA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2564904"/>
            <a:ext cx="230425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/>
              <a:t>مواد شبه موصلة</a:t>
            </a:r>
            <a:endParaRPr lang="ar-SA" sz="2800" b="1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5184068" y="4401108"/>
            <a:ext cx="2664296" cy="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2015716" y="4401108"/>
            <a:ext cx="2664296" cy="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392" name="Picture 8" descr="http://t2.gstatic.com/images?q=tbn:ANd9GcRZ1QUm4Dt9ih2D1i-KDKdUkb3P6cbz45hzvEgdPCNVEUSemEmsszRq_OY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301208"/>
            <a:ext cx="1266825" cy="1276351"/>
          </a:xfrm>
          <a:prstGeom prst="rect">
            <a:avLst/>
          </a:prstGeom>
          <a:noFill/>
        </p:spPr>
      </p:pic>
      <p:pic>
        <p:nvPicPr>
          <p:cNvPr id="16394" name="Picture 10" descr="http://t2.gstatic.com/images?q=tbn:ANd9GcT_-LyIVOUhG50iZfIrmQcHyonRRbLGdgvoicshlqn5whUycfeox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3284984"/>
            <a:ext cx="1584176" cy="1495054"/>
          </a:xfrm>
          <a:prstGeom prst="rect">
            <a:avLst/>
          </a:prstGeom>
          <a:noFill/>
        </p:spPr>
      </p:pic>
      <p:pic>
        <p:nvPicPr>
          <p:cNvPr id="16396" name="Picture 12" descr="http://t3.gstatic.com/images?q=tbn:ANd9GcQVBS9S0NKPFUJvcWGIqUtbnmQLoFWWdNUyVMVvZT8lL_Zu8MOqo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5" y="3284984"/>
            <a:ext cx="1656184" cy="1584176"/>
          </a:xfrm>
          <a:prstGeom prst="rect">
            <a:avLst/>
          </a:prstGeom>
          <a:noFill/>
        </p:spPr>
      </p:pic>
      <p:pic>
        <p:nvPicPr>
          <p:cNvPr id="16398" name="Picture 14" descr="http://hces-thai.com/images/rubber/rubber-band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5013176"/>
            <a:ext cx="1584176" cy="1628800"/>
          </a:xfrm>
          <a:prstGeom prst="rect">
            <a:avLst/>
          </a:prstGeom>
          <a:noFill/>
        </p:spPr>
      </p:pic>
      <p:pic>
        <p:nvPicPr>
          <p:cNvPr id="16400" name="Picture 16" descr="http://t0.gstatic.com/images?q=tbn:ANd9GcSk43gyCAoHlmvBNt8Hmbow6Tm2qCT7vxupuIHq5N1TMbP4PcQ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3645024"/>
            <a:ext cx="2160239" cy="2143126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8100392" y="3861048"/>
            <a:ext cx="7555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ذهب </a:t>
            </a:r>
            <a:endParaRPr lang="ar-SA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7956376" y="5877272"/>
            <a:ext cx="971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نحاس </a:t>
            </a:r>
            <a:endParaRPr lang="ar-SA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436096" y="4077072"/>
            <a:ext cx="7920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خشب </a:t>
            </a:r>
            <a:endParaRPr lang="ar-SA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436096" y="5589240"/>
            <a:ext cx="72008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مطاط </a:t>
            </a:r>
            <a:endParaRPr lang="ar-SA" sz="2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67544" y="6021288"/>
            <a:ext cx="16561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رقاقة كربون</a:t>
            </a:r>
            <a:endParaRPr lang="ar-SA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19" grpId="0"/>
      <p:bldP spid="20" grpId="0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54392"/>
          </a:xfrm>
        </p:spPr>
        <p:txBody>
          <a:bodyPr>
            <a:noAutofit/>
          </a:bodyPr>
          <a:lstStyle/>
          <a:p>
            <a:pPr algn="r"/>
            <a:r>
              <a:rPr lang="ar-SA" sz="3200" b="1" dirty="0" smtClean="0"/>
              <a:t>ما الذي يجعل المواد موصلة او عازلة وما الذي يميز المواد شبه العازلة</a:t>
            </a:r>
            <a:endParaRPr lang="ar-SA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75656" y="1844824"/>
            <a:ext cx="619268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عدد الكترونات </a:t>
            </a:r>
            <a:r>
              <a:rPr lang="ar-SA" sz="2000" b="1" u="sng" dirty="0" smtClean="0">
                <a:solidFill>
                  <a:schemeClr val="bg2">
                    <a:lumMod val="25000"/>
                  </a:schemeClr>
                </a:solidFill>
              </a:rPr>
              <a:t>المدار الاخير </a:t>
            </a:r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هو الذي يحدد ما اذا كانت المواد موصلة او عازلة او شبه موصلة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32240" y="2492896"/>
            <a:ext cx="16561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/>
              <a:t>مواد موصلة </a:t>
            </a:r>
            <a:endParaRPr lang="ar-SA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275856" y="2492896"/>
            <a:ext cx="23762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/>
              <a:t>مواد عازلة</a:t>
            </a:r>
            <a:endParaRPr lang="ar-SA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2564904"/>
            <a:ext cx="230425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/>
              <a:t>مواد شبه موصلة</a:t>
            </a:r>
            <a:endParaRPr lang="ar-SA" sz="2800" b="1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5184068" y="4401108"/>
            <a:ext cx="2664296" cy="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2015716" y="4401108"/>
            <a:ext cx="2664296" cy="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732240" y="3068960"/>
            <a:ext cx="212372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 عدد الالكترونات 1,2</a:t>
            </a:r>
            <a:endParaRPr lang="ar-SA" sz="2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491880" y="3140968"/>
            <a:ext cx="2232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عدد الالكترونات 8 </a:t>
            </a:r>
            <a:endParaRPr lang="ar-SA" sz="2400" b="1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933056"/>
            <a:ext cx="2304256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573016"/>
            <a:ext cx="2016224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Box 23"/>
          <p:cNvSpPr txBox="1"/>
          <p:nvPr/>
        </p:nvSpPr>
        <p:spPr>
          <a:xfrm>
            <a:off x="467544" y="3212976"/>
            <a:ext cx="22322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عدد الالكترونات 4 </a:t>
            </a:r>
            <a:endParaRPr lang="ar-SA" sz="2400" b="1" dirty="0"/>
          </a:p>
        </p:txBody>
      </p:sp>
      <p:pic>
        <p:nvPicPr>
          <p:cNvPr id="25" name="Picture 4" descr="http://t0.gstatic.com/images?q=tbn:ANd9GcQ52ka8bpPGJUW8lzKpJBesgRpFF-dEvP38YGJIzXPqIca5aSh7w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4077072"/>
            <a:ext cx="2304256" cy="2088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19" grpId="0"/>
      <p:bldP spid="21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البلورة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061472"/>
          </a:xfrm>
        </p:spPr>
        <p:txBody>
          <a:bodyPr/>
          <a:lstStyle/>
          <a:p>
            <a:pPr>
              <a:buNone/>
            </a:pPr>
            <a:r>
              <a:rPr lang="ar-SA" dirty="0" smtClean="0"/>
              <a:t>هي شبكة من الذرات ترتبط مع بعضها بروابط تشاركية بحيث ترتبط كل ذرة باربع ذرات مجاورة لها حتى تكمل عدد الكترونات مستواها الاخير ثمانية.</a:t>
            </a:r>
            <a:endParaRPr lang="ar-SA" dirty="0"/>
          </a:p>
        </p:txBody>
      </p:sp>
      <p:sp>
        <p:nvSpPr>
          <p:cNvPr id="4" name="TextBox 3"/>
          <p:cNvSpPr txBox="1"/>
          <p:nvPr/>
        </p:nvSpPr>
        <p:spPr>
          <a:xfrm>
            <a:off x="5796136" y="4437112"/>
            <a:ext cx="23762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بلورة جرمانيم </a:t>
            </a:r>
            <a:r>
              <a:rPr lang="en-US" sz="2400" b="1" dirty="0" err="1" smtClean="0"/>
              <a:t>Ge</a:t>
            </a:r>
            <a:endParaRPr lang="ar-SA" sz="2400" b="1" dirty="0"/>
          </a:p>
        </p:txBody>
      </p:sp>
      <p:sp>
        <p:nvSpPr>
          <p:cNvPr id="5" name="Oval 4"/>
          <p:cNvSpPr/>
          <p:nvPr/>
        </p:nvSpPr>
        <p:spPr>
          <a:xfrm>
            <a:off x="2195736" y="4221088"/>
            <a:ext cx="1008112" cy="100811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Oval 5"/>
          <p:cNvSpPr/>
          <p:nvPr/>
        </p:nvSpPr>
        <p:spPr>
          <a:xfrm>
            <a:off x="2627784" y="4149080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Oval 6"/>
          <p:cNvSpPr/>
          <p:nvPr/>
        </p:nvSpPr>
        <p:spPr>
          <a:xfrm>
            <a:off x="3131840" y="4653136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Oval 7"/>
          <p:cNvSpPr/>
          <p:nvPr/>
        </p:nvSpPr>
        <p:spPr>
          <a:xfrm>
            <a:off x="2627784" y="5085184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Oval 8"/>
          <p:cNvSpPr/>
          <p:nvPr/>
        </p:nvSpPr>
        <p:spPr>
          <a:xfrm>
            <a:off x="2123728" y="4653136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Oval 9"/>
          <p:cNvSpPr/>
          <p:nvPr/>
        </p:nvSpPr>
        <p:spPr>
          <a:xfrm>
            <a:off x="3923928" y="4221088"/>
            <a:ext cx="1008112" cy="100811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Oval 10"/>
          <p:cNvSpPr/>
          <p:nvPr/>
        </p:nvSpPr>
        <p:spPr>
          <a:xfrm>
            <a:off x="4355976" y="4149080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Oval 11"/>
          <p:cNvSpPr/>
          <p:nvPr/>
        </p:nvSpPr>
        <p:spPr>
          <a:xfrm>
            <a:off x="4860032" y="4653136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Oval 12"/>
          <p:cNvSpPr/>
          <p:nvPr/>
        </p:nvSpPr>
        <p:spPr>
          <a:xfrm>
            <a:off x="4355976" y="5085184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Oval 13"/>
          <p:cNvSpPr/>
          <p:nvPr/>
        </p:nvSpPr>
        <p:spPr>
          <a:xfrm>
            <a:off x="3851920" y="4653136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Oval 14"/>
          <p:cNvSpPr/>
          <p:nvPr/>
        </p:nvSpPr>
        <p:spPr>
          <a:xfrm>
            <a:off x="2195736" y="5661248"/>
            <a:ext cx="1008112" cy="100811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Oval 15"/>
          <p:cNvSpPr/>
          <p:nvPr/>
        </p:nvSpPr>
        <p:spPr>
          <a:xfrm>
            <a:off x="2627784" y="5589240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Oval 16"/>
          <p:cNvSpPr/>
          <p:nvPr/>
        </p:nvSpPr>
        <p:spPr>
          <a:xfrm>
            <a:off x="3131840" y="6093296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Oval 17"/>
          <p:cNvSpPr/>
          <p:nvPr/>
        </p:nvSpPr>
        <p:spPr>
          <a:xfrm>
            <a:off x="2627784" y="6525344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Oval 18"/>
          <p:cNvSpPr/>
          <p:nvPr/>
        </p:nvSpPr>
        <p:spPr>
          <a:xfrm>
            <a:off x="2123728" y="6093296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Oval 19"/>
          <p:cNvSpPr/>
          <p:nvPr/>
        </p:nvSpPr>
        <p:spPr>
          <a:xfrm>
            <a:off x="467544" y="4221088"/>
            <a:ext cx="1008112" cy="100811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Oval 20"/>
          <p:cNvSpPr/>
          <p:nvPr/>
        </p:nvSpPr>
        <p:spPr>
          <a:xfrm>
            <a:off x="899592" y="4149080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2" name="Oval 21"/>
          <p:cNvSpPr/>
          <p:nvPr/>
        </p:nvSpPr>
        <p:spPr>
          <a:xfrm>
            <a:off x="1403648" y="4653136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3" name="Oval 22"/>
          <p:cNvSpPr/>
          <p:nvPr/>
        </p:nvSpPr>
        <p:spPr>
          <a:xfrm>
            <a:off x="899592" y="5085184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Oval 23"/>
          <p:cNvSpPr/>
          <p:nvPr/>
        </p:nvSpPr>
        <p:spPr>
          <a:xfrm>
            <a:off x="395536" y="4653136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Oval 24"/>
          <p:cNvSpPr/>
          <p:nvPr/>
        </p:nvSpPr>
        <p:spPr>
          <a:xfrm>
            <a:off x="2195736" y="2852936"/>
            <a:ext cx="1008112" cy="100811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Oval 25"/>
          <p:cNvSpPr/>
          <p:nvPr/>
        </p:nvSpPr>
        <p:spPr>
          <a:xfrm>
            <a:off x="2627784" y="2780928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7" name="Oval 26"/>
          <p:cNvSpPr/>
          <p:nvPr/>
        </p:nvSpPr>
        <p:spPr>
          <a:xfrm>
            <a:off x="3131840" y="3284984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8" name="Oval 27"/>
          <p:cNvSpPr/>
          <p:nvPr/>
        </p:nvSpPr>
        <p:spPr>
          <a:xfrm>
            <a:off x="2627784" y="3717032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Oval 28"/>
          <p:cNvSpPr/>
          <p:nvPr/>
        </p:nvSpPr>
        <p:spPr>
          <a:xfrm>
            <a:off x="2123728" y="3284984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5" name="TextBox 34"/>
          <p:cNvSpPr txBox="1"/>
          <p:nvPr/>
        </p:nvSpPr>
        <p:spPr>
          <a:xfrm>
            <a:off x="2267744" y="3140968"/>
            <a:ext cx="64807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 err="1" smtClean="0"/>
              <a:t>Ge</a:t>
            </a:r>
            <a:endParaRPr lang="ar-SA" sz="20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4067944" y="4509120"/>
            <a:ext cx="64807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 err="1" smtClean="0"/>
              <a:t>Ge</a:t>
            </a:r>
            <a:endParaRPr lang="ar-SA" sz="20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2123728" y="4509120"/>
            <a:ext cx="86409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 err="1" smtClean="0"/>
              <a:t>Ge</a:t>
            </a:r>
            <a:endParaRPr lang="ar-SA" sz="20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611560" y="4509120"/>
            <a:ext cx="64807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 err="1" smtClean="0"/>
              <a:t>Ge</a:t>
            </a:r>
            <a:endParaRPr lang="ar-SA" sz="20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267744" y="5949280"/>
            <a:ext cx="64807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 err="1" smtClean="0"/>
              <a:t>Ge</a:t>
            </a:r>
            <a:endParaRPr lang="ar-SA" sz="2000" b="1" dirty="0"/>
          </a:p>
        </p:txBody>
      </p:sp>
      <p:sp>
        <p:nvSpPr>
          <p:cNvPr id="41" name="Rounded Rectangle 40"/>
          <p:cNvSpPr/>
          <p:nvPr/>
        </p:nvSpPr>
        <p:spPr>
          <a:xfrm>
            <a:off x="3059832" y="4581128"/>
            <a:ext cx="1080120" cy="28803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2" name="Rounded Rectangle 41"/>
          <p:cNvSpPr/>
          <p:nvPr/>
        </p:nvSpPr>
        <p:spPr>
          <a:xfrm>
            <a:off x="2555776" y="3645024"/>
            <a:ext cx="288032" cy="72008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3" name="Rounded Rectangle 42"/>
          <p:cNvSpPr/>
          <p:nvPr/>
        </p:nvSpPr>
        <p:spPr>
          <a:xfrm>
            <a:off x="1331640" y="4581128"/>
            <a:ext cx="1008112" cy="28803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Rounded Rectangle 43"/>
          <p:cNvSpPr/>
          <p:nvPr/>
        </p:nvSpPr>
        <p:spPr>
          <a:xfrm>
            <a:off x="2555776" y="5013176"/>
            <a:ext cx="288032" cy="792088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5" name="TextBox 44"/>
          <p:cNvSpPr txBox="1"/>
          <p:nvPr/>
        </p:nvSpPr>
        <p:spPr>
          <a:xfrm>
            <a:off x="7236296" y="5373216"/>
            <a:ext cx="158417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****ملاحظة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779912" y="6237312"/>
            <a:ext cx="50040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dirty="0" smtClean="0"/>
              <a:t>موصلية السليكون  أو الجرمانيوم النقي أقرب الى العازل </a:t>
            </a:r>
            <a:endParaRPr lang="ar-SA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5" grpId="0"/>
      <p:bldP spid="36" grpId="0"/>
      <p:bldP spid="37" grpId="0"/>
      <p:bldP spid="38" grpId="0"/>
      <p:bldP spid="39" grpId="0"/>
      <p:bldP spid="41" grpId="0" animBg="1"/>
      <p:bldP spid="42" grpId="0" animBg="1"/>
      <p:bldP spid="43" grpId="0" animBg="1"/>
      <p:bldP spid="44" grpId="0" animBg="1"/>
      <p:bldP spid="45" grpId="0" animBg="1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تطعيم المواد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061472"/>
          </a:xfrm>
        </p:spPr>
        <p:txBody>
          <a:bodyPr/>
          <a:lstStyle/>
          <a:p>
            <a:pPr>
              <a:buNone/>
            </a:pPr>
            <a:r>
              <a:rPr lang="ar-SA" dirty="0" smtClean="0"/>
              <a:t>التعريف : زيادة موصلية المواد شبه الموصلة باضافة كميات معينة من مواد اخرى.</a:t>
            </a:r>
            <a:endParaRPr lang="ar-SA" dirty="0"/>
          </a:p>
        </p:txBody>
      </p:sp>
      <p:sp>
        <p:nvSpPr>
          <p:cNvPr id="4" name="TextBox 3"/>
          <p:cNvSpPr txBox="1"/>
          <p:nvPr/>
        </p:nvSpPr>
        <p:spPr>
          <a:xfrm>
            <a:off x="5796136" y="2996952"/>
            <a:ext cx="288032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1">
                    <a:lumMod val="50000"/>
                  </a:schemeClr>
                </a:solidFill>
              </a:rPr>
              <a:t>الشريحة السالبة</a:t>
            </a:r>
            <a:endParaRPr lang="ar-SA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3068960"/>
            <a:ext cx="28083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الشريحة الموجبة</a:t>
            </a:r>
            <a:endParaRPr lang="ar-SA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96136" y="3717032"/>
            <a:ext cx="316835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dirty="0" smtClean="0"/>
              <a:t>اضافة عنصر من عناصر المجموعة الخامسة.</a:t>
            </a:r>
            <a:endParaRPr lang="ar-SA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55576" y="3717032"/>
            <a:ext cx="338437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dirty="0" smtClean="0"/>
              <a:t>اضافة عنصر من عناصر المجموعة الثالثة.</a:t>
            </a:r>
            <a:endParaRPr lang="ar-SA" sz="2000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4437112"/>
            <a:ext cx="241935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Arrow Connector 9"/>
          <p:cNvCxnSpPr/>
          <p:nvPr/>
        </p:nvCxnSpPr>
        <p:spPr>
          <a:xfrm>
            <a:off x="6372200" y="4869160"/>
            <a:ext cx="122413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8434" idx="3"/>
          </p:cNvCxnSpPr>
          <p:nvPr/>
        </p:nvCxnSpPr>
        <p:spPr>
          <a:xfrm flipV="1">
            <a:off x="6343278" y="5517232"/>
            <a:ext cx="1253058" cy="57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6372200" y="5661248"/>
            <a:ext cx="122413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 flipV="1">
            <a:off x="2771800" y="4797152"/>
            <a:ext cx="115212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8434" idx="1"/>
          </p:cNvCxnSpPr>
          <p:nvPr/>
        </p:nvCxnSpPr>
        <p:spPr>
          <a:xfrm rot="10800000">
            <a:off x="2843808" y="5517232"/>
            <a:ext cx="1080120" cy="57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>
            <a:off x="2771800" y="5733256"/>
            <a:ext cx="115212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7740352" y="4869160"/>
            <a:ext cx="1224136" cy="1512168"/>
          </a:xfrm>
          <a:prstGeom prst="roundRect">
            <a:avLst/>
          </a:prstGeo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TextBox 28"/>
          <p:cNvSpPr txBox="1"/>
          <p:nvPr/>
        </p:nvSpPr>
        <p:spPr>
          <a:xfrm>
            <a:off x="7236296" y="4941168"/>
            <a:ext cx="165618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   عناصر </a:t>
            </a:r>
          </a:p>
          <a:p>
            <a:r>
              <a:rPr lang="ar-SA" b="1" dirty="0" smtClean="0"/>
              <a:t>المجموعة</a:t>
            </a:r>
          </a:p>
          <a:p>
            <a:r>
              <a:rPr lang="ar-SA" b="1" dirty="0" smtClean="0"/>
              <a:t> الخامسة</a:t>
            </a:r>
          </a:p>
          <a:p>
            <a:r>
              <a:rPr lang="en-US" b="1" dirty="0" smtClean="0"/>
              <a:t>5e     </a:t>
            </a:r>
            <a:endParaRPr lang="ar-SA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1331640" y="4869160"/>
            <a:ext cx="1224136" cy="1512168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1" name="TextBox 30"/>
          <p:cNvSpPr txBox="1"/>
          <p:nvPr/>
        </p:nvSpPr>
        <p:spPr>
          <a:xfrm>
            <a:off x="827584" y="5013176"/>
            <a:ext cx="165618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   عناصر </a:t>
            </a:r>
          </a:p>
          <a:p>
            <a:r>
              <a:rPr lang="ar-SA" b="1" dirty="0" smtClean="0"/>
              <a:t> المجموعة</a:t>
            </a:r>
          </a:p>
          <a:p>
            <a:r>
              <a:rPr lang="ar-SA" b="1" dirty="0" smtClean="0"/>
              <a:t>   الثالثة</a:t>
            </a:r>
          </a:p>
          <a:p>
            <a:r>
              <a:rPr lang="en-US" b="1" dirty="0" smtClean="0"/>
              <a:t>3e     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28" grpId="0" animBg="1"/>
      <p:bldP spid="29" grpId="0"/>
      <p:bldP spid="30" grpId="0" animBg="1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195736" y="4221088"/>
            <a:ext cx="1008112" cy="100811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Oval 5"/>
          <p:cNvSpPr/>
          <p:nvPr/>
        </p:nvSpPr>
        <p:spPr>
          <a:xfrm>
            <a:off x="3131840" y="4653136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Oval 6"/>
          <p:cNvSpPr/>
          <p:nvPr/>
        </p:nvSpPr>
        <p:spPr>
          <a:xfrm>
            <a:off x="2627784" y="5085184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Oval 7"/>
          <p:cNvSpPr/>
          <p:nvPr/>
        </p:nvSpPr>
        <p:spPr>
          <a:xfrm>
            <a:off x="2123728" y="4653136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Oval 8"/>
          <p:cNvSpPr/>
          <p:nvPr/>
        </p:nvSpPr>
        <p:spPr>
          <a:xfrm>
            <a:off x="3923928" y="4221088"/>
            <a:ext cx="1008112" cy="100811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Oval 9"/>
          <p:cNvSpPr/>
          <p:nvPr/>
        </p:nvSpPr>
        <p:spPr>
          <a:xfrm>
            <a:off x="4355976" y="4149080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Oval 10"/>
          <p:cNvSpPr/>
          <p:nvPr/>
        </p:nvSpPr>
        <p:spPr>
          <a:xfrm>
            <a:off x="4860032" y="4653136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Oval 11"/>
          <p:cNvSpPr/>
          <p:nvPr/>
        </p:nvSpPr>
        <p:spPr>
          <a:xfrm>
            <a:off x="4355976" y="5085184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Oval 12"/>
          <p:cNvSpPr/>
          <p:nvPr/>
        </p:nvSpPr>
        <p:spPr>
          <a:xfrm>
            <a:off x="3851920" y="4653136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Oval 13"/>
          <p:cNvSpPr/>
          <p:nvPr/>
        </p:nvSpPr>
        <p:spPr>
          <a:xfrm>
            <a:off x="2195736" y="5661248"/>
            <a:ext cx="1008112" cy="100811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Oval 14"/>
          <p:cNvSpPr/>
          <p:nvPr/>
        </p:nvSpPr>
        <p:spPr>
          <a:xfrm>
            <a:off x="2627784" y="5589240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Oval 15"/>
          <p:cNvSpPr/>
          <p:nvPr/>
        </p:nvSpPr>
        <p:spPr>
          <a:xfrm>
            <a:off x="3131840" y="6093296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Oval 16"/>
          <p:cNvSpPr/>
          <p:nvPr/>
        </p:nvSpPr>
        <p:spPr>
          <a:xfrm>
            <a:off x="2627784" y="6525344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Oval 17"/>
          <p:cNvSpPr/>
          <p:nvPr/>
        </p:nvSpPr>
        <p:spPr>
          <a:xfrm>
            <a:off x="2123728" y="6093296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Oval 18"/>
          <p:cNvSpPr/>
          <p:nvPr/>
        </p:nvSpPr>
        <p:spPr>
          <a:xfrm>
            <a:off x="467544" y="4221088"/>
            <a:ext cx="1008112" cy="100811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Oval 19"/>
          <p:cNvSpPr/>
          <p:nvPr/>
        </p:nvSpPr>
        <p:spPr>
          <a:xfrm>
            <a:off x="899592" y="4149080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Oval 20"/>
          <p:cNvSpPr/>
          <p:nvPr/>
        </p:nvSpPr>
        <p:spPr>
          <a:xfrm>
            <a:off x="1403648" y="4653136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2" name="Oval 21"/>
          <p:cNvSpPr/>
          <p:nvPr/>
        </p:nvSpPr>
        <p:spPr>
          <a:xfrm>
            <a:off x="899592" y="5085184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3" name="Oval 22"/>
          <p:cNvSpPr/>
          <p:nvPr/>
        </p:nvSpPr>
        <p:spPr>
          <a:xfrm>
            <a:off x="395536" y="4653136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Oval 23"/>
          <p:cNvSpPr/>
          <p:nvPr/>
        </p:nvSpPr>
        <p:spPr>
          <a:xfrm>
            <a:off x="2195736" y="2852936"/>
            <a:ext cx="1008112" cy="100811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Oval 24"/>
          <p:cNvSpPr/>
          <p:nvPr/>
        </p:nvSpPr>
        <p:spPr>
          <a:xfrm>
            <a:off x="2627784" y="2780928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Oval 25"/>
          <p:cNvSpPr/>
          <p:nvPr/>
        </p:nvSpPr>
        <p:spPr>
          <a:xfrm>
            <a:off x="3131840" y="3284984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7" name="Oval 26"/>
          <p:cNvSpPr/>
          <p:nvPr/>
        </p:nvSpPr>
        <p:spPr>
          <a:xfrm>
            <a:off x="2627784" y="3717032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8" name="Oval 27"/>
          <p:cNvSpPr/>
          <p:nvPr/>
        </p:nvSpPr>
        <p:spPr>
          <a:xfrm>
            <a:off x="2123728" y="3284984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TextBox 28"/>
          <p:cNvSpPr txBox="1"/>
          <p:nvPr/>
        </p:nvSpPr>
        <p:spPr>
          <a:xfrm>
            <a:off x="2267744" y="3140968"/>
            <a:ext cx="64807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 err="1" smtClean="0"/>
              <a:t>Ge</a:t>
            </a:r>
            <a:endParaRPr lang="ar-SA" sz="2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4067944" y="4509120"/>
            <a:ext cx="64807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 err="1" smtClean="0"/>
              <a:t>Ge</a:t>
            </a:r>
            <a:endParaRPr lang="ar-SA" sz="20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2123728" y="4509120"/>
            <a:ext cx="86409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 smtClean="0"/>
              <a:t>Al  </a:t>
            </a:r>
            <a:endParaRPr lang="ar-SA" sz="2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11560" y="4509120"/>
            <a:ext cx="64807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 err="1" smtClean="0"/>
              <a:t>Ge</a:t>
            </a:r>
            <a:endParaRPr lang="ar-SA" sz="20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2267744" y="5949280"/>
            <a:ext cx="64807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 err="1" smtClean="0"/>
              <a:t>Ge</a:t>
            </a:r>
            <a:endParaRPr lang="ar-SA" sz="2000" b="1" dirty="0"/>
          </a:p>
        </p:txBody>
      </p:sp>
      <p:sp>
        <p:nvSpPr>
          <p:cNvPr id="34" name="Rounded Rectangle 33"/>
          <p:cNvSpPr/>
          <p:nvPr/>
        </p:nvSpPr>
        <p:spPr>
          <a:xfrm>
            <a:off x="3059832" y="4581128"/>
            <a:ext cx="1080120" cy="28803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5" name="Rounded Rectangle 34"/>
          <p:cNvSpPr/>
          <p:nvPr/>
        </p:nvSpPr>
        <p:spPr>
          <a:xfrm>
            <a:off x="2555776" y="3645024"/>
            <a:ext cx="288032" cy="72008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6" name="Rounded Rectangle 35"/>
          <p:cNvSpPr/>
          <p:nvPr/>
        </p:nvSpPr>
        <p:spPr>
          <a:xfrm>
            <a:off x="1331640" y="4581128"/>
            <a:ext cx="1008112" cy="28803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7" name="Rounded Rectangle 36"/>
          <p:cNvSpPr/>
          <p:nvPr/>
        </p:nvSpPr>
        <p:spPr>
          <a:xfrm>
            <a:off x="2555776" y="5013176"/>
            <a:ext cx="288032" cy="792088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Oval 37"/>
          <p:cNvSpPr/>
          <p:nvPr/>
        </p:nvSpPr>
        <p:spPr>
          <a:xfrm>
            <a:off x="6335688" y="2132856"/>
            <a:ext cx="1008112" cy="1008112"/>
          </a:xfrm>
          <a:prstGeom prst="ellipse">
            <a:avLst/>
          </a:prstGeom>
          <a:solidFill>
            <a:srgbClr val="FFC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Oval 38"/>
          <p:cNvSpPr/>
          <p:nvPr/>
        </p:nvSpPr>
        <p:spPr>
          <a:xfrm>
            <a:off x="6767736" y="2060848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0" name="Oval 39"/>
          <p:cNvSpPr/>
          <p:nvPr/>
        </p:nvSpPr>
        <p:spPr>
          <a:xfrm>
            <a:off x="7271792" y="2564904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1" name="Oval 40"/>
          <p:cNvSpPr/>
          <p:nvPr/>
        </p:nvSpPr>
        <p:spPr>
          <a:xfrm>
            <a:off x="6767736" y="2996952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2" name="Oval 41"/>
          <p:cNvSpPr/>
          <p:nvPr/>
        </p:nvSpPr>
        <p:spPr>
          <a:xfrm>
            <a:off x="6263680" y="2564904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3" name="Oval 42"/>
          <p:cNvSpPr/>
          <p:nvPr/>
        </p:nvSpPr>
        <p:spPr>
          <a:xfrm>
            <a:off x="8063880" y="2132856"/>
            <a:ext cx="1008112" cy="100811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Oval 43"/>
          <p:cNvSpPr/>
          <p:nvPr/>
        </p:nvSpPr>
        <p:spPr>
          <a:xfrm>
            <a:off x="8495928" y="2060848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5" name="Oval 44"/>
          <p:cNvSpPr/>
          <p:nvPr/>
        </p:nvSpPr>
        <p:spPr>
          <a:xfrm>
            <a:off x="8999984" y="2564904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6" name="Oval 45"/>
          <p:cNvSpPr/>
          <p:nvPr/>
        </p:nvSpPr>
        <p:spPr>
          <a:xfrm>
            <a:off x="8495928" y="2996952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7" name="Oval 46"/>
          <p:cNvSpPr/>
          <p:nvPr/>
        </p:nvSpPr>
        <p:spPr>
          <a:xfrm>
            <a:off x="7991872" y="2564904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8" name="Oval 47"/>
          <p:cNvSpPr/>
          <p:nvPr/>
        </p:nvSpPr>
        <p:spPr>
          <a:xfrm>
            <a:off x="6335688" y="3573016"/>
            <a:ext cx="1008112" cy="100811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9" name="Oval 48"/>
          <p:cNvSpPr/>
          <p:nvPr/>
        </p:nvSpPr>
        <p:spPr>
          <a:xfrm>
            <a:off x="6767736" y="3501008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0" name="Oval 49"/>
          <p:cNvSpPr/>
          <p:nvPr/>
        </p:nvSpPr>
        <p:spPr>
          <a:xfrm>
            <a:off x="7271792" y="4005064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1" name="Oval 50"/>
          <p:cNvSpPr/>
          <p:nvPr/>
        </p:nvSpPr>
        <p:spPr>
          <a:xfrm>
            <a:off x="6767736" y="4437112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2" name="Oval 51"/>
          <p:cNvSpPr/>
          <p:nvPr/>
        </p:nvSpPr>
        <p:spPr>
          <a:xfrm>
            <a:off x="6263680" y="4005064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3" name="Oval 52"/>
          <p:cNvSpPr/>
          <p:nvPr/>
        </p:nvSpPr>
        <p:spPr>
          <a:xfrm>
            <a:off x="4607496" y="2132856"/>
            <a:ext cx="1008112" cy="100811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4" name="Oval 53"/>
          <p:cNvSpPr/>
          <p:nvPr/>
        </p:nvSpPr>
        <p:spPr>
          <a:xfrm>
            <a:off x="5039544" y="2060848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5" name="Oval 54"/>
          <p:cNvSpPr/>
          <p:nvPr/>
        </p:nvSpPr>
        <p:spPr>
          <a:xfrm>
            <a:off x="5543600" y="2564904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6" name="Oval 55"/>
          <p:cNvSpPr/>
          <p:nvPr/>
        </p:nvSpPr>
        <p:spPr>
          <a:xfrm>
            <a:off x="5039544" y="2996952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7" name="Oval 56"/>
          <p:cNvSpPr/>
          <p:nvPr/>
        </p:nvSpPr>
        <p:spPr>
          <a:xfrm>
            <a:off x="4535488" y="2564904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8" name="Oval 57"/>
          <p:cNvSpPr/>
          <p:nvPr/>
        </p:nvSpPr>
        <p:spPr>
          <a:xfrm>
            <a:off x="6335688" y="764704"/>
            <a:ext cx="1008112" cy="100811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9" name="Oval 58"/>
          <p:cNvSpPr/>
          <p:nvPr/>
        </p:nvSpPr>
        <p:spPr>
          <a:xfrm>
            <a:off x="6767736" y="692696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0" name="Oval 59"/>
          <p:cNvSpPr/>
          <p:nvPr/>
        </p:nvSpPr>
        <p:spPr>
          <a:xfrm>
            <a:off x="7271792" y="1196752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1" name="Oval 60"/>
          <p:cNvSpPr/>
          <p:nvPr/>
        </p:nvSpPr>
        <p:spPr>
          <a:xfrm>
            <a:off x="6767736" y="1628800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2" name="Oval 61"/>
          <p:cNvSpPr/>
          <p:nvPr/>
        </p:nvSpPr>
        <p:spPr>
          <a:xfrm>
            <a:off x="6263680" y="1196752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3" name="TextBox 62"/>
          <p:cNvSpPr txBox="1"/>
          <p:nvPr/>
        </p:nvSpPr>
        <p:spPr>
          <a:xfrm>
            <a:off x="6407696" y="1052736"/>
            <a:ext cx="64807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 err="1" smtClean="0"/>
              <a:t>Ge</a:t>
            </a:r>
            <a:endParaRPr lang="ar-SA" sz="2000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8207896" y="2420888"/>
            <a:ext cx="64807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 err="1" smtClean="0"/>
              <a:t>Ge</a:t>
            </a:r>
            <a:endParaRPr lang="ar-SA" sz="20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6263680" y="2420888"/>
            <a:ext cx="86409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 smtClean="0"/>
              <a:t>As </a:t>
            </a:r>
            <a:endParaRPr lang="ar-SA" sz="20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4751512" y="2420888"/>
            <a:ext cx="64807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 err="1" smtClean="0"/>
              <a:t>Ge</a:t>
            </a:r>
            <a:endParaRPr lang="ar-SA" sz="20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6407696" y="3861048"/>
            <a:ext cx="64807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 err="1" smtClean="0"/>
              <a:t>Ge</a:t>
            </a:r>
            <a:endParaRPr lang="ar-SA" sz="2000" b="1" dirty="0"/>
          </a:p>
        </p:txBody>
      </p:sp>
      <p:sp>
        <p:nvSpPr>
          <p:cNvPr id="68" name="Rounded Rectangle 67"/>
          <p:cNvSpPr/>
          <p:nvPr/>
        </p:nvSpPr>
        <p:spPr>
          <a:xfrm>
            <a:off x="7199784" y="2492896"/>
            <a:ext cx="1080120" cy="28803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9" name="Rounded Rectangle 68"/>
          <p:cNvSpPr/>
          <p:nvPr/>
        </p:nvSpPr>
        <p:spPr>
          <a:xfrm>
            <a:off x="6695728" y="1556792"/>
            <a:ext cx="288032" cy="72008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0" name="Rounded Rectangle 69"/>
          <p:cNvSpPr/>
          <p:nvPr/>
        </p:nvSpPr>
        <p:spPr>
          <a:xfrm>
            <a:off x="5471592" y="2492896"/>
            <a:ext cx="1008112" cy="28803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1" name="Rounded Rectangle 70"/>
          <p:cNvSpPr/>
          <p:nvPr/>
        </p:nvSpPr>
        <p:spPr>
          <a:xfrm>
            <a:off x="6695728" y="2924944"/>
            <a:ext cx="288032" cy="792088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4" name="TextBox 73"/>
          <p:cNvSpPr txBox="1"/>
          <p:nvPr/>
        </p:nvSpPr>
        <p:spPr>
          <a:xfrm>
            <a:off x="6228184" y="5085184"/>
            <a:ext cx="2088232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بلورة جرمانيوم مطعمة بالزرنيخ ( </a:t>
            </a:r>
            <a:r>
              <a:rPr lang="en-US" b="1" dirty="0" smtClean="0"/>
              <a:t>As</a:t>
            </a:r>
            <a:r>
              <a:rPr lang="ar-SA" b="1" dirty="0" smtClean="0"/>
              <a:t> ) </a:t>
            </a:r>
          </a:p>
          <a:p>
            <a:r>
              <a:rPr lang="ar-SA" b="1" dirty="0" smtClean="0"/>
              <a:t>تشكل الكترون حر (شريحة سالبة  </a:t>
            </a:r>
            <a:r>
              <a:rPr lang="en-US" b="1" dirty="0" smtClean="0"/>
              <a:t>n</a:t>
            </a:r>
            <a:r>
              <a:rPr lang="ar-SA" b="1" dirty="0" smtClean="0"/>
              <a:t> )</a:t>
            </a:r>
            <a:endParaRPr lang="ar-SA" b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683568" y="1268760"/>
            <a:ext cx="266429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بلورة جرمانيوم مطعمة بالألمنيوم( </a:t>
            </a:r>
            <a:r>
              <a:rPr lang="en-US" b="1" dirty="0" smtClean="0"/>
              <a:t>Al</a:t>
            </a:r>
            <a:r>
              <a:rPr lang="ar-SA" b="1" dirty="0" smtClean="0"/>
              <a:t> ) </a:t>
            </a:r>
          </a:p>
          <a:p>
            <a:r>
              <a:rPr lang="ar-SA" b="1" dirty="0" smtClean="0"/>
              <a:t>تشكل فجوة (شريحة موجبة </a:t>
            </a:r>
            <a:r>
              <a:rPr lang="en-US" b="1" dirty="0" smtClean="0"/>
              <a:t>p</a:t>
            </a:r>
            <a:r>
              <a:rPr lang="ar-SA" b="1" dirty="0" smtClean="0"/>
              <a:t>  )</a:t>
            </a:r>
            <a:endParaRPr lang="ar-SA" b="1" dirty="0"/>
          </a:p>
        </p:txBody>
      </p:sp>
      <p:cxnSp>
        <p:nvCxnSpPr>
          <p:cNvPr id="114" name="Straight Connector 113"/>
          <p:cNvCxnSpPr/>
          <p:nvPr/>
        </p:nvCxnSpPr>
        <p:spPr>
          <a:xfrm rot="5400000">
            <a:off x="2771800" y="2132856"/>
            <a:ext cx="2448272" cy="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rot="5400000">
            <a:off x="4139952" y="4941168"/>
            <a:ext cx="2448272" cy="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Oval 115"/>
          <p:cNvSpPr/>
          <p:nvPr/>
        </p:nvSpPr>
        <p:spPr>
          <a:xfrm>
            <a:off x="6156176" y="1988840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118" name="Straight Arrow Connector 117"/>
          <p:cNvCxnSpPr/>
          <p:nvPr/>
        </p:nvCxnSpPr>
        <p:spPr>
          <a:xfrm>
            <a:off x="5364088" y="1340768"/>
            <a:ext cx="57606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4139952" y="1052736"/>
            <a:ext cx="12241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الكترون حر</a:t>
            </a:r>
            <a:endParaRPr lang="ar-SA" dirty="0"/>
          </a:p>
        </p:txBody>
      </p:sp>
      <p:cxnSp>
        <p:nvCxnSpPr>
          <p:cNvPr id="126" name="Straight Arrow Connector 125"/>
          <p:cNvCxnSpPr/>
          <p:nvPr/>
        </p:nvCxnSpPr>
        <p:spPr>
          <a:xfrm>
            <a:off x="1907704" y="3717032"/>
            <a:ext cx="57606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683568" y="3429000"/>
            <a:ext cx="12241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فجوة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5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8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1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8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3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6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1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8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3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6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5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8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1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6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9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/>
      <p:bldP spid="30" grpId="0"/>
      <p:bldP spid="31" grpId="0"/>
      <p:bldP spid="32" grpId="0"/>
      <p:bldP spid="33" grpId="0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/>
      <p:bldP spid="64" grpId="0"/>
      <p:bldP spid="65" grpId="0"/>
      <p:bldP spid="66" grpId="0"/>
      <p:bldP spid="67" grpId="0"/>
      <p:bldP spid="68" grpId="0" animBg="1"/>
      <p:bldP spid="69" grpId="0" animBg="1"/>
      <p:bldP spid="70" grpId="0" animBg="1"/>
      <p:bldP spid="71" grpId="0" animBg="1"/>
      <p:bldP spid="74" grpId="0"/>
      <p:bldP spid="112" grpId="0"/>
      <p:bldP spid="116" grpId="0" animBg="1"/>
      <p:bldP spid="116" grpId="1" animBg="1"/>
      <p:bldP spid="119" grpId="0"/>
      <p:bldP spid="1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2483768" y="4725144"/>
            <a:ext cx="432048" cy="36004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الثنائيات (</a:t>
            </a:r>
            <a:r>
              <a:rPr lang="en-US" dirty="0" smtClean="0"/>
              <a:t>Diodes</a:t>
            </a:r>
            <a:r>
              <a:rPr lang="ar-SA" dirty="0" smtClean="0"/>
              <a:t> )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935480"/>
            <a:ext cx="7715200" cy="1493520"/>
          </a:xfrm>
        </p:spPr>
        <p:txBody>
          <a:bodyPr/>
          <a:lstStyle/>
          <a:p>
            <a:pPr>
              <a:buNone/>
            </a:pPr>
            <a:r>
              <a:rPr lang="ar-SA" dirty="0" smtClean="0"/>
              <a:t>الثنائي : هو ابسط العناصر الالكترونية </a:t>
            </a:r>
          </a:p>
          <a:p>
            <a:pPr>
              <a:buNone/>
            </a:pPr>
            <a:r>
              <a:rPr lang="ar-SA" dirty="0" smtClean="0"/>
              <a:t>و يصنع من شريحتين متجاورتين , أحداهما سالبة (مهبط), والاخرى موجبة (مصعد).</a:t>
            </a:r>
            <a:endParaRPr lang="ar-SA" dirty="0"/>
          </a:p>
        </p:txBody>
      </p:sp>
      <p:pic>
        <p:nvPicPr>
          <p:cNvPr id="19460" name="Picture 4" descr="http://t0.gstatic.com/images?q=tbn:ANd9GcSTqogjqH7UrVOAv6EmmXbcoVG6ROYghbD6sQB3pmHkZ5GbH2X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764704"/>
            <a:ext cx="2600325" cy="1752601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/>
        </p:nvCxnSpPr>
        <p:spPr>
          <a:xfrm>
            <a:off x="971600" y="6021288"/>
            <a:ext cx="100811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1799692" y="5985284"/>
            <a:ext cx="36004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1907704" y="5949280"/>
            <a:ext cx="72008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267744" y="6021288"/>
            <a:ext cx="129614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3023828" y="5481228"/>
            <a:ext cx="108012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431540" y="5481228"/>
            <a:ext cx="108012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483768" y="4725144"/>
            <a:ext cx="43204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/>
              <a:t>P</a:t>
            </a:r>
            <a:endParaRPr lang="ar-SA" sz="2000" b="1" dirty="0"/>
          </a:p>
        </p:txBody>
      </p:sp>
      <p:cxnSp>
        <p:nvCxnSpPr>
          <p:cNvPr id="36" name="Straight Connector 35"/>
          <p:cNvCxnSpPr/>
          <p:nvPr/>
        </p:nvCxnSpPr>
        <p:spPr>
          <a:xfrm rot="10800000">
            <a:off x="2915816" y="4941168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971600" y="4941168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1403648" y="4725144"/>
            <a:ext cx="432048" cy="36004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0" name="TextBox 39"/>
          <p:cNvSpPr txBox="1"/>
          <p:nvPr/>
        </p:nvSpPr>
        <p:spPr>
          <a:xfrm>
            <a:off x="1475656" y="4725144"/>
            <a:ext cx="28803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 smtClean="0"/>
              <a:t>N</a:t>
            </a:r>
            <a:endParaRPr lang="ar-SA" sz="2000" b="1" dirty="0"/>
          </a:p>
        </p:txBody>
      </p:sp>
      <p:sp>
        <p:nvSpPr>
          <p:cNvPr id="42" name="Rectangle 41"/>
          <p:cNvSpPr/>
          <p:nvPr/>
        </p:nvSpPr>
        <p:spPr>
          <a:xfrm>
            <a:off x="1835696" y="4725144"/>
            <a:ext cx="648072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44" name="Straight Connector 43"/>
          <p:cNvCxnSpPr>
            <a:stCxn id="42" idx="0"/>
            <a:endCxn id="42" idx="2"/>
          </p:cNvCxnSpPr>
          <p:nvPr/>
        </p:nvCxnSpPr>
        <p:spPr>
          <a:xfrm rot="16200000" flipH="1">
            <a:off x="1979712" y="4905164"/>
            <a:ext cx="360040" cy="0"/>
          </a:xfrm>
          <a:prstGeom prst="line">
            <a:avLst/>
          </a:prstGeom>
          <a:ln w="44450"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187624" y="5157192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سالب</a:t>
            </a:r>
            <a:endParaRPr lang="ar-SA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2411760" y="5085184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موجب</a:t>
            </a:r>
            <a:endParaRPr lang="ar-SA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2267744" y="5373216"/>
            <a:ext cx="2880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+</a:t>
            </a:r>
            <a:endParaRPr lang="ar-SA" dirty="0"/>
          </a:p>
        </p:txBody>
      </p:sp>
      <p:sp>
        <p:nvSpPr>
          <p:cNvPr id="49" name="TextBox 48"/>
          <p:cNvSpPr txBox="1"/>
          <p:nvPr/>
        </p:nvSpPr>
        <p:spPr>
          <a:xfrm>
            <a:off x="1763688" y="5517232"/>
            <a:ext cx="2880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-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987824" y="4221088"/>
            <a:ext cx="72008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مصعد</a:t>
            </a:r>
            <a:endParaRPr lang="ar-SA" sz="20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899592" y="4221088"/>
            <a:ext cx="72008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مهبط</a:t>
            </a:r>
            <a:endParaRPr lang="ar-SA" sz="2000" b="1" dirty="0"/>
          </a:p>
        </p:txBody>
      </p:sp>
      <p:cxnSp>
        <p:nvCxnSpPr>
          <p:cNvPr id="53" name="Straight Arrow Connector 52"/>
          <p:cNvCxnSpPr>
            <a:stCxn id="50" idx="1"/>
          </p:cNvCxnSpPr>
          <p:nvPr/>
        </p:nvCxnSpPr>
        <p:spPr>
          <a:xfrm rot="10800000" flipV="1">
            <a:off x="2195736" y="4421142"/>
            <a:ext cx="792088" cy="1596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>
            <a:off x="1907704" y="4365104"/>
            <a:ext cx="288032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endCxn id="51" idx="3"/>
          </p:cNvCxnSpPr>
          <p:nvPr/>
        </p:nvCxnSpPr>
        <p:spPr>
          <a:xfrm rot="10800000">
            <a:off x="1619672" y="4421144"/>
            <a:ext cx="72008" cy="159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10800000">
            <a:off x="1691680" y="4437112"/>
            <a:ext cx="36004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004048" y="4365104"/>
            <a:ext cx="3312368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dirty="0" smtClean="0"/>
              <a:t>يستععمل الثنائي كعنصر الكتروني يسمح عادة بمرورالتيار باتجاه واحد فقط </a:t>
            </a:r>
          </a:p>
          <a:p>
            <a:r>
              <a:rPr lang="ar-SA" sz="2000" dirty="0" smtClean="0"/>
              <a:t>عندما يكون جهد المصعد اعلى من جهد المهبط .</a:t>
            </a:r>
            <a:endParaRPr lang="ar-SA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3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9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" grpId="0"/>
      <p:bldP spid="3" grpId="0" build="p"/>
      <p:bldP spid="24" grpId="0"/>
      <p:bldP spid="39" grpId="0" animBg="1"/>
      <p:bldP spid="40" grpId="0"/>
      <p:bldP spid="42" grpId="0" animBg="1"/>
      <p:bldP spid="45" grpId="0"/>
      <p:bldP spid="46" grpId="0"/>
      <p:bldP spid="48" grpId="0"/>
      <p:bldP spid="49" grpId="0"/>
      <p:bldP spid="50" grpId="0"/>
      <p:bldP spid="51" grpId="0"/>
      <p:bldP spid="7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211</TotalTime>
  <Words>273</Words>
  <Application>Microsoft Office PowerPoint</Application>
  <PresentationFormat>عرض على الشاشة (3:4)‏</PresentationFormat>
  <Paragraphs>77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Flow</vt:lpstr>
      <vt:lpstr>الوحدة الثانية</vt:lpstr>
      <vt:lpstr>المجالات التي لعبت فيها الالكترونيات دور مهم </vt:lpstr>
      <vt:lpstr>موصلية المواد للتيار الكهربائي</vt:lpstr>
      <vt:lpstr>ما الذي يجعل المواد موصلة او عازلة وما الذي يميز المواد شبه العازلة</vt:lpstr>
      <vt:lpstr>البلورة</vt:lpstr>
      <vt:lpstr>تطعيم المواد</vt:lpstr>
      <vt:lpstr>عرض تقديمي في PowerPoint</vt:lpstr>
      <vt:lpstr>الثنائيات (Diodes 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الوحدة الثانية</dc:title>
  <dc:creator>ali</dc:creator>
  <cp:lastModifiedBy>muayyad</cp:lastModifiedBy>
  <cp:revision>14</cp:revision>
  <dcterms:created xsi:type="dcterms:W3CDTF">2011-06-04T20:00:10Z</dcterms:created>
  <dcterms:modified xsi:type="dcterms:W3CDTF">2011-06-08T17:25:13Z</dcterms:modified>
</cp:coreProperties>
</file>