
<file path=[Content_Types].xml><?xml version="1.0" encoding="utf-8"?>
<Types xmlns="http://schemas.openxmlformats.org/package/2006/content-types">
  <Default Extension="png" ContentType="image/png"/>
  <Default Extension="wma" ContentType="audio/x-ms-wma"/>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256" r:id="rId2"/>
    <p:sldId id="257" r:id="rId3"/>
    <p:sldId id="44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3" r:id="rId45"/>
    <p:sldId id="424" r:id="rId46"/>
    <p:sldId id="425" r:id="rId47"/>
    <p:sldId id="426" r:id="rId48"/>
    <p:sldId id="427" r:id="rId49"/>
    <p:sldId id="428" r:id="rId50"/>
    <p:sldId id="429" r:id="rId51"/>
    <p:sldId id="431" r:id="rId52"/>
    <p:sldId id="432" r:id="rId53"/>
    <p:sldId id="433" r:id="rId54"/>
    <p:sldId id="434" r:id="rId55"/>
    <p:sldId id="435" r:id="rId56"/>
    <p:sldId id="436" r:id="rId57"/>
    <p:sldId id="437" r:id="rId58"/>
    <p:sldId id="285" r:id="rId59"/>
    <p:sldId id="286" r:id="rId60"/>
    <p:sldId id="287" r:id="rId61"/>
    <p:sldId id="288" r:id="rId62"/>
    <p:sldId id="289" r:id="rId63"/>
    <p:sldId id="290" r:id="rId64"/>
    <p:sldId id="291" r:id="rId65"/>
    <p:sldId id="323" r:id="rId66"/>
    <p:sldId id="324" r:id="rId67"/>
    <p:sldId id="325" r:id="rId68"/>
    <p:sldId id="326" r:id="rId69"/>
    <p:sldId id="327" r:id="rId70"/>
    <p:sldId id="328" r:id="rId71"/>
    <p:sldId id="329" r:id="rId72"/>
    <p:sldId id="330" r:id="rId73"/>
    <p:sldId id="331" r:id="rId74"/>
    <p:sldId id="438" r:id="rId75"/>
    <p:sldId id="332" r:id="rId76"/>
    <p:sldId id="333" r:id="rId77"/>
    <p:sldId id="334" r:id="rId78"/>
    <p:sldId id="335" r:id="rId79"/>
    <p:sldId id="336" r:id="rId80"/>
    <p:sldId id="337" r:id="rId81"/>
    <p:sldId id="338" r:id="rId82"/>
    <p:sldId id="339" r:id="rId83"/>
    <p:sldId id="340" r:id="rId84"/>
    <p:sldId id="341" r:id="rId85"/>
    <p:sldId id="342" r:id="rId86"/>
    <p:sldId id="344" r:id="rId87"/>
    <p:sldId id="345" r:id="rId88"/>
    <p:sldId id="346" r:id="rId89"/>
    <p:sldId id="439"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9" r:id="rId106"/>
    <p:sldId id="370" r:id="rId107"/>
    <p:sldId id="371" r:id="rId108"/>
    <p:sldId id="383" r:id="rId109"/>
    <p:sldId id="384" r:id="rId110"/>
    <p:sldId id="385" r:id="rId111"/>
    <p:sldId id="372" r:id="rId112"/>
    <p:sldId id="373" r:id="rId113"/>
    <p:sldId id="374" r:id="rId114"/>
    <p:sldId id="375" r:id="rId115"/>
    <p:sldId id="376" r:id="rId116"/>
    <p:sldId id="378" r:id="rId117"/>
    <p:sldId id="377" r:id="rId118"/>
    <p:sldId id="379" r:id="rId119"/>
    <p:sldId id="380" r:id="rId120"/>
    <p:sldId id="381" r:id="rId121"/>
    <p:sldId id="382" r:id="rId122"/>
    <p:sldId id="387" r:id="rId123"/>
    <p:sldId id="388" r:id="rId124"/>
    <p:sldId id="389" r:id="rId125"/>
    <p:sldId id="390" r:id="rId126"/>
    <p:sldId id="391" r:id="rId127"/>
    <p:sldId id="392" r:id="rId128"/>
    <p:sldId id="393" r:id="rId129"/>
    <p:sldId id="394" r:id="rId130"/>
    <p:sldId id="395" r:id="rId131"/>
    <p:sldId id="397" r:id="rId132"/>
    <p:sldId id="398" r:id="rId133"/>
    <p:sldId id="399" r:id="rId134"/>
    <p:sldId id="401" r:id="rId135"/>
    <p:sldId id="402" r:id="rId136"/>
    <p:sldId id="403" r:id="rId137"/>
    <p:sldId id="404" r:id="rId138"/>
    <p:sldId id="405" r:id="rId139"/>
    <p:sldId id="406"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3" autoAdjust="0"/>
    <p:restoredTop sz="94660"/>
  </p:normalViewPr>
  <p:slideViewPr>
    <p:cSldViewPr>
      <p:cViewPr varScale="1">
        <p:scale>
          <a:sx n="54" d="100"/>
          <a:sy n="54" d="100"/>
        </p:scale>
        <p:origin x="-10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53AE485-4F1F-4646-B9C0-5633BDAD62ED}" type="datetimeFigureOut">
              <a:rPr lang="ar-JO" smtClean="0"/>
              <a:t>25/07/1432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C8A59BD-FC73-49F3-8EA0-242DB0B2D1EF}" type="slidenum">
              <a:rPr lang="ar-JO" smtClean="0"/>
              <a:t>‹#›</a:t>
            </a:fld>
            <a:endParaRPr lang="ar-JO"/>
          </a:p>
        </p:txBody>
      </p:sp>
    </p:spTree>
    <p:extLst>
      <p:ext uri="{BB962C8B-B14F-4D97-AF65-F5344CB8AC3E}">
        <p14:creationId xmlns:p14="http://schemas.microsoft.com/office/powerpoint/2010/main" val="7305379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7C8A59BD-FC73-49F3-8EA0-242DB0B2D1EF}" type="slidenum">
              <a:rPr lang="ar-JO" smtClean="0"/>
              <a:t>2</a:t>
            </a:fld>
            <a:endParaRPr lang="ar-JO"/>
          </a:p>
        </p:txBody>
      </p:sp>
    </p:spTree>
    <p:extLst>
      <p:ext uri="{BB962C8B-B14F-4D97-AF65-F5344CB8AC3E}">
        <p14:creationId xmlns:p14="http://schemas.microsoft.com/office/powerpoint/2010/main" val="332282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56E636-7C42-49B9-B349-58AE64102C27}" type="slidenum">
              <a:rPr lang="ar-SA" smtClean="0"/>
              <a:pPr eaLnBrk="1" hangingPunct="1"/>
              <a:t>81</a:t>
            </a:fld>
            <a:endParaRPr lang="en-US" smtClean="0"/>
          </a:p>
        </p:txBody>
      </p:sp>
      <p:sp>
        <p:nvSpPr>
          <p:cNvPr id="18435" name="Rectangle 2"/>
          <p:cNvSpPr>
            <a:spLocks noGrp="1" noRot="1" noChangeAspect="1" noChangeArrowheads="1" noTextEdit="1"/>
          </p:cNvSpPr>
          <p:nvPr>
            <p:ph type="sldImg"/>
          </p:nvPr>
        </p:nvSpPr>
        <p:spPr>
          <a:ln cap="flat"/>
        </p:spPr>
      </p:sp>
      <p:sp>
        <p:nvSpPr>
          <p:cNvPr id="18436"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1AF5F9-4DA0-4429-8839-7C1A28D6B3C9}" type="slidenum">
              <a:rPr lang="ar-SA" smtClean="0"/>
              <a:pPr eaLnBrk="1" hangingPunct="1"/>
              <a:t>82</a:t>
            </a:fld>
            <a:endParaRPr lang="en-US" smtClean="0"/>
          </a:p>
        </p:txBody>
      </p:sp>
      <p:sp>
        <p:nvSpPr>
          <p:cNvPr id="19459" name="Rectangle 2"/>
          <p:cNvSpPr>
            <a:spLocks noGrp="1" noRot="1" noChangeAspect="1" noChangeArrowheads="1" noTextEdit="1"/>
          </p:cNvSpPr>
          <p:nvPr>
            <p:ph type="sldImg"/>
          </p:nvPr>
        </p:nvSpPr>
        <p:spPr>
          <a:ln cap="flat"/>
        </p:spPr>
      </p:sp>
      <p:sp>
        <p:nvSpPr>
          <p:cNvPr id="19460" name="Rectangle 3"/>
          <p:cNvSpPr>
            <a:spLocks noGrp="1" noChangeArrowheads="1"/>
          </p:cNvSpPr>
          <p:nvPr>
            <p:ph type="body" idx="1"/>
          </p:nvPr>
        </p:nvSpPr>
        <p:spPr>
          <a:noFill/>
        </p:spPr>
        <p:txBody>
          <a:bodyPr/>
          <a:lstStyle/>
          <a:p>
            <a:pPr eaLnBrk="1" hangingPunct="1"/>
            <a:endParaRPr lang="ar-JO"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4116A5-12ED-47D6-95D6-2070B6FCF43B}" type="slidenum">
              <a:rPr lang="ar-SA" smtClean="0"/>
              <a:pPr eaLnBrk="1" hangingPunct="1"/>
              <a:t>83</a:t>
            </a:fld>
            <a:endParaRPr lang="en-US" smtClean="0"/>
          </a:p>
        </p:txBody>
      </p:sp>
      <p:sp>
        <p:nvSpPr>
          <p:cNvPr id="20483" name="Rectangle 2"/>
          <p:cNvSpPr>
            <a:spLocks noGrp="1" noRot="1" noChangeAspect="1" noChangeArrowheads="1" noTextEdit="1"/>
          </p:cNvSpPr>
          <p:nvPr>
            <p:ph type="sldImg"/>
          </p:nvPr>
        </p:nvSpPr>
        <p:spPr>
          <a:ln cap="flat"/>
        </p:spPr>
      </p:sp>
      <p:sp>
        <p:nvSpPr>
          <p:cNvPr id="20484"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BE385816-3326-43A3-AC90-6B851F721FEE}" type="slidenum">
              <a:rPr lang="ar-JO" smtClean="0"/>
              <a:t>86</a:t>
            </a:fld>
            <a:endParaRPr lang="ar-JO"/>
          </a:p>
        </p:txBody>
      </p:sp>
    </p:spTree>
    <p:extLst>
      <p:ext uri="{BB962C8B-B14F-4D97-AF65-F5344CB8AC3E}">
        <p14:creationId xmlns:p14="http://schemas.microsoft.com/office/powerpoint/2010/main" val="151224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BE385816-3326-43A3-AC90-6B851F721FEE}" type="slidenum">
              <a:rPr lang="ar-JO" smtClean="0"/>
              <a:t>88</a:t>
            </a:fld>
            <a:endParaRPr lang="ar-JO"/>
          </a:p>
        </p:txBody>
      </p:sp>
    </p:spTree>
    <p:extLst>
      <p:ext uri="{BB962C8B-B14F-4D97-AF65-F5344CB8AC3E}">
        <p14:creationId xmlns:p14="http://schemas.microsoft.com/office/powerpoint/2010/main" val="159422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7D3C5-5742-4B5E-8437-C7C99CFE1948}" type="slidenum">
              <a:rPr lang="ar-JO" smtClean="0"/>
              <a:pPr eaLnBrk="1" hangingPunct="1"/>
              <a:t>90</a:t>
            </a:fld>
            <a:endParaRPr lang="ar-J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51C561-B3E8-413C-87DF-F633AAA273EB}" type="slidenum">
              <a:rPr lang="ar-JO" smtClean="0"/>
              <a:pPr eaLnBrk="1" hangingPunct="1"/>
              <a:t>102</a:t>
            </a:fld>
            <a:endParaRPr lang="ar-J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B0FC55-EF2B-489A-B022-B5FBF4EF6378}" type="slidenum">
              <a:rPr lang="ar-JO" smtClean="0"/>
              <a:pPr eaLnBrk="1" hangingPunct="1"/>
              <a:t>108</a:t>
            </a:fld>
            <a:endParaRPr lang="ar-J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849ECAA1-56FA-4267-A298-58BB143B3C22}" type="slidenum">
              <a:rPr lang="ar-JO" smtClean="0"/>
              <a:t>117</a:t>
            </a:fld>
            <a:endParaRPr lang="ar-JO"/>
          </a:p>
        </p:txBody>
      </p:sp>
    </p:spTree>
    <p:extLst>
      <p:ext uri="{BB962C8B-B14F-4D97-AF65-F5344CB8AC3E}">
        <p14:creationId xmlns:p14="http://schemas.microsoft.com/office/powerpoint/2010/main" val="91724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smtClean="0"/>
          </a:p>
        </p:txBody>
      </p:sp>
      <p:sp>
        <p:nvSpPr>
          <p:cNvPr id="19460"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ill Sans MT" pitchFamily="34" charset="0"/>
                <a:cs typeface="Arial" pitchFamily="34" charset="0"/>
              </a:defRPr>
            </a:lvl1pPr>
            <a:lvl2pPr marL="742950" indent="-285750" eaLnBrk="0" hangingPunct="0">
              <a:defRPr>
                <a:solidFill>
                  <a:schemeClr val="tx1"/>
                </a:solidFill>
                <a:latin typeface="Gill Sans MT" pitchFamily="34" charset="0"/>
                <a:cs typeface="Arial" pitchFamily="34" charset="0"/>
              </a:defRPr>
            </a:lvl2pPr>
            <a:lvl3pPr marL="1143000" indent="-228600" eaLnBrk="0" hangingPunct="0">
              <a:defRPr>
                <a:solidFill>
                  <a:schemeClr val="tx1"/>
                </a:solidFill>
                <a:latin typeface="Gill Sans MT" pitchFamily="34" charset="0"/>
                <a:cs typeface="Arial" pitchFamily="34" charset="0"/>
              </a:defRPr>
            </a:lvl3pPr>
            <a:lvl4pPr marL="1600200" indent="-228600" eaLnBrk="0" hangingPunct="0">
              <a:defRPr>
                <a:solidFill>
                  <a:schemeClr val="tx1"/>
                </a:solidFill>
                <a:latin typeface="Gill Sans MT" pitchFamily="34" charset="0"/>
                <a:cs typeface="Arial" pitchFamily="34" charset="0"/>
              </a:defRPr>
            </a:lvl4pPr>
            <a:lvl5pPr marL="2057400" indent="-228600" eaLnBrk="0" hangingPunct="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pPr eaLnBrk="1" fontAlgn="base" hangingPunct="1">
              <a:spcBef>
                <a:spcPct val="0"/>
              </a:spcBef>
              <a:spcAft>
                <a:spcPct val="0"/>
              </a:spcAft>
              <a:defRPr/>
            </a:pPr>
            <a:fld id="{B2BF9052-AABC-4EB0-9714-5B424F55382A}" type="slidenum">
              <a:rPr lang="ar-SA" smtClean="0">
                <a:latin typeface="Calibri" pitchFamily="34" charset="0"/>
              </a:rPr>
              <a:pPr eaLnBrk="1" fontAlgn="base" hangingPunct="1">
                <a:spcBef>
                  <a:spcPct val="0"/>
                </a:spcBef>
                <a:spcAft>
                  <a:spcPct val="0"/>
                </a:spcAft>
                <a:defRPr/>
              </a:pPr>
              <a:t>127</a:t>
            </a:fld>
            <a:endParaRPr lang="ar-SA"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smtClean="0"/>
          </a:p>
        </p:txBody>
      </p:sp>
      <p:sp>
        <p:nvSpPr>
          <p:cNvPr id="4" name="Slide Number Placeholder 3"/>
          <p:cNvSpPr>
            <a:spLocks noGrp="1"/>
          </p:cNvSpPr>
          <p:nvPr>
            <p:ph type="sldNum" sz="quarter" idx="5"/>
          </p:nvPr>
        </p:nvSpPr>
        <p:spPr/>
        <p:txBody>
          <a:bodyPr/>
          <a:lstStyle/>
          <a:p>
            <a:pPr>
              <a:defRPr/>
            </a:pPr>
            <a:fld id="{F57A1D2C-5058-4289-B4A0-76A7740E5634}" type="slidenum">
              <a:rPr lang="ar-JO" smtClean="0"/>
              <a:pPr>
                <a:defRPr/>
              </a:pPr>
              <a:t>3</a:t>
            </a:fld>
            <a:endParaRPr lang="ar-J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12BFF884-1150-41BB-8DB4-50D08CEB0B0B}" type="slidenum">
              <a:rPr lang="ar-JO" smtClean="0"/>
              <a:t>138</a:t>
            </a:fld>
            <a:endParaRPr lang="ar-JO"/>
          </a:p>
        </p:txBody>
      </p:sp>
    </p:spTree>
    <p:extLst>
      <p:ext uri="{BB962C8B-B14F-4D97-AF65-F5344CB8AC3E}">
        <p14:creationId xmlns:p14="http://schemas.microsoft.com/office/powerpoint/2010/main" val="131799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40B238F3-5ED2-4064-A0D1-2411CACBB388}" type="slidenum">
              <a:rPr lang="ar-JO" smtClean="0"/>
              <a:t>4</a:t>
            </a:fld>
            <a:endParaRPr lang="ar-JO"/>
          </a:p>
        </p:txBody>
      </p:sp>
    </p:spTree>
    <p:extLst>
      <p:ext uri="{BB962C8B-B14F-4D97-AF65-F5344CB8AC3E}">
        <p14:creationId xmlns:p14="http://schemas.microsoft.com/office/powerpoint/2010/main" val="419896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F42F70-D39D-4176-BE77-F6826BEE781C}" type="slidenum">
              <a:rPr lang="ar-SA" smtClean="0"/>
              <a:pPr eaLnBrk="1" hangingPunct="1"/>
              <a:t>75</a:t>
            </a:fld>
            <a:endParaRPr lang="en-US" smtClean="0"/>
          </a:p>
        </p:txBody>
      </p:sp>
      <p:sp>
        <p:nvSpPr>
          <p:cNvPr id="12291" name="Rectangle 2"/>
          <p:cNvSpPr>
            <a:spLocks noGrp="1" noRot="1" noChangeAspect="1" noChangeArrowheads="1" noTextEdit="1"/>
          </p:cNvSpPr>
          <p:nvPr>
            <p:ph type="sldImg"/>
          </p:nvPr>
        </p:nvSpPr>
        <p:spPr>
          <a:ln cap="flat"/>
        </p:spPr>
      </p:sp>
      <p:sp>
        <p:nvSpPr>
          <p:cNvPr id="12292"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9FD471-87ED-4849-A13A-CB37779083A6}" type="slidenum">
              <a:rPr lang="ar-SA" smtClean="0"/>
              <a:pPr eaLnBrk="1" hangingPunct="1"/>
              <a:t>76</a:t>
            </a:fld>
            <a:endParaRPr lang="en-US" smtClean="0"/>
          </a:p>
        </p:txBody>
      </p:sp>
      <p:sp>
        <p:nvSpPr>
          <p:cNvPr id="13315" name="Rectangle 2"/>
          <p:cNvSpPr>
            <a:spLocks noGrp="1" noRot="1" noChangeAspect="1" noChangeArrowheads="1" noTextEdit="1"/>
          </p:cNvSpPr>
          <p:nvPr>
            <p:ph type="sldImg"/>
          </p:nvPr>
        </p:nvSpPr>
        <p:spPr>
          <a:ln cap="flat"/>
        </p:spPr>
      </p:sp>
      <p:sp>
        <p:nvSpPr>
          <p:cNvPr id="13316" name="Rectangle 3"/>
          <p:cNvSpPr>
            <a:spLocks noGrp="1" noChangeArrowheads="1"/>
          </p:cNvSpPr>
          <p:nvPr>
            <p:ph type="body" idx="1"/>
          </p:nvPr>
        </p:nvSpPr>
        <p:spPr>
          <a:noFill/>
        </p:spPr>
        <p:txBody>
          <a:bodyPr/>
          <a:lstStyle/>
          <a:p>
            <a:pPr eaLnBrk="1" hangingPunct="1"/>
            <a:endParaRPr lang="ar-JO"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1E9C97-56F4-4A57-9B8A-53E4AE8EA349}" type="slidenum">
              <a:rPr lang="ar-SA" smtClean="0"/>
              <a:pPr eaLnBrk="1" hangingPunct="1"/>
              <a:t>77</a:t>
            </a:fld>
            <a:endParaRPr lang="en-US" smtClean="0"/>
          </a:p>
        </p:txBody>
      </p:sp>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9652E3-944E-4D78-8E49-BFE47C866553}" type="slidenum">
              <a:rPr lang="ar-SA" smtClean="0"/>
              <a:pPr eaLnBrk="1" hangingPunct="1"/>
              <a:t>78</a:t>
            </a:fld>
            <a:endParaRPr lang="en-US" smtClean="0"/>
          </a:p>
        </p:txBody>
      </p:sp>
      <p:sp>
        <p:nvSpPr>
          <p:cNvPr id="15363" name="Rectangle 2"/>
          <p:cNvSpPr>
            <a:spLocks noGrp="1" noRot="1" noChangeAspect="1" noChangeArrowheads="1" noTextEdit="1"/>
          </p:cNvSpPr>
          <p:nvPr>
            <p:ph type="sldImg"/>
          </p:nvPr>
        </p:nvSpPr>
        <p:spPr>
          <a:ln cap="flat"/>
        </p:spPr>
      </p:sp>
      <p:sp>
        <p:nvSpPr>
          <p:cNvPr id="15364"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C65BC1-8E24-4CC2-9CBD-BE82C152EAE3}" type="slidenum">
              <a:rPr lang="ar-SA" smtClean="0"/>
              <a:pPr eaLnBrk="1" hangingPunct="1"/>
              <a:t>79</a:t>
            </a:fld>
            <a:endParaRPr lang="en-US" smtClean="0"/>
          </a:p>
        </p:txBody>
      </p:sp>
      <p:sp>
        <p:nvSpPr>
          <p:cNvPr id="16387" name="Rectangle 2"/>
          <p:cNvSpPr>
            <a:spLocks noGrp="1" noRot="1" noChangeAspect="1" noChangeArrowheads="1" noTextEdit="1"/>
          </p:cNvSpPr>
          <p:nvPr>
            <p:ph type="sldImg"/>
          </p:nvPr>
        </p:nvSpPr>
        <p:spPr>
          <a:ln cap="flat"/>
        </p:spPr>
      </p:sp>
      <p:sp>
        <p:nvSpPr>
          <p:cNvPr id="16388"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BDB12A-ACA4-4B26-87B8-46498802A0DF}" type="slidenum">
              <a:rPr lang="ar-SA" smtClean="0"/>
              <a:pPr eaLnBrk="1" hangingPunct="1"/>
              <a:t>80</a:t>
            </a:fld>
            <a:endParaRPr lang="en-US" smtClean="0"/>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p:spPr>
        <p:txBody>
          <a:bodyPr/>
          <a:lstStyle/>
          <a:p>
            <a:pPr eaLnBrk="1" hangingPunct="1"/>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EDE679-A7B2-4D9C-8981-6C7F7FEF1763}"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567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ar-JO"/>
          </a:p>
        </p:txBody>
      </p:sp>
      <p:sp>
        <p:nvSpPr>
          <p:cNvPr id="3" name="Table Placeholder 2"/>
          <p:cNvSpPr>
            <a:spLocks noGrp="1"/>
          </p:cNvSpPr>
          <p:nvPr>
            <p:ph type="tbl" idx="1"/>
          </p:nvPr>
        </p:nvSpPr>
        <p:spPr>
          <a:xfrm>
            <a:off x="457200" y="1981200"/>
            <a:ext cx="8229600" cy="3886200"/>
          </a:xfrm>
        </p:spPr>
        <p:txBody>
          <a:bodyPr/>
          <a:lstStyle/>
          <a:p>
            <a:pPr lvl="0"/>
            <a:endParaRPr lang="ar-JO"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ED0AFF0-EE60-49DB-956C-E139D806D72D}"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9649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04991E-8F1E-45C0-B2B5-A896B5F02FBB}" type="slidenum">
              <a:rPr lang="ar-SA"/>
              <a:pPr>
                <a:defRPr/>
              </a:pPr>
              <a:t>‹#›</a:t>
            </a:fld>
            <a:endParaRPr lang="en-US"/>
          </a:p>
        </p:txBody>
      </p:sp>
    </p:spTree>
    <p:extLst>
      <p:ext uri="{BB962C8B-B14F-4D97-AF65-F5344CB8AC3E}">
        <p14:creationId xmlns:p14="http://schemas.microsoft.com/office/powerpoint/2010/main" val="18316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ar-JO"/>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20E2FA-E270-43DF-A31C-2B9C37FB5163}" type="slidenum">
              <a:rPr lang="ar-SA"/>
              <a:pPr>
                <a:defRPr/>
              </a:pPr>
              <a:t>‹#›</a:t>
            </a:fld>
            <a:endParaRPr lang="en-US"/>
          </a:p>
        </p:txBody>
      </p:sp>
    </p:spTree>
    <p:extLst>
      <p:ext uri="{BB962C8B-B14F-4D97-AF65-F5344CB8AC3E}">
        <p14:creationId xmlns:p14="http://schemas.microsoft.com/office/powerpoint/2010/main" val="275649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1601;&#1610;&#1583;&#1610;&#1608;/Reflexive%20Pronouns.mp4"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tolearnenglish.com/exercises/exercise-english-2/exercise-english-19903.php"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1601;&#1610;&#1583;&#1610;&#1608;/Prepositions%20of%20Place%20-%20English%20vocabulary%20videos.fl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1601;&#1610;&#1583;&#1610;&#1608;/superlative%20and%20comparative.fl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file:///C:\Users\DELL\Desktop\&#1575;&#1604;&#1579;&#1575;&#1606;&#1610;%20&#1593;&#1588;&#1585;\&#1601;&#1610;&#1583;&#1610;&#1608;\superlative%20and%20comparative.flv"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6.xml"/><Relationship Id="rId13" Type="http://schemas.openxmlformats.org/officeDocument/2006/relationships/slide" Target="slide113.xml"/><Relationship Id="rId18" Type="http://schemas.openxmlformats.org/officeDocument/2006/relationships/slide" Target="slide134.xml"/><Relationship Id="rId3" Type="http://schemas.openxmlformats.org/officeDocument/2006/relationships/slide" Target="slide4.xml"/><Relationship Id="rId7" Type="http://schemas.openxmlformats.org/officeDocument/2006/relationships/slide" Target="slide84.xml"/><Relationship Id="rId12" Type="http://schemas.openxmlformats.org/officeDocument/2006/relationships/slide" Target="slide111.xml"/><Relationship Id="rId17" Type="http://schemas.openxmlformats.org/officeDocument/2006/relationships/slide" Target="slide122.xml"/><Relationship Id="rId2" Type="http://schemas.openxmlformats.org/officeDocument/2006/relationships/notesSlide" Target="../notesSlides/notesSlide1.xml"/><Relationship Id="rId16" Type="http://schemas.openxmlformats.org/officeDocument/2006/relationships/slide" Target="slide118.xml"/><Relationship Id="rId1" Type="http://schemas.openxmlformats.org/officeDocument/2006/relationships/slideLayout" Target="../slideLayouts/slideLayout7.xml"/><Relationship Id="rId6" Type="http://schemas.openxmlformats.org/officeDocument/2006/relationships/slide" Target="slide74.xml"/><Relationship Id="rId11" Type="http://schemas.openxmlformats.org/officeDocument/2006/relationships/slide" Target="slide108.xml"/><Relationship Id="rId5" Type="http://schemas.openxmlformats.org/officeDocument/2006/relationships/slide" Target="slide66.xml"/><Relationship Id="rId15" Type="http://schemas.openxmlformats.org/officeDocument/2006/relationships/slide" Target="slide117.xml"/><Relationship Id="rId10" Type="http://schemas.openxmlformats.org/officeDocument/2006/relationships/slide" Target="slide105.xml"/><Relationship Id="rId4" Type="http://schemas.openxmlformats.org/officeDocument/2006/relationships/slide" Target="slide7.xml"/><Relationship Id="rId9" Type="http://schemas.openxmlformats.org/officeDocument/2006/relationships/slide" Target="slide89.xml"/><Relationship Id="rId14" Type="http://schemas.openxmlformats.org/officeDocument/2006/relationships/slide" Target="slide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media" Target="../media/media3.wma"/><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3.wma"/></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1601;&#1610;&#1583;&#1610;&#1608;/WH%20Song.f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file:///C:\Users\DELL\Desktop\&#1575;&#1604;&#1579;&#1575;&#1606;&#1610;%20&#1593;&#1588;&#1585;\&#1601;&#1610;&#1583;&#1610;&#1608;\Present%20Continuous%20Verb%20Tense%20pt.5%20-%20Outdoor%20Action%20Verbs-%20Fun%20English%20Song%20with.fl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file:///C:\Users\DELL\Desktop\&#1575;&#1604;&#1579;&#1575;&#1606;&#1610;%20&#1593;&#1588;&#1585;\&#1601;&#1610;&#1583;&#1610;&#1608;\Obligation%20modals.flv" TargetMode="External"/><Relationship Id="rId2" Type="http://schemas.openxmlformats.org/officeDocument/2006/relationships/hyperlink" Target="&#1601;&#1610;&#1583;&#1610;&#1608;/Obligation%20modals.flv"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1601;&#1610;&#1583;&#1610;&#1608;/Verb%20Song.flv"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file:///C:\Users\DELL\Desktop\&#1575;&#1604;&#1579;&#1575;&#1606;&#1610;%20&#1593;&#1588;&#1585;\&#1601;&#1610;&#1583;&#1610;&#1608;\Irregular%20Verbs%20-%20Past%20Tense%20and%20Past%20Participles.flv" TargetMode="External"/><Relationship Id="rId2" Type="http://schemas.openxmlformats.org/officeDocument/2006/relationships/hyperlink" Target="&#1601;&#1610;&#1583;&#1610;&#1608;/Present%20Tense%20Verbs%20in%20English%20-%20Song%2049.fl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1066800"/>
            <a:ext cx="8382001" cy="43396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600" b="1" i="1" cap="none" spc="0" dirty="0" smtClean="0">
                <a:ln w="11430"/>
                <a:solidFill>
                  <a:srgbClr val="00B0F0"/>
                </a:solidFill>
                <a:effectLst>
                  <a:outerShdw blurRad="50800" dist="39000" dir="5460000" algn="tl">
                    <a:srgbClr val="000000">
                      <a:alpha val="38000"/>
                    </a:srgbClr>
                  </a:outerShdw>
                </a:effectLst>
              </a:rPr>
              <a:t>English Language</a:t>
            </a:r>
          </a:p>
          <a:p>
            <a:r>
              <a:rPr lang="en-US" sz="4600" b="1" i="1" cap="none" spc="0" dirty="0" smtClean="0">
                <a:ln w="11430"/>
                <a:solidFill>
                  <a:srgbClr val="00B0F0"/>
                </a:solidFill>
                <a:effectLst>
                  <a:outerShdw blurRad="50800" dist="39000" dir="5460000" algn="tl">
                    <a:srgbClr val="000000">
                      <a:alpha val="38000"/>
                    </a:srgbClr>
                  </a:outerShdw>
                </a:effectLst>
              </a:rPr>
              <a:t>Grade12(Scientific/Humanities&amp;</a:t>
            </a:r>
          </a:p>
          <a:p>
            <a:pPr algn="ctr"/>
            <a:r>
              <a:rPr lang="en-US" sz="4600" b="1" i="1" cap="none" spc="0" dirty="0" smtClean="0">
                <a:ln w="11430"/>
                <a:solidFill>
                  <a:srgbClr val="00B0F0"/>
                </a:solidFill>
                <a:effectLst>
                  <a:outerShdw blurRad="50800" dist="39000" dir="5460000" algn="tl">
                    <a:srgbClr val="000000">
                      <a:alpha val="38000"/>
                    </a:srgbClr>
                  </a:outerShdw>
                </a:effectLst>
              </a:rPr>
              <a:t>Commercial Streams)</a:t>
            </a:r>
          </a:p>
          <a:p>
            <a:pPr algn="ctr"/>
            <a:r>
              <a:rPr lang="en-US" sz="4600" b="1" i="1" cap="none" spc="0" dirty="0" smtClean="0">
                <a:ln w="11430"/>
                <a:solidFill>
                  <a:srgbClr val="00B0F0"/>
                </a:solidFill>
                <a:effectLst>
                  <a:outerShdw blurRad="50800" dist="39000" dir="5460000" algn="tl">
                    <a:srgbClr val="000000">
                      <a:alpha val="38000"/>
                    </a:srgbClr>
                  </a:outerShdw>
                </a:effectLst>
              </a:rPr>
              <a:t>Teacher:Wejdan Ma’ali</a:t>
            </a:r>
          </a:p>
          <a:p>
            <a:pPr algn="ctr"/>
            <a:r>
              <a:rPr lang="en-US" sz="4600" b="1" i="1" cap="none" spc="0" dirty="0" smtClean="0">
                <a:ln w="11430"/>
                <a:solidFill>
                  <a:srgbClr val="00B0F0"/>
                </a:solidFill>
                <a:effectLst>
                  <a:outerShdw blurRad="50800" dist="39000" dir="5460000" algn="tl">
                    <a:srgbClr val="000000">
                      <a:alpha val="38000"/>
                    </a:srgbClr>
                  </a:outerShdw>
                </a:effectLst>
              </a:rPr>
              <a:t>Kifl Hares Girls’ Secondary School</a:t>
            </a:r>
          </a:p>
          <a:p>
            <a:pPr algn="ctr"/>
            <a:r>
              <a:rPr lang="en-US" sz="4600" b="1" i="1" cap="none" spc="0" dirty="0" smtClean="0">
                <a:ln w="11430"/>
                <a:solidFill>
                  <a:srgbClr val="00B0F0"/>
                </a:solidFill>
                <a:effectLst>
                  <a:outerShdw blurRad="50800" dist="39000" dir="5460000" algn="tl">
                    <a:srgbClr val="000000">
                      <a:alpha val="38000"/>
                    </a:srgbClr>
                  </a:outerShdw>
                </a:effectLst>
              </a:rPr>
              <a:t>Directorate of Education-</a:t>
            </a:r>
            <a:r>
              <a:rPr lang="en-US" sz="4600" b="1" i="1" cap="none" spc="0" dirty="0" err="1" smtClean="0">
                <a:ln w="11430"/>
                <a:solidFill>
                  <a:srgbClr val="00B0F0"/>
                </a:solidFill>
                <a:effectLst>
                  <a:outerShdw blurRad="50800" dist="39000" dir="5460000" algn="tl">
                    <a:srgbClr val="000000">
                      <a:alpha val="38000"/>
                    </a:srgbClr>
                  </a:outerShdw>
                </a:effectLst>
              </a:rPr>
              <a:t>Salfit</a:t>
            </a:r>
            <a:endParaRPr lang="ar-JO" sz="4600" b="1" i="1" cap="none" spc="0" dirty="0">
              <a:ln w="11430"/>
              <a:solidFill>
                <a:srgbClr val="00B0F0"/>
              </a:solidFill>
              <a:effectLst>
                <a:outerShdw blurRad="50800" dist="39000" dir="5460000" algn="tl">
                  <a:srgbClr val="000000">
                    <a:alpha val="38000"/>
                  </a:srgbClr>
                </a:outerShdw>
              </a:effectLst>
            </a:endParaRPr>
          </a:p>
        </p:txBody>
      </p:sp>
      <p:sp>
        <p:nvSpPr>
          <p:cNvPr id="3" name="Rectangle 2"/>
          <p:cNvSpPr/>
          <p:nvPr/>
        </p:nvSpPr>
        <p:spPr>
          <a:xfrm>
            <a:off x="1295400" y="381000"/>
            <a:ext cx="6049861" cy="923330"/>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Power Point Lessons</a:t>
            </a:r>
            <a:endParaRPr lang="ar-JO"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2559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404813"/>
            <a:ext cx="7696200" cy="5472112"/>
          </a:xfrm>
        </p:spPr>
        <p:txBody>
          <a:bodyPr/>
          <a:lstStyle/>
          <a:p>
            <a:pPr algn="l" eaLnBrk="1" hangingPunct="1">
              <a:lnSpc>
                <a:spcPct val="90000"/>
              </a:lnSpc>
              <a:buFontTx/>
              <a:buNone/>
            </a:pPr>
            <a:endParaRPr lang="en-US" sz="3600" dirty="0" smtClean="0"/>
          </a:p>
          <a:p>
            <a:pPr algn="l" eaLnBrk="1" hangingPunct="1">
              <a:lnSpc>
                <a:spcPct val="90000"/>
              </a:lnSpc>
              <a:buFontTx/>
              <a:buNone/>
            </a:pPr>
            <a:r>
              <a:rPr lang="en-US" sz="3600" dirty="0" smtClean="0">
                <a:solidFill>
                  <a:schemeClr val="hlink"/>
                </a:solidFill>
              </a:rPr>
              <a:t>Examples:</a:t>
            </a:r>
            <a:endParaRPr lang="en-US" sz="3600" dirty="0" smtClean="0"/>
          </a:p>
          <a:p>
            <a:pPr algn="l" eaLnBrk="1" hangingPunct="1">
              <a:lnSpc>
                <a:spcPct val="90000"/>
              </a:lnSpc>
              <a:buFontTx/>
              <a:buNone/>
            </a:pPr>
            <a:endParaRPr lang="en-US" sz="3600" dirty="0" smtClean="0">
              <a:solidFill>
                <a:schemeClr val="hlink"/>
              </a:solidFill>
            </a:endParaRPr>
          </a:p>
          <a:p>
            <a:pPr algn="l" eaLnBrk="1" hangingPunct="1">
              <a:lnSpc>
                <a:spcPct val="90000"/>
              </a:lnSpc>
              <a:buFontTx/>
              <a:buNone/>
            </a:pPr>
            <a:r>
              <a:rPr lang="en-US" sz="3600" dirty="0" smtClean="0">
                <a:solidFill>
                  <a:srgbClr val="333399"/>
                </a:solidFill>
              </a:rPr>
              <a:t>1.</a:t>
            </a:r>
            <a:r>
              <a:rPr lang="en-US" sz="3600" dirty="0" smtClean="0"/>
              <a:t> I play tennis.</a:t>
            </a:r>
          </a:p>
          <a:p>
            <a:pPr algn="l" eaLnBrk="1" hangingPunct="1">
              <a:lnSpc>
                <a:spcPct val="90000"/>
              </a:lnSpc>
              <a:buFontTx/>
              <a:buNone/>
            </a:pPr>
            <a:r>
              <a:rPr lang="en-US" sz="3600" dirty="0" smtClean="0">
                <a:solidFill>
                  <a:srgbClr val="333399"/>
                </a:solidFill>
              </a:rPr>
              <a:t>2.</a:t>
            </a:r>
            <a:r>
              <a:rPr lang="en-US" sz="3600" dirty="0" smtClean="0"/>
              <a:t> The train leaves every morning at 8 am.</a:t>
            </a:r>
          </a:p>
          <a:p>
            <a:pPr algn="l" eaLnBrk="1" hangingPunct="1">
              <a:lnSpc>
                <a:spcPct val="90000"/>
              </a:lnSpc>
              <a:buFontTx/>
              <a:buNone/>
            </a:pPr>
            <a:r>
              <a:rPr lang="en-US" sz="3600" dirty="0" smtClean="0">
                <a:solidFill>
                  <a:srgbClr val="000099"/>
                </a:solidFill>
              </a:rPr>
              <a:t>3.</a:t>
            </a:r>
            <a:r>
              <a:rPr lang="en-US" sz="3600" dirty="0" smtClean="0"/>
              <a:t> She always forgets her purse.</a:t>
            </a:r>
          </a:p>
          <a:p>
            <a:pPr algn="l" eaLnBrk="1" hangingPunct="1">
              <a:lnSpc>
                <a:spcPct val="90000"/>
              </a:lnSpc>
              <a:buFontTx/>
              <a:buNone/>
            </a:pPr>
            <a:r>
              <a:rPr lang="en-US" sz="3600" dirty="0" smtClean="0">
                <a:solidFill>
                  <a:srgbClr val="000099"/>
                </a:solidFill>
              </a:rPr>
              <a:t>4.</a:t>
            </a:r>
            <a:r>
              <a:rPr lang="en-US" sz="3600" dirty="0" smtClean="0"/>
              <a:t> Every twelve months, the Earth     circles the sun.</a:t>
            </a:r>
          </a:p>
          <a:p>
            <a:pPr algn="l" eaLnBrk="1" hangingPunct="1">
              <a:lnSpc>
                <a:spcPct val="90000"/>
              </a:lnSpc>
              <a:buFontTx/>
              <a:buNone/>
            </a:pPr>
            <a:endParaRPr lang="ar-JO" sz="3600" dirty="0" smtClean="0"/>
          </a:p>
          <a:p>
            <a:pPr eaLnBrk="1" hangingPunct="1">
              <a:lnSpc>
                <a:spcPct val="90000"/>
              </a:lnSpc>
            </a:pPr>
            <a:endParaRPr lang="en-US" sz="2400" dirty="0" smtClean="0"/>
          </a:p>
        </p:txBody>
      </p:sp>
    </p:spTree>
    <p:extLst>
      <p:ext uri="{BB962C8B-B14F-4D97-AF65-F5344CB8AC3E}">
        <p14:creationId xmlns:p14="http://schemas.microsoft.com/office/powerpoint/2010/main" val="3537626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770" decel="100000"/>
                                        <p:tgtEl>
                                          <p:spTgt spid="5123">
                                            <p:txEl>
                                              <p:pRg st="1" end="1"/>
                                            </p:txEl>
                                          </p:spTgt>
                                        </p:tgtEl>
                                      </p:cBhvr>
                                    </p:animEffect>
                                    <p:animScale>
                                      <p:cBhvr>
                                        <p:cTn id="8" dur="770" decel="100000"/>
                                        <p:tgtEl>
                                          <p:spTgt spid="5123">
                                            <p:txEl>
                                              <p:pRg st="1" end="1"/>
                                            </p:txEl>
                                          </p:spTgt>
                                        </p:tgtEl>
                                      </p:cBhvr>
                                      <p:from x="10000" y="10000"/>
                                      <p:to x="200000" y="450000"/>
                                    </p:animScale>
                                    <p:animScale>
                                      <p:cBhvr>
                                        <p:cTn id="9" dur="1230" accel="100000" fill="hold">
                                          <p:stCondLst>
                                            <p:cond delay="770"/>
                                          </p:stCondLst>
                                        </p:cTn>
                                        <p:tgtEl>
                                          <p:spTgt spid="5123">
                                            <p:txEl>
                                              <p:pRg st="1" end="1"/>
                                            </p:txEl>
                                          </p:spTgt>
                                        </p:tgtEl>
                                      </p:cBhvr>
                                      <p:from x="200000" y="450000"/>
                                      <p:to x="100000" y="100000"/>
                                    </p:animScale>
                                    <p:set>
                                      <p:cBhvr>
                                        <p:cTn id="10" dur="770" fill="hold"/>
                                        <p:tgtEl>
                                          <p:spTgt spid="5123">
                                            <p:txEl>
                                              <p:pRg st="1" end="1"/>
                                            </p:txEl>
                                          </p:spTgt>
                                        </p:tgtEl>
                                        <p:attrNameLst>
                                          <p:attrName>ppt_x</p:attrName>
                                        </p:attrNameLst>
                                      </p:cBhvr>
                                      <p:to>
                                        <p:strVal val="(0.5)"/>
                                      </p:to>
                                    </p:set>
                                    <p:anim from="(0.5)" to="(#ppt_x)" calcmode="lin" valueType="num">
                                      <p:cBhvr>
                                        <p:cTn id="11" dur="1230" accel="100000" fill="hold">
                                          <p:stCondLst>
                                            <p:cond delay="770"/>
                                          </p:stCondLst>
                                        </p:cTn>
                                        <p:tgtEl>
                                          <p:spTgt spid="5123">
                                            <p:txEl>
                                              <p:pRg st="1" end="1"/>
                                            </p:txEl>
                                          </p:spTgt>
                                        </p:tgtEl>
                                        <p:attrNameLst>
                                          <p:attrName>ppt_x</p:attrName>
                                        </p:attrNameLst>
                                      </p:cBhvr>
                                    </p:anim>
                                    <p:set>
                                      <p:cBhvr>
                                        <p:cTn id="12" dur="770" fill="hold"/>
                                        <p:tgtEl>
                                          <p:spTgt spid="512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5123">
                                            <p:txEl>
                                              <p:pRg st="1" end="1"/>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fade">
                                      <p:cBhvr>
                                        <p:cTn id="18" dur="500"/>
                                        <p:tgtEl>
                                          <p:spTgt spid="5123">
                                            <p:txEl>
                                              <p:pRg st="3" end="3"/>
                                            </p:txEl>
                                          </p:spTgt>
                                        </p:tgtEl>
                                      </p:cBhvr>
                                    </p:animEffect>
                                    <p:anim calcmode="lin" valueType="num">
                                      <p:cBhvr>
                                        <p:cTn id="19" dur="500" fill="hold"/>
                                        <p:tgtEl>
                                          <p:spTgt spid="5123">
                                            <p:txEl>
                                              <p:pRg st="3" end="3"/>
                                            </p:txEl>
                                          </p:spTgt>
                                        </p:tgtEl>
                                        <p:attrNameLst>
                                          <p:attrName>ppt_w</p:attrName>
                                        </p:attrNameLst>
                                      </p:cBhvr>
                                      <p:tavLst>
                                        <p:tav tm="0" fmla="#ppt_w*sin(2.5*pi*$)">
                                          <p:val>
                                            <p:fltVal val="0"/>
                                          </p:val>
                                        </p:tav>
                                        <p:tav tm="100000">
                                          <p:val>
                                            <p:fltVal val="1"/>
                                          </p:val>
                                        </p:tav>
                                      </p:tavLst>
                                    </p:anim>
                                    <p:anim calcmode="lin" valueType="num">
                                      <p:cBhvr>
                                        <p:cTn id="20" dur="500" fill="hold"/>
                                        <p:tgtEl>
                                          <p:spTgt spid="51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iterate type="lt">
                                    <p:tmPct val="10000"/>
                                  </p:iterate>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fade">
                                      <p:cBhvr>
                                        <p:cTn id="25" dur="500"/>
                                        <p:tgtEl>
                                          <p:spTgt spid="5123">
                                            <p:txEl>
                                              <p:pRg st="4" end="4"/>
                                            </p:txEl>
                                          </p:spTgt>
                                        </p:tgtEl>
                                      </p:cBhvr>
                                    </p:animEffect>
                                    <p:anim calcmode="lin" valueType="num">
                                      <p:cBhvr>
                                        <p:cTn id="26" dur="500" fill="hold"/>
                                        <p:tgtEl>
                                          <p:spTgt spid="5123">
                                            <p:txEl>
                                              <p:pRg st="4" end="4"/>
                                            </p:txEl>
                                          </p:spTgt>
                                        </p:tgtEl>
                                        <p:attrNameLst>
                                          <p:attrName>ppt_w</p:attrName>
                                        </p:attrNameLst>
                                      </p:cBhvr>
                                      <p:tavLst>
                                        <p:tav tm="0" fmla="#ppt_w*sin(2.5*pi*$)">
                                          <p:val>
                                            <p:fltVal val="0"/>
                                          </p:val>
                                        </p:tav>
                                        <p:tav tm="100000">
                                          <p:val>
                                            <p:fltVal val="1"/>
                                          </p:val>
                                        </p:tav>
                                      </p:tavLst>
                                    </p:anim>
                                    <p:anim calcmode="lin" valueType="num">
                                      <p:cBhvr>
                                        <p:cTn id="27" dur="500" fill="hold"/>
                                        <p:tgtEl>
                                          <p:spTgt spid="51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5" presetClass="entr" presetSubtype="0" fill="hold" nodeType="clickEffect">
                                  <p:stCondLst>
                                    <p:cond delay="0"/>
                                  </p:stCondLst>
                                  <p:iterate type="lt">
                                    <p:tmPct val="10000"/>
                                  </p:iterate>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anim calcmode="lin" valueType="num">
                                      <p:cBhvr>
                                        <p:cTn id="33" dur="500" fill="hold"/>
                                        <p:tgtEl>
                                          <p:spTgt spid="5123">
                                            <p:txEl>
                                              <p:pRg st="5" end="5"/>
                                            </p:txEl>
                                          </p:spTgt>
                                        </p:tgtEl>
                                        <p:attrNameLst>
                                          <p:attrName>ppt_w</p:attrName>
                                        </p:attrNameLst>
                                      </p:cBhvr>
                                      <p:tavLst>
                                        <p:tav tm="0" fmla="#ppt_w*sin(2.5*pi*$)">
                                          <p:val>
                                            <p:fltVal val="0"/>
                                          </p:val>
                                        </p:tav>
                                        <p:tav tm="100000">
                                          <p:val>
                                            <p:fltVal val="1"/>
                                          </p:val>
                                        </p:tav>
                                      </p:tavLst>
                                    </p:anim>
                                    <p:anim calcmode="lin" valueType="num">
                                      <p:cBhvr>
                                        <p:cTn id="34" dur="500" fill="hold"/>
                                        <p:tgtEl>
                                          <p:spTgt spid="512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nodeType="clickEffect">
                                  <p:stCondLst>
                                    <p:cond delay="0"/>
                                  </p:stCondLst>
                                  <p:iterate type="lt">
                                    <p:tmPct val="10000"/>
                                  </p:iterate>
                                  <p:childTnLst>
                                    <p:set>
                                      <p:cBhvr>
                                        <p:cTn id="38" dur="1" fill="hold">
                                          <p:stCondLst>
                                            <p:cond delay="0"/>
                                          </p:stCondLst>
                                        </p:cTn>
                                        <p:tgtEl>
                                          <p:spTgt spid="5123">
                                            <p:txEl>
                                              <p:pRg st="6" end="6"/>
                                            </p:txEl>
                                          </p:spTgt>
                                        </p:tgtEl>
                                        <p:attrNameLst>
                                          <p:attrName>style.visibility</p:attrName>
                                        </p:attrNameLst>
                                      </p:cBhvr>
                                      <p:to>
                                        <p:strVal val="visible"/>
                                      </p:to>
                                    </p:set>
                                    <p:animEffect transition="in" filter="fade">
                                      <p:cBhvr>
                                        <p:cTn id="39" dur="500"/>
                                        <p:tgtEl>
                                          <p:spTgt spid="5123">
                                            <p:txEl>
                                              <p:pRg st="6" end="6"/>
                                            </p:txEl>
                                          </p:spTgt>
                                        </p:tgtEl>
                                      </p:cBhvr>
                                    </p:animEffect>
                                    <p:anim calcmode="lin" valueType="num">
                                      <p:cBhvr>
                                        <p:cTn id="40" dur="500" fill="hold"/>
                                        <p:tgtEl>
                                          <p:spTgt spid="5123">
                                            <p:txEl>
                                              <p:pRg st="6" end="6"/>
                                            </p:txEl>
                                          </p:spTgt>
                                        </p:tgtEl>
                                        <p:attrNameLst>
                                          <p:attrName>ppt_w</p:attrName>
                                        </p:attrNameLst>
                                      </p:cBhvr>
                                      <p:tavLst>
                                        <p:tav tm="0" fmla="#ppt_w*sin(2.5*pi*$)">
                                          <p:val>
                                            <p:fltVal val="0"/>
                                          </p:val>
                                        </p:tav>
                                        <p:tav tm="100000">
                                          <p:val>
                                            <p:fltVal val="1"/>
                                          </p:val>
                                        </p:tav>
                                      </p:tavLst>
                                    </p:anim>
                                    <p:anim calcmode="lin" valueType="num">
                                      <p:cBhvr>
                                        <p:cTn id="41" dur="500" fill="hold"/>
                                        <p:tgtEl>
                                          <p:spTgt spid="512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4294967295"/>
          </p:nvPr>
        </p:nvSpPr>
        <p:spPr>
          <a:xfrm>
            <a:off x="457200" y="2020888"/>
            <a:ext cx="8229600" cy="4075112"/>
          </a:xfrm>
          <a:prstGeom prst="rect">
            <a:avLst/>
          </a:prstGeom>
        </p:spPr>
        <p:txBody>
          <a:bodyPr>
            <a:normAutofit/>
          </a:bodyPr>
          <a:lstStyle/>
          <a:p>
            <a:pPr marL="0" indent="-274320" eaLnBrk="1" fontAlgn="auto" hangingPunct="1">
              <a:spcAft>
                <a:spcPts val="0"/>
              </a:spcAft>
              <a:defRPr/>
            </a:pPr>
            <a:endParaRPr lang="en-US" sz="2800" dirty="0" smtClean="0"/>
          </a:p>
          <a:p>
            <a:pPr marL="0" indent="-274320" eaLnBrk="1" fontAlgn="auto" hangingPunct="1">
              <a:spcAft>
                <a:spcPts val="0"/>
              </a:spcAft>
              <a:defRPr/>
            </a:pPr>
            <a:endParaRPr lang="en-US" sz="2800" dirty="0" smtClean="0"/>
          </a:p>
          <a:p>
            <a:pPr marL="0" indent="-274320" algn="l" rtl="0" eaLnBrk="1" fontAlgn="auto" hangingPunct="1">
              <a:spcAft>
                <a:spcPts val="0"/>
              </a:spcAft>
              <a:defRPr/>
            </a:pPr>
            <a:r>
              <a:rPr lang="en-US" sz="2800" b="1" dirty="0" smtClean="0">
                <a:solidFill>
                  <a:srgbClr val="FF33CC"/>
                </a:solidFill>
                <a:latin typeface="Comic Sans MS" pitchFamily="66" charset="0"/>
              </a:rPr>
              <a:t>Used to +be +V.3 :</a:t>
            </a:r>
          </a:p>
          <a:p>
            <a:pPr marL="0" indent="-274320" algn="l" rtl="0" eaLnBrk="1" fontAlgn="auto" hangingPunct="1">
              <a:spcAft>
                <a:spcPts val="0"/>
              </a:spcAft>
              <a:defRPr/>
            </a:pPr>
            <a:r>
              <a:rPr lang="en-US" sz="2800" dirty="0" smtClean="0">
                <a:latin typeface="Comic Sans MS" pitchFamily="66" charset="0"/>
              </a:rPr>
              <a:t>An example :</a:t>
            </a:r>
          </a:p>
          <a:p>
            <a:pPr marL="0" indent="-274320" algn="l" rtl="0" eaLnBrk="1" fontAlgn="auto" hangingPunct="1">
              <a:spcAft>
                <a:spcPts val="0"/>
              </a:spcAft>
              <a:buFont typeface="Wingdings" pitchFamily="2" charset="2"/>
              <a:buNone/>
              <a:defRPr/>
            </a:pPr>
            <a:r>
              <a:rPr lang="en-US" sz="2800" dirty="0" smtClean="0">
                <a:latin typeface="Comic Sans MS" pitchFamily="66" charset="0"/>
              </a:rPr>
              <a:t> </a:t>
            </a:r>
            <a:r>
              <a:rPr lang="en-US" sz="2800" dirty="0" smtClean="0">
                <a:solidFill>
                  <a:srgbClr val="0000CC"/>
                </a:solidFill>
                <a:latin typeface="Comic Sans MS" pitchFamily="66" charset="0"/>
              </a:rPr>
              <a:t>*Active</a:t>
            </a:r>
            <a:r>
              <a:rPr lang="en-US" sz="2800" dirty="0" smtClean="0">
                <a:latin typeface="Comic Sans MS" pitchFamily="66" charset="0"/>
              </a:rPr>
              <a:t> :People </a:t>
            </a:r>
            <a:r>
              <a:rPr lang="en-US" sz="2800" u="sng" dirty="0" smtClean="0">
                <a:latin typeface="Comic Sans MS" pitchFamily="66" charset="0"/>
              </a:rPr>
              <a:t>used to bring</a:t>
            </a:r>
            <a:r>
              <a:rPr lang="en-US" sz="2800" dirty="0" smtClean="0">
                <a:latin typeface="Comic Sans MS" pitchFamily="66" charset="0"/>
              </a:rPr>
              <a:t> water from wells .</a:t>
            </a:r>
          </a:p>
          <a:p>
            <a:pPr marL="0" indent="-274320" algn="l" rtl="0" eaLnBrk="1" fontAlgn="auto" hangingPunct="1">
              <a:spcAft>
                <a:spcPts val="0"/>
              </a:spcAft>
              <a:buFont typeface="Wingdings" pitchFamily="2" charset="2"/>
              <a:buNone/>
              <a:defRPr/>
            </a:pPr>
            <a:endParaRPr lang="en-US" sz="2800" dirty="0" smtClean="0">
              <a:latin typeface="Comic Sans MS" pitchFamily="66" charset="0"/>
            </a:endParaRPr>
          </a:p>
          <a:p>
            <a:pPr marL="0" indent="-274320" algn="l" rtl="0" eaLnBrk="1" fontAlgn="auto" hangingPunct="1">
              <a:spcAft>
                <a:spcPts val="0"/>
              </a:spcAft>
              <a:defRPr/>
            </a:pPr>
            <a:r>
              <a:rPr lang="en-US" sz="2800" dirty="0" smtClean="0">
                <a:solidFill>
                  <a:srgbClr val="0000CC"/>
                </a:solidFill>
                <a:latin typeface="Comic Sans MS" pitchFamily="66" charset="0"/>
              </a:rPr>
              <a:t>*Passive</a:t>
            </a:r>
            <a:r>
              <a:rPr lang="en-US" sz="2800" dirty="0" smtClean="0">
                <a:latin typeface="Comic Sans MS" pitchFamily="66" charset="0"/>
              </a:rPr>
              <a:t> :Water </a:t>
            </a:r>
            <a:r>
              <a:rPr lang="en-US" sz="2800" b="1" u="sng" dirty="0" smtClean="0">
                <a:solidFill>
                  <a:srgbClr val="FF33CC"/>
                </a:solidFill>
                <a:latin typeface="Comic Sans MS" pitchFamily="66" charset="0"/>
              </a:rPr>
              <a:t>used to be brought</a:t>
            </a:r>
            <a:r>
              <a:rPr lang="en-US" sz="2800" b="1" dirty="0" smtClean="0">
                <a:latin typeface="Comic Sans MS" pitchFamily="66" charset="0"/>
              </a:rPr>
              <a:t> </a:t>
            </a:r>
            <a:r>
              <a:rPr lang="en-US" sz="2800" dirty="0" smtClean="0">
                <a:latin typeface="Comic Sans MS" pitchFamily="66" charset="0"/>
              </a:rPr>
              <a:t>from wells </a:t>
            </a:r>
            <a:r>
              <a:rPr lang="en-US" sz="2800" dirty="0" smtClean="0"/>
              <a:t>.</a:t>
            </a:r>
          </a:p>
          <a:p>
            <a:pPr marL="0" indent="-274320" algn="l" rtl="0" eaLnBrk="1" fontAlgn="auto" hangingPunct="1">
              <a:spcAft>
                <a:spcPts val="0"/>
              </a:spcAft>
              <a:defRPr/>
            </a:pPr>
            <a:endParaRPr lang="en-US" sz="2800" dirty="0" smtClean="0"/>
          </a:p>
        </p:txBody>
      </p:sp>
      <p:sp>
        <p:nvSpPr>
          <p:cNvPr id="11266" name="Rectangle 2"/>
          <p:cNvSpPr>
            <a:spLocks noGrp="1" noChangeArrowheads="1"/>
          </p:cNvSpPr>
          <p:nvPr>
            <p:ph type="title"/>
          </p:nvPr>
        </p:nvSpPr>
        <p:spPr/>
        <p:txBody>
          <a:bodyPr/>
          <a:lstStyle/>
          <a:p>
            <a:pPr eaLnBrk="1" fontAlgn="auto" hangingPunct="1">
              <a:spcAft>
                <a:spcPts val="0"/>
              </a:spcAft>
              <a:defRPr/>
            </a:pPr>
            <a:r>
              <a:rPr lang="en-US" smtClean="0">
                <a:solidFill>
                  <a:schemeClr val="bg1">
                    <a:lumMod val="75000"/>
                    <a:lumOff val="25000"/>
                  </a:schemeClr>
                </a:solidFill>
              </a:rPr>
              <a:t> </a:t>
            </a:r>
          </a:p>
        </p:txBody>
      </p:sp>
      <p:sp>
        <p:nvSpPr>
          <p:cNvPr id="13318" name="AutoShape 6"/>
          <p:cNvSpPr>
            <a:spLocks noChangeArrowheads="1"/>
          </p:cNvSpPr>
          <p:nvPr/>
        </p:nvSpPr>
        <p:spPr bwMode="auto">
          <a:xfrm>
            <a:off x="2305050" y="1543050"/>
            <a:ext cx="5064125" cy="1009650"/>
          </a:xfrm>
          <a:prstGeom prst="foldedCorner">
            <a:avLst>
              <a:gd name="adj" fmla="val 12500"/>
            </a:avLst>
          </a:prstGeom>
          <a:solidFill>
            <a:srgbClr val="FFCCFF"/>
          </a:solidFill>
          <a:ln w="9525">
            <a:solidFill>
              <a:schemeClr val="tx1"/>
            </a:solidFill>
            <a:round/>
            <a:headEnd/>
            <a:tailEnd/>
          </a:ln>
        </p:spPr>
        <p:txBody>
          <a:bodyPr wrap="none" anchor="ctr"/>
          <a:lstStyle/>
          <a:p>
            <a:pPr algn="ctr"/>
            <a:endParaRPr lang="en-US"/>
          </a:p>
        </p:txBody>
      </p:sp>
      <p:sp>
        <p:nvSpPr>
          <p:cNvPr id="2" name="Rectangle 1"/>
          <p:cNvSpPr/>
          <p:nvPr/>
        </p:nvSpPr>
        <p:spPr>
          <a:xfrm>
            <a:off x="2305374" y="1714051"/>
            <a:ext cx="5069145"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kern="10" dirty="0">
                <a:ln w="50800"/>
                <a:latin typeface="Arial Black"/>
              </a:rPr>
              <a:t>Used to + be +V.3</a:t>
            </a:r>
            <a:endParaRPr lang="ar-JO" sz="4000" b="1" dirty="0">
              <a:ln w="50800"/>
            </a:endParaRPr>
          </a:p>
        </p:txBody>
      </p:sp>
    </p:spTree>
    <p:extLst>
      <p:ext uri="{BB962C8B-B14F-4D97-AF65-F5344CB8AC3E}">
        <p14:creationId xmlns:p14="http://schemas.microsoft.com/office/powerpoint/2010/main" val="4043330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3318"/>
                                        </p:tgtEl>
                                        <p:attrNameLst>
                                          <p:attrName>style.color</p:attrName>
                                        </p:attrNameLst>
                                      </p:cBhvr>
                                      <p:to>
                                        <a:schemeClr val="bg1"/>
                                      </p:to>
                                    </p:animClr>
                                    <p:animClr clrSpc="rgb" dir="cw">
                                      <p:cBhvr>
                                        <p:cTn id="7" dur="250" autoRev="1" fill="remove"/>
                                        <p:tgtEl>
                                          <p:spTgt spid="13318"/>
                                        </p:tgtEl>
                                        <p:attrNameLst>
                                          <p:attrName>fillcolor</p:attrName>
                                        </p:attrNameLst>
                                      </p:cBhvr>
                                      <p:to>
                                        <a:schemeClr val="bg1"/>
                                      </p:to>
                                    </p:animClr>
                                    <p:set>
                                      <p:cBhvr>
                                        <p:cTn id="8" dur="250" autoRev="1" fill="remove"/>
                                        <p:tgtEl>
                                          <p:spTgt spid="13318"/>
                                        </p:tgtEl>
                                        <p:attrNameLst>
                                          <p:attrName>fill.type</p:attrName>
                                        </p:attrNameLst>
                                      </p:cBhvr>
                                      <p:to>
                                        <p:strVal val="solid"/>
                                      </p:to>
                                    </p:set>
                                    <p:set>
                                      <p:cBhvr>
                                        <p:cTn id="9" dur="250" autoRev="1" fill="remove"/>
                                        <p:tgtEl>
                                          <p:spTgt spid="13318"/>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3315">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13315">
                                            <p:txEl>
                                              <p:pRg st="2" end="2"/>
                                            </p:txEl>
                                          </p:spTgt>
                                        </p:tgtEl>
                                        <p:attrNameLst>
                                          <p:attrName>ppt_w</p:attrName>
                                        </p:attrNameLst>
                                      </p:cBhvr>
                                    </p:anim>
                                    <p:anim by="(#ppt_w*0.50)" calcmode="lin" valueType="num">
                                      <p:cBhvr>
                                        <p:cTn id="24" dur="500" decel="50000" autoRev="1" fill="hold">
                                          <p:stCondLst>
                                            <p:cond delay="0"/>
                                          </p:stCondLst>
                                        </p:cTn>
                                        <p:tgtEl>
                                          <p:spTgt spid="13315">
                                            <p:txEl>
                                              <p:pRg st="2" end="2"/>
                                            </p:txEl>
                                          </p:spTgt>
                                        </p:tgtEl>
                                        <p:attrNameLst>
                                          <p:attrName>ppt_x</p:attrName>
                                        </p:attrNameLst>
                                      </p:cBhvr>
                                    </p:anim>
                                    <p:anim from="(-#ppt_h/2)" to="(#ppt_y)" calcmode="lin" valueType="num">
                                      <p:cBhvr>
                                        <p:cTn id="25" dur="1000" fill="hold">
                                          <p:stCondLst>
                                            <p:cond delay="0"/>
                                          </p:stCondLst>
                                        </p:cTn>
                                        <p:tgtEl>
                                          <p:spTgt spid="13315">
                                            <p:txEl>
                                              <p:pRg st="2" end="2"/>
                                            </p:txEl>
                                          </p:spTgt>
                                        </p:tgtEl>
                                        <p:attrNameLst>
                                          <p:attrName>ppt_y</p:attrName>
                                        </p:attrNameLst>
                                      </p:cBhvr>
                                    </p:anim>
                                    <p:animRot by="21600000">
                                      <p:cBhvr>
                                        <p:cTn id="26" dur="1000" fill="hold">
                                          <p:stCondLst>
                                            <p:cond delay="0"/>
                                          </p:stCondLst>
                                        </p:cTn>
                                        <p:tgtEl>
                                          <p:spTgt spid="13315">
                                            <p:txEl>
                                              <p:pRg st="2" end="2"/>
                                            </p:txEl>
                                          </p:spTgt>
                                        </p:tgtEl>
                                        <p:attrNameLst>
                                          <p:attrName>r</p:attrName>
                                        </p:attrNameLst>
                                      </p:cBhvr>
                                    </p:animRot>
                                  </p:childTnLst>
                                </p:cTn>
                              </p:par>
                              <p:par>
                                <p:cTn id="27" presetID="56" presetClass="entr" presetSubtype="0" fill="hold" nodeType="withEffect">
                                  <p:stCondLst>
                                    <p:cond delay="0"/>
                                  </p:stCondLst>
                                  <p:iterate type="lt">
                                    <p:tmPct val="10000"/>
                                  </p:iterate>
                                  <p:childTnLst>
                                    <p:set>
                                      <p:cBhvr>
                                        <p:cTn id="28" dur="1" fill="hold">
                                          <p:stCondLst>
                                            <p:cond delay="0"/>
                                          </p:stCondLst>
                                        </p:cTn>
                                        <p:tgtEl>
                                          <p:spTgt spid="13315">
                                            <p:txEl>
                                              <p:pRg st="3" end="3"/>
                                            </p:txEl>
                                          </p:spTgt>
                                        </p:tgtEl>
                                        <p:attrNameLst>
                                          <p:attrName>style.visibility</p:attrName>
                                        </p:attrNameLst>
                                      </p:cBhvr>
                                      <p:to>
                                        <p:strVal val="visible"/>
                                      </p:to>
                                    </p:set>
                                    <p:anim by="(-#ppt_w*2)" calcmode="lin" valueType="num">
                                      <p:cBhvr rctx="PPT">
                                        <p:cTn id="29" dur="500" autoRev="1" fill="hold">
                                          <p:stCondLst>
                                            <p:cond delay="0"/>
                                          </p:stCondLst>
                                        </p:cTn>
                                        <p:tgtEl>
                                          <p:spTgt spid="13315">
                                            <p:txEl>
                                              <p:pRg st="3" end="3"/>
                                            </p:txEl>
                                          </p:spTgt>
                                        </p:tgtEl>
                                        <p:attrNameLst>
                                          <p:attrName>ppt_w</p:attrName>
                                        </p:attrNameLst>
                                      </p:cBhvr>
                                    </p:anim>
                                    <p:anim by="(#ppt_w*0.50)" calcmode="lin" valueType="num">
                                      <p:cBhvr>
                                        <p:cTn id="30" dur="500" decel="50000" autoRev="1" fill="hold">
                                          <p:stCondLst>
                                            <p:cond delay="0"/>
                                          </p:stCondLst>
                                        </p:cTn>
                                        <p:tgtEl>
                                          <p:spTgt spid="13315">
                                            <p:txEl>
                                              <p:pRg st="3" end="3"/>
                                            </p:txEl>
                                          </p:spTgt>
                                        </p:tgtEl>
                                        <p:attrNameLst>
                                          <p:attrName>ppt_x</p:attrName>
                                        </p:attrNameLst>
                                      </p:cBhvr>
                                    </p:anim>
                                    <p:anim from="(-#ppt_h/2)" to="(#ppt_y)" calcmode="lin" valueType="num">
                                      <p:cBhvr>
                                        <p:cTn id="31" dur="1000" fill="hold">
                                          <p:stCondLst>
                                            <p:cond delay="0"/>
                                          </p:stCondLst>
                                        </p:cTn>
                                        <p:tgtEl>
                                          <p:spTgt spid="13315">
                                            <p:txEl>
                                              <p:pRg st="3" end="3"/>
                                            </p:txEl>
                                          </p:spTgt>
                                        </p:tgtEl>
                                        <p:attrNameLst>
                                          <p:attrName>ppt_y</p:attrName>
                                        </p:attrNameLst>
                                      </p:cBhvr>
                                    </p:anim>
                                    <p:animRot by="21600000">
                                      <p:cBhvr>
                                        <p:cTn id="32" dur="1000" fill="hold">
                                          <p:stCondLst>
                                            <p:cond delay="0"/>
                                          </p:stCondLst>
                                        </p:cTn>
                                        <p:tgtEl>
                                          <p:spTgt spid="13315">
                                            <p:txEl>
                                              <p:pRg st="3" end="3"/>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13315">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13315">
                                            <p:txEl>
                                              <p:pRg st="4" end="4"/>
                                            </p:txEl>
                                          </p:spTgt>
                                        </p:tgtEl>
                                        <p:attrNameLst>
                                          <p:attrName>ppt_w</p:attrName>
                                        </p:attrNameLst>
                                      </p:cBhvr>
                                    </p:anim>
                                    <p:anim by="(#ppt_w*0.50)" calcmode="lin" valueType="num">
                                      <p:cBhvr>
                                        <p:cTn id="36" dur="500" decel="50000" autoRev="1" fill="hold">
                                          <p:stCondLst>
                                            <p:cond delay="0"/>
                                          </p:stCondLst>
                                        </p:cTn>
                                        <p:tgtEl>
                                          <p:spTgt spid="13315">
                                            <p:txEl>
                                              <p:pRg st="4" end="4"/>
                                            </p:txEl>
                                          </p:spTgt>
                                        </p:tgtEl>
                                        <p:attrNameLst>
                                          <p:attrName>ppt_x</p:attrName>
                                        </p:attrNameLst>
                                      </p:cBhvr>
                                    </p:anim>
                                    <p:anim from="(-#ppt_h/2)" to="(#ppt_y)" calcmode="lin" valueType="num">
                                      <p:cBhvr>
                                        <p:cTn id="37" dur="1000" fill="hold">
                                          <p:stCondLst>
                                            <p:cond delay="0"/>
                                          </p:stCondLst>
                                        </p:cTn>
                                        <p:tgtEl>
                                          <p:spTgt spid="13315">
                                            <p:txEl>
                                              <p:pRg st="4" end="4"/>
                                            </p:txEl>
                                          </p:spTgt>
                                        </p:tgtEl>
                                        <p:attrNameLst>
                                          <p:attrName>ppt_y</p:attrName>
                                        </p:attrNameLst>
                                      </p:cBhvr>
                                    </p:anim>
                                    <p:animRot by="21600000">
                                      <p:cBhvr>
                                        <p:cTn id="38" dur="1000" fill="hold">
                                          <p:stCondLst>
                                            <p:cond delay="0"/>
                                          </p:stCondLst>
                                        </p:cTn>
                                        <p:tgtEl>
                                          <p:spTgt spid="13315">
                                            <p:txEl>
                                              <p:pRg st="4" end="4"/>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13315">
                                            <p:txEl>
                                              <p:pRg st="6" end="6"/>
                                            </p:txEl>
                                          </p:spTgt>
                                        </p:tgtEl>
                                        <p:attrNameLst>
                                          <p:attrName>style.visibility</p:attrName>
                                        </p:attrNameLst>
                                      </p:cBhvr>
                                      <p:to>
                                        <p:strVal val="visible"/>
                                      </p:to>
                                    </p:set>
                                    <p:anim by="(-#ppt_w*2)" calcmode="lin" valueType="num">
                                      <p:cBhvr rctx="PPT">
                                        <p:cTn id="41" dur="500" autoRev="1" fill="hold">
                                          <p:stCondLst>
                                            <p:cond delay="0"/>
                                          </p:stCondLst>
                                        </p:cTn>
                                        <p:tgtEl>
                                          <p:spTgt spid="13315">
                                            <p:txEl>
                                              <p:pRg st="6" end="6"/>
                                            </p:txEl>
                                          </p:spTgt>
                                        </p:tgtEl>
                                        <p:attrNameLst>
                                          <p:attrName>ppt_w</p:attrName>
                                        </p:attrNameLst>
                                      </p:cBhvr>
                                    </p:anim>
                                    <p:anim by="(#ppt_w*0.50)" calcmode="lin" valueType="num">
                                      <p:cBhvr>
                                        <p:cTn id="42" dur="500" decel="50000" autoRev="1" fill="hold">
                                          <p:stCondLst>
                                            <p:cond delay="0"/>
                                          </p:stCondLst>
                                        </p:cTn>
                                        <p:tgtEl>
                                          <p:spTgt spid="13315">
                                            <p:txEl>
                                              <p:pRg st="6" end="6"/>
                                            </p:txEl>
                                          </p:spTgt>
                                        </p:tgtEl>
                                        <p:attrNameLst>
                                          <p:attrName>ppt_x</p:attrName>
                                        </p:attrNameLst>
                                      </p:cBhvr>
                                    </p:anim>
                                    <p:anim from="(-#ppt_h/2)" to="(#ppt_y)" calcmode="lin" valueType="num">
                                      <p:cBhvr>
                                        <p:cTn id="43" dur="1000" fill="hold">
                                          <p:stCondLst>
                                            <p:cond delay="0"/>
                                          </p:stCondLst>
                                        </p:cTn>
                                        <p:tgtEl>
                                          <p:spTgt spid="13315">
                                            <p:txEl>
                                              <p:pRg st="6" end="6"/>
                                            </p:txEl>
                                          </p:spTgt>
                                        </p:tgtEl>
                                        <p:attrNameLst>
                                          <p:attrName>ppt_y</p:attrName>
                                        </p:attrNameLst>
                                      </p:cBhvr>
                                    </p:anim>
                                    <p:animRot by="21600000">
                                      <p:cBhvr>
                                        <p:cTn id="44" dur="1000" fill="hold">
                                          <p:stCondLst>
                                            <p:cond delay="0"/>
                                          </p:stCondLst>
                                        </p:cTn>
                                        <p:tgtEl>
                                          <p:spTgt spid="13315">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4294967295"/>
          </p:nvPr>
        </p:nvSpPr>
        <p:spPr>
          <a:xfrm>
            <a:off x="457200" y="2020888"/>
            <a:ext cx="8229600" cy="4075112"/>
          </a:xfrm>
          <a:prstGeom prst="rect">
            <a:avLst/>
          </a:prstGeom>
        </p:spPr>
        <p:txBody>
          <a:bodyPr>
            <a:normAutofit fontScale="92500" lnSpcReduction="10000"/>
          </a:bodyPr>
          <a:lstStyle/>
          <a:p>
            <a:pPr marL="0" indent="-274320" algn="l" rtl="0" eaLnBrk="1" fontAlgn="auto" hangingPunct="1">
              <a:lnSpc>
                <a:spcPct val="80000"/>
              </a:lnSpc>
              <a:spcAft>
                <a:spcPts val="0"/>
              </a:spcAft>
              <a:defRPr/>
            </a:pPr>
            <a:endParaRPr lang="en-US" sz="2800" b="1" dirty="0" smtClean="0">
              <a:solidFill>
                <a:srgbClr val="000000"/>
              </a:solidFill>
              <a:latin typeface="Comic Sans MS" pitchFamily="66" charset="0"/>
            </a:endParaRPr>
          </a:p>
          <a:p>
            <a:pPr marL="0" indent="-274320" algn="l" rtl="0" eaLnBrk="1" fontAlgn="auto" hangingPunct="1">
              <a:lnSpc>
                <a:spcPct val="80000"/>
              </a:lnSpc>
              <a:spcAft>
                <a:spcPts val="0"/>
              </a:spcAft>
              <a:defRPr/>
            </a:pPr>
            <a:r>
              <a:rPr lang="en-US" sz="2800" b="1" dirty="0" smtClean="0">
                <a:solidFill>
                  <a:srgbClr val="FF33CC"/>
                </a:solidFill>
                <a:latin typeface="Comic Sans MS" pitchFamily="66" charset="0"/>
              </a:rPr>
              <a:t>It +</a:t>
            </a:r>
            <a:r>
              <a:rPr lang="en-US" sz="2800" b="1" dirty="0" smtClean="0">
                <a:solidFill>
                  <a:srgbClr val="0070C0"/>
                </a:solidFill>
                <a:latin typeface="Comic Sans MS" pitchFamily="66" charset="0"/>
              </a:rPr>
              <a:t>be</a:t>
            </a:r>
            <a:r>
              <a:rPr lang="en-US" sz="2800" b="1" dirty="0" smtClean="0">
                <a:solidFill>
                  <a:srgbClr val="FF33CC"/>
                </a:solidFill>
                <a:latin typeface="Comic Sans MS" pitchFamily="66" charset="0"/>
              </a:rPr>
              <a:t> +</a:t>
            </a:r>
            <a:r>
              <a:rPr lang="en-US" sz="2800" b="1" dirty="0" smtClean="0">
                <a:solidFill>
                  <a:srgbClr val="0070C0"/>
                </a:solidFill>
                <a:latin typeface="Comic Sans MS" pitchFamily="66" charset="0"/>
              </a:rPr>
              <a:t>said</a:t>
            </a:r>
            <a:r>
              <a:rPr lang="en-US" sz="2800" b="1" dirty="0" smtClean="0">
                <a:solidFill>
                  <a:srgbClr val="FF33CC"/>
                </a:solidFill>
                <a:latin typeface="Comic Sans MS" pitchFamily="66" charset="0"/>
              </a:rPr>
              <a:t> +that clause : </a:t>
            </a:r>
          </a:p>
          <a:p>
            <a:pPr marL="0" indent="-274320" algn="l" rtl="0" eaLnBrk="1" fontAlgn="auto" hangingPunct="1">
              <a:lnSpc>
                <a:spcPct val="80000"/>
              </a:lnSpc>
              <a:spcAft>
                <a:spcPts val="0"/>
              </a:spcAft>
              <a:defRPr/>
            </a:pPr>
            <a:r>
              <a:rPr lang="en-US" sz="2800" b="1" dirty="0" smtClean="0">
                <a:solidFill>
                  <a:srgbClr val="FF33CC"/>
                </a:solidFill>
                <a:latin typeface="Comic Sans MS" pitchFamily="66" charset="0"/>
              </a:rPr>
              <a:t>             </a:t>
            </a:r>
            <a:r>
              <a:rPr lang="en-US" sz="2800" b="1" dirty="0" smtClean="0">
                <a:solidFill>
                  <a:srgbClr val="0070C0"/>
                </a:solidFill>
                <a:latin typeface="Comic Sans MS" pitchFamily="66" charset="0"/>
              </a:rPr>
              <a:t>known</a:t>
            </a:r>
          </a:p>
          <a:p>
            <a:pPr marL="0" indent="-274320" algn="l" rtl="0" eaLnBrk="1" fontAlgn="auto" hangingPunct="1">
              <a:lnSpc>
                <a:spcPct val="80000"/>
              </a:lnSpc>
              <a:spcAft>
                <a:spcPts val="0"/>
              </a:spcAft>
              <a:defRPr/>
            </a:pPr>
            <a:r>
              <a:rPr lang="en-US" sz="2800" b="1" dirty="0" smtClean="0">
                <a:solidFill>
                  <a:srgbClr val="0070C0"/>
                </a:solidFill>
                <a:latin typeface="Comic Sans MS" pitchFamily="66" charset="0"/>
              </a:rPr>
              <a:t>            thought</a:t>
            </a:r>
          </a:p>
          <a:p>
            <a:pPr marL="0" indent="-274320" algn="l" rtl="0" eaLnBrk="1" fontAlgn="auto" hangingPunct="1">
              <a:lnSpc>
                <a:spcPct val="80000"/>
              </a:lnSpc>
              <a:spcAft>
                <a:spcPts val="0"/>
              </a:spcAft>
              <a:defRPr/>
            </a:pPr>
            <a:r>
              <a:rPr lang="en-US" sz="2800" b="1" dirty="0" smtClean="0">
                <a:solidFill>
                  <a:srgbClr val="0070C0"/>
                </a:solidFill>
                <a:latin typeface="Comic Sans MS" pitchFamily="66" charset="0"/>
              </a:rPr>
              <a:t>            believed </a:t>
            </a:r>
            <a:r>
              <a:rPr lang="en-US" sz="2800" b="1" dirty="0" smtClean="0">
                <a:solidFill>
                  <a:srgbClr val="FF33CC"/>
                </a:solidFill>
                <a:latin typeface="Comic Sans MS" pitchFamily="66" charset="0"/>
              </a:rPr>
              <a:t>,etc.</a:t>
            </a:r>
          </a:p>
          <a:p>
            <a:pPr marL="0" indent="-274320" algn="l" rtl="0" eaLnBrk="1" fontAlgn="auto" hangingPunct="1">
              <a:lnSpc>
                <a:spcPct val="80000"/>
              </a:lnSpc>
              <a:spcAft>
                <a:spcPts val="0"/>
              </a:spcAft>
              <a:defRPr/>
            </a:pPr>
            <a:r>
              <a:rPr lang="en-US" sz="2800" b="1" dirty="0" smtClean="0">
                <a:latin typeface="Comic Sans MS" pitchFamily="66" charset="0"/>
              </a:rPr>
              <a:t>An example:</a:t>
            </a:r>
            <a:r>
              <a:rPr lang="en-US" sz="2800" b="1" dirty="0" smtClean="0">
                <a:solidFill>
                  <a:srgbClr val="FF33CC"/>
                </a:solidFill>
                <a:latin typeface="Comic Sans MS" pitchFamily="66" charset="0"/>
              </a:rPr>
              <a:t> </a:t>
            </a:r>
          </a:p>
          <a:p>
            <a:pPr marL="0" indent="-274320" algn="l" rtl="0" eaLnBrk="1" fontAlgn="auto" hangingPunct="1">
              <a:lnSpc>
                <a:spcPct val="80000"/>
              </a:lnSpc>
              <a:spcAft>
                <a:spcPts val="0"/>
              </a:spcAft>
              <a:defRPr/>
            </a:pPr>
            <a:r>
              <a:rPr lang="en-US" sz="2800" dirty="0" smtClean="0">
                <a:solidFill>
                  <a:srgbClr val="FF33CC"/>
                </a:solidFill>
                <a:latin typeface="Comic Sans MS" pitchFamily="66" charset="0"/>
              </a:rPr>
              <a:t>Active:</a:t>
            </a:r>
            <a:r>
              <a:rPr lang="en-US" sz="2800" dirty="0" smtClean="0">
                <a:latin typeface="Comic Sans MS" pitchFamily="66" charset="0"/>
              </a:rPr>
              <a:t> They </a:t>
            </a:r>
            <a:r>
              <a:rPr lang="en-US" sz="2800" u="sng" dirty="0" smtClean="0">
                <a:latin typeface="Comic Sans MS" pitchFamily="66" charset="0"/>
              </a:rPr>
              <a:t>say</a:t>
            </a:r>
            <a:r>
              <a:rPr lang="en-US" sz="2800" dirty="0" smtClean="0">
                <a:latin typeface="Comic Sans MS" pitchFamily="66" charset="0"/>
              </a:rPr>
              <a:t> that the world is now a small village .</a:t>
            </a:r>
          </a:p>
          <a:p>
            <a:pPr marL="0" indent="-274320" algn="l" rtl="0" eaLnBrk="1" fontAlgn="auto" hangingPunct="1">
              <a:lnSpc>
                <a:spcPct val="80000"/>
              </a:lnSpc>
              <a:spcAft>
                <a:spcPts val="0"/>
              </a:spcAft>
              <a:defRPr/>
            </a:pPr>
            <a:endParaRPr lang="en-US" sz="2800" dirty="0" smtClean="0">
              <a:latin typeface="Comic Sans MS" pitchFamily="66" charset="0"/>
            </a:endParaRPr>
          </a:p>
          <a:p>
            <a:pPr marL="0" indent="-274320" algn="l" rtl="0" eaLnBrk="1" fontAlgn="auto" hangingPunct="1">
              <a:lnSpc>
                <a:spcPct val="80000"/>
              </a:lnSpc>
              <a:spcAft>
                <a:spcPts val="0"/>
              </a:spcAft>
              <a:defRPr/>
            </a:pPr>
            <a:r>
              <a:rPr lang="en-US" sz="2800" dirty="0" smtClean="0">
                <a:solidFill>
                  <a:srgbClr val="FF33CC"/>
                </a:solidFill>
                <a:latin typeface="Comic Sans MS" pitchFamily="66" charset="0"/>
              </a:rPr>
              <a:t>Passive </a:t>
            </a:r>
            <a:r>
              <a:rPr lang="en-US" sz="2800" dirty="0" smtClean="0">
                <a:latin typeface="Comic Sans MS" pitchFamily="66" charset="0"/>
              </a:rPr>
              <a:t>:It </a:t>
            </a:r>
            <a:r>
              <a:rPr lang="en-US" sz="2800" b="1" u="sng" dirty="0" smtClean="0">
                <a:solidFill>
                  <a:srgbClr val="0070C0"/>
                </a:solidFill>
                <a:latin typeface="Comic Sans MS" pitchFamily="66" charset="0"/>
              </a:rPr>
              <a:t>is said</a:t>
            </a:r>
            <a:r>
              <a:rPr lang="en-US" sz="2800" b="1" dirty="0" smtClean="0">
                <a:solidFill>
                  <a:srgbClr val="0070C0"/>
                </a:solidFill>
                <a:latin typeface="Comic Sans MS" pitchFamily="66" charset="0"/>
              </a:rPr>
              <a:t> </a:t>
            </a:r>
            <a:r>
              <a:rPr lang="en-US" sz="2800" dirty="0" smtClean="0">
                <a:latin typeface="Comic Sans MS" pitchFamily="66" charset="0"/>
              </a:rPr>
              <a:t>that the world is now a small village. </a:t>
            </a:r>
          </a:p>
        </p:txBody>
      </p:sp>
      <p:sp>
        <p:nvSpPr>
          <p:cNvPr id="1229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bg1">
                    <a:lumMod val="75000"/>
                    <a:lumOff val="25000"/>
                  </a:schemeClr>
                </a:solidFill>
              </a:rPr>
              <a:t> </a:t>
            </a:r>
          </a:p>
        </p:txBody>
      </p:sp>
      <p:sp>
        <p:nvSpPr>
          <p:cNvPr id="14341" name="Oval 5"/>
          <p:cNvSpPr>
            <a:spLocks noChangeArrowheads="1"/>
          </p:cNvSpPr>
          <p:nvPr/>
        </p:nvSpPr>
        <p:spPr bwMode="auto">
          <a:xfrm>
            <a:off x="1692275" y="890588"/>
            <a:ext cx="5543550" cy="1189037"/>
          </a:xfrm>
          <a:prstGeom prst="ellipse">
            <a:avLst/>
          </a:prstGeom>
          <a:solidFill>
            <a:srgbClr val="FFCCFF"/>
          </a:solidFill>
          <a:ln w="9525">
            <a:solidFill>
              <a:schemeClr val="tx1"/>
            </a:solidFill>
            <a:round/>
            <a:headEnd/>
            <a:tailEnd/>
          </a:ln>
        </p:spPr>
        <p:txBody>
          <a:bodyPr wrap="none" anchor="ctr"/>
          <a:lstStyle/>
          <a:p>
            <a:pPr algn="ctr"/>
            <a:endParaRPr lang="en-US"/>
          </a:p>
        </p:txBody>
      </p:sp>
      <p:sp>
        <p:nvSpPr>
          <p:cNvPr id="14342" name="WordArt 6"/>
          <p:cNvSpPr>
            <a:spLocks noChangeArrowheads="1" noChangeShapeType="1" noTextEdit="1"/>
          </p:cNvSpPr>
          <p:nvPr/>
        </p:nvSpPr>
        <p:spPr bwMode="auto">
          <a:xfrm>
            <a:off x="2051050" y="1162050"/>
            <a:ext cx="5040313" cy="647700"/>
          </a:xfrm>
          <a:prstGeom prst="rect">
            <a:avLst/>
          </a:prstGeom>
        </p:spPr>
        <p:txBody>
          <a:bodyPr wrap="none" fromWordArt="1">
            <a:prstTxWarp prst="textFadeUp">
              <a:avLst>
                <a:gd name="adj" fmla="val 9991"/>
              </a:avLst>
            </a:prstTxWarp>
          </a:bodyPr>
          <a:lstStyle/>
          <a:p>
            <a:pPr algn="ctr" rtl="0"/>
            <a:r>
              <a:rPr lang="en-US" sz="3600" b="1" kern="10">
                <a:ln w="17780">
                  <a:solidFill>
                    <a:srgbClr val="FFFFFF"/>
                  </a:solidFill>
                  <a:miter lim="800000"/>
                  <a:headEnd/>
                  <a:tailEnd/>
                </a:ln>
                <a:gradFill rotWithShape="1">
                  <a:gsLst>
                    <a:gs pos="0">
                      <a:srgbClr val="505050"/>
                    </a:gs>
                    <a:gs pos="49001">
                      <a:srgbClr val="595959"/>
                    </a:gs>
                    <a:gs pos="50000">
                      <a:srgbClr val="000000"/>
                    </a:gs>
                    <a:gs pos="95000">
                      <a:srgbClr val="000000"/>
                    </a:gs>
                    <a:gs pos="100000">
                      <a:srgbClr val="000000"/>
                    </a:gs>
                  </a:gsLst>
                  <a:lin ang="5400000"/>
                </a:gradFill>
                <a:effectLst>
                  <a:outerShdw blurRad="50800" algn="tl" rotWithShape="0">
                    <a:srgbClr val="000000"/>
                  </a:outerShdw>
                </a:effectLst>
                <a:latin typeface="Arial Black"/>
              </a:rPr>
              <a:t>It+ be+ said +that clause</a:t>
            </a:r>
            <a:endParaRPr lang="ar-JO" sz="3600" b="1" kern="10">
              <a:ln w="17780">
                <a:solidFill>
                  <a:srgbClr val="FFFFFF"/>
                </a:solidFill>
                <a:miter lim="800000"/>
                <a:headEnd/>
                <a:tailEnd/>
              </a:ln>
              <a:gradFill rotWithShape="1">
                <a:gsLst>
                  <a:gs pos="0">
                    <a:srgbClr val="505050"/>
                  </a:gs>
                  <a:gs pos="49001">
                    <a:srgbClr val="595959"/>
                  </a:gs>
                  <a:gs pos="50000">
                    <a:srgbClr val="000000"/>
                  </a:gs>
                  <a:gs pos="95000">
                    <a:srgbClr val="000000"/>
                  </a:gs>
                  <a:gs pos="100000">
                    <a:srgbClr val="000000"/>
                  </a:gs>
                </a:gsLst>
                <a:lin ang="5400000"/>
              </a:gradFill>
              <a:effectLst>
                <a:outerShdw blurRad="50800" algn="tl" rotWithShape="0">
                  <a:srgbClr val="000000"/>
                </a:outerShdw>
              </a:effectLst>
              <a:latin typeface="Arial Black"/>
            </a:endParaRPr>
          </a:p>
        </p:txBody>
      </p:sp>
    </p:spTree>
    <p:extLst>
      <p:ext uri="{BB962C8B-B14F-4D97-AF65-F5344CB8AC3E}">
        <p14:creationId xmlns:p14="http://schemas.microsoft.com/office/powerpoint/2010/main" val="1882017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 calcmode="lin" valueType="num">
                                      <p:cBhvr>
                                        <p:cTn id="9" dur="1000" fill="hold"/>
                                        <p:tgtEl>
                                          <p:spTgt spid="14341"/>
                                        </p:tgtEl>
                                        <p:attrNameLst>
                                          <p:attrName>style.rotation</p:attrName>
                                        </p:attrNameLst>
                                      </p:cBhvr>
                                      <p:tavLst>
                                        <p:tav tm="0">
                                          <p:val>
                                            <p:fltVal val="90"/>
                                          </p:val>
                                        </p:tav>
                                        <p:tav tm="100000">
                                          <p:val>
                                            <p:fltVal val="0"/>
                                          </p:val>
                                        </p:tav>
                                      </p:tavLst>
                                    </p:anim>
                                    <p:animEffect transition="in" filter="fade">
                                      <p:cBhvr>
                                        <p:cTn id="10" dur="1000"/>
                                        <p:tgtEl>
                                          <p:spTgt spid="143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circle(in)">
                                      <p:cBhvr>
                                        <p:cTn id="15" dur="2000"/>
                                        <p:tgtEl>
                                          <p:spTgt spid="143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 to="" calcmode="lin" valueType="num">
                                      <p:cBhvr>
                                        <p:cTn id="20" dur="1" fill="hold"/>
                                        <p:tgtEl>
                                          <p:spTgt spid="14339">
                                            <p:txEl>
                                              <p:pRg st="1" end="1"/>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to="" calcmode="lin" valueType="num">
                                      <p:cBhvr>
                                        <p:cTn id="23" dur="1" fill="hold"/>
                                        <p:tgtEl>
                                          <p:spTgt spid="14339">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 to="" calcmode="lin" valueType="num">
                                      <p:cBhvr>
                                        <p:cTn id="26" dur="1" fill="hold"/>
                                        <p:tgtEl>
                                          <p:spTgt spid="14339">
                                            <p:txEl>
                                              <p:pRg st="3" end="3"/>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 to="" calcmode="lin" valueType="num">
                                      <p:cBhvr>
                                        <p:cTn id="29" dur="1" fill="hold"/>
                                        <p:tgtEl>
                                          <p:spTgt spid="14339">
                                            <p:txEl>
                                              <p:pRg st="4" end="4"/>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 to="" calcmode="lin" valueType="num">
                                      <p:cBhvr>
                                        <p:cTn id="32" dur="1" fill="hold"/>
                                        <p:tgtEl>
                                          <p:spTgt spid="14339">
                                            <p:txEl>
                                              <p:pRg st="5" end="5"/>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 to="" calcmode="lin" valueType="num">
                                      <p:cBhvr>
                                        <p:cTn id="35" dur="1" fill="hold"/>
                                        <p:tgtEl>
                                          <p:spTgt spid="14339">
                                            <p:txEl>
                                              <p:pRg st="6" end="6"/>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14339">
                                            <p:txEl>
                                              <p:pRg st="8" end="8"/>
                                            </p:txEl>
                                          </p:spTgt>
                                        </p:tgtEl>
                                        <p:attrNameLst>
                                          <p:attrName>style.visibility</p:attrName>
                                        </p:attrNameLst>
                                      </p:cBhvr>
                                      <p:to>
                                        <p:strVal val="visible"/>
                                      </p:to>
                                    </p:set>
                                    <p:anim to="" calcmode="lin" valueType="num">
                                      <p:cBhvr>
                                        <p:cTn id="38" dur="1" fill="hold"/>
                                        <p:tgtEl>
                                          <p:spTgt spid="14339">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5549" y="188586"/>
            <a:ext cx="3538621"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A quiz:</a:t>
            </a:r>
            <a:endParaRPr lang="ar-JO"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Rectangle 1"/>
          <p:cNvSpPr>
            <a:spLocks noChangeArrowheads="1"/>
          </p:cNvSpPr>
          <p:nvPr/>
        </p:nvSpPr>
        <p:spPr bwMode="auto">
          <a:xfrm>
            <a:off x="917575" y="368300"/>
            <a:ext cx="7686675" cy="7571303"/>
          </a:xfrm>
          <a:prstGeom prst="rect">
            <a:avLst/>
          </a:prstGeom>
          <a:noFill/>
          <a:ln>
            <a:noFill/>
          </a:ln>
          <a:effectLst>
            <a:glow rad="139700">
              <a:schemeClr val="accent4">
                <a:satMod val="175000"/>
                <a:alpha val="40000"/>
              </a:schemeClr>
            </a:glow>
          </a:effectLst>
          <a:scene3d>
            <a:camera prst="perspective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defRPr/>
            </a:pPr>
            <a:endParaRPr lang="en-US" sz="1400" b="1" dirty="0">
              <a:solidFill>
                <a:srgbClr val="FF0000"/>
              </a:solidFill>
              <a:latin typeface="Comic Sans MS" pitchFamily="66" charset="0"/>
            </a:endParaRPr>
          </a:p>
          <a:p>
            <a:pPr lvl="1" algn="l">
              <a:defRPr/>
            </a:pPr>
            <a:endParaRPr lang="en-US" sz="1400" b="1" dirty="0">
              <a:solidFill>
                <a:srgbClr val="FF0000"/>
              </a:solidFill>
              <a:latin typeface="Comic Sans MS" pitchFamily="66" charset="0"/>
            </a:endParaRPr>
          </a:p>
          <a:p>
            <a:pPr lvl="1" algn="l">
              <a:defRPr/>
            </a:pPr>
            <a:r>
              <a:rPr lang="en-US" sz="1400" b="1" dirty="0">
                <a:solidFill>
                  <a:srgbClr val="FF0000"/>
                </a:solidFill>
                <a:latin typeface="Comic Sans MS" pitchFamily="66" charset="0"/>
              </a:rPr>
              <a:t>                         </a:t>
            </a:r>
          </a:p>
          <a:p>
            <a:pPr lvl="1" algn="l">
              <a:defRPr/>
            </a:pPr>
            <a:endParaRPr lang="en-US" sz="1600" b="1" dirty="0">
              <a:solidFill>
                <a:srgbClr val="7030A0"/>
              </a:solidFill>
              <a:latin typeface="Comic Sans MS" pitchFamily="66" charset="0"/>
            </a:endParaRPr>
          </a:p>
          <a:p>
            <a:pPr lvl="1" algn="l">
              <a:defRPr/>
            </a:pPr>
            <a:r>
              <a:rPr lang="en-US" sz="1600" b="1" i="1" u="sng" dirty="0">
                <a:solidFill>
                  <a:srgbClr val="7030A0"/>
                </a:solidFill>
                <a:latin typeface="Comic Sans MS" pitchFamily="66" charset="0"/>
              </a:rPr>
              <a:t>A-Turn the following sentences into the passive voice:</a:t>
            </a:r>
          </a:p>
          <a:p>
            <a:pPr lvl="1" algn="l">
              <a:defRPr/>
            </a:pPr>
            <a:endParaRPr lang="en-US" b="1" i="1" dirty="0">
              <a:solidFill>
                <a:srgbClr val="0070C0"/>
              </a:solidFill>
              <a:latin typeface="Comic Sans MS" pitchFamily="66" charset="0"/>
            </a:endParaRPr>
          </a:p>
          <a:p>
            <a:pPr lvl="1" algn="l">
              <a:defRPr/>
            </a:pPr>
            <a:r>
              <a:rPr lang="en-US" b="1" dirty="0">
                <a:latin typeface="Comic Sans MS" pitchFamily="66" charset="0"/>
              </a:rPr>
              <a:t>1-Many people begin new projects in January.</a:t>
            </a:r>
          </a:p>
          <a:p>
            <a:pPr lvl="1" algn="l">
              <a:defRPr/>
            </a:pPr>
            <a:endParaRPr lang="en-US" b="1" dirty="0">
              <a:latin typeface="Comic Sans MS" pitchFamily="66" charset="0"/>
            </a:endParaRPr>
          </a:p>
          <a:p>
            <a:pPr lvl="1" algn="l">
              <a:defRPr/>
            </a:pPr>
            <a:r>
              <a:rPr lang="en-US" b="1" dirty="0">
                <a:latin typeface="Comic Sans MS" pitchFamily="66" charset="0"/>
              </a:rPr>
              <a:t> ……………………………………………………………………………………………</a:t>
            </a:r>
          </a:p>
          <a:p>
            <a:pPr lvl="1" algn="l">
              <a:defRPr/>
            </a:pPr>
            <a:endParaRPr lang="en-US" b="1" dirty="0">
              <a:latin typeface="Comic Sans MS" pitchFamily="66" charset="0"/>
            </a:endParaRPr>
          </a:p>
          <a:p>
            <a:pPr lvl="1" algn="l">
              <a:defRPr/>
            </a:pPr>
            <a:endParaRPr lang="en-US" b="1" dirty="0">
              <a:latin typeface="Comic Sans MS" pitchFamily="66" charset="0"/>
            </a:endParaRPr>
          </a:p>
          <a:p>
            <a:pPr lvl="1" algn="l">
              <a:defRPr/>
            </a:pPr>
            <a:r>
              <a:rPr lang="en-US" b="1" dirty="0">
                <a:latin typeface="Comic Sans MS" pitchFamily="66" charset="0"/>
              </a:rPr>
              <a:t>2-You must wash  that shirt for tonight’s party.</a:t>
            </a:r>
          </a:p>
          <a:p>
            <a:pPr lvl="1" algn="l">
              <a:defRPr/>
            </a:pPr>
            <a:r>
              <a:rPr lang="en-US" b="1" dirty="0">
                <a:latin typeface="Comic Sans MS" pitchFamily="66" charset="0"/>
              </a:rPr>
              <a:t>………………………………………………………………………………………………</a:t>
            </a:r>
          </a:p>
          <a:p>
            <a:pPr lvl="1" algn="l">
              <a:defRPr/>
            </a:pPr>
            <a:endParaRPr lang="en-US" b="1" dirty="0">
              <a:latin typeface="Comic Sans MS" pitchFamily="66" charset="0"/>
            </a:endParaRPr>
          </a:p>
          <a:p>
            <a:pPr lvl="1" algn="l">
              <a:defRPr/>
            </a:pPr>
            <a:r>
              <a:rPr lang="en-US" b="1" dirty="0">
                <a:latin typeface="Comic Sans MS" pitchFamily="66" charset="0"/>
              </a:rPr>
              <a:t>3-They  make shoes in that factory.</a:t>
            </a:r>
          </a:p>
          <a:p>
            <a:pPr lvl="1" algn="l">
              <a:defRPr/>
            </a:pPr>
            <a:r>
              <a:rPr lang="en-US" b="1" dirty="0">
                <a:latin typeface="Comic Sans MS" pitchFamily="66" charset="0"/>
              </a:rPr>
              <a:t>……………………………………………………………………………………………..</a:t>
            </a:r>
          </a:p>
          <a:p>
            <a:pPr lvl="1" algn="l">
              <a:defRPr/>
            </a:pPr>
            <a:endParaRPr lang="en-US" b="1" dirty="0">
              <a:latin typeface="Comic Sans MS" pitchFamily="66" charset="0"/>
            </a:endParaRPr>
          </a:p>
          <a:p>
            <a:pPr lvl="1" algn="l">
              <a:defRPr/>
            </a:pPr>
            <a:r>
              <a:rPr lang="en-US" b="1" dirty="0">
                <a:latin typeface="Comic Sans MS" pitchFamily="66" charset="0"/>
              </a:rPr>
              <a:t>4-We will have to examine you again.</a:t>
            </a:r>
          </a:p>
          <a:p>
            <a:pPr lvl="1" algn="l">
              <a:defRPr/>
            </a:pPr>
            <a:r>
              <a:rPr lang="en-US" b="1" dirty="0">
                <a:latin typeface="Comic Sans MS" pitchFamily="66" charset="0"/>
              </a:rPr>
              <a:t>…………………………………………………………………………………………………</a:t>
            </a:r>
          </a:p>
          <a:p>
            <a:pPr lvl="1" algn="l">
              <a:defRPr/>
            </a:pPr>
            <a:endParaRPr lang="en-US" b="1" dirty="0">
              <a:latin typeface="Comic Sans MS" pitchFamily="66" charset="0"/>
            </a:endParaRPr>
          </a:p>
          <a:p>
            <a:pPr lvl="1" algn="l">
              <a:defRPr/>
            </a:pPr>
            <a:r>
              <a:rPr lang="en-US" b="1" dirty="0">
                <a:latin typeface="Comic Sans MS" pitchFamily="66" charset="0"/>
              </a:rPr>
              <a:t>5-All workers will read the memo.</a:t>
            </a:r>
          </a:p>
          <a:p>
            <a:pPr lvl="1" algn="l">
              <a:defRPr/>
            </a:pPr>
            <a:r>
              <a:rPr lang="en-US" b="1" dirty="0">
                <a:latin typeface="Comic Sans MS" pitchFamily="66" charset="0"/>
              </a:rPr>
              <a:t>……………………………………………………………………………………………….</a:t>
            </a:r>
          </a:p>
          <a:p>
            <a:pPr lvl="1" algn="l">
              <a:defRPr/>
            </a:pPr>
            <a:endParaRPr lang="en-US" b="1" dirty="0">
              <a:latin typeface="Comic Sans MS" pitchFamily="66" charset="0"/>
            </a:endParaRPr>
          </a:p>
          <a:p>
            <a:pPr lvl="1" algn="l">
              <a:defRPr/>
            </a:pPr>
            <a:r>
              <a:rPr lang="en-US" b="1" dirty="0">
                <a:latin typeface="Comic Sans MS" pitchFamily="66" charset="0"/>
              </a:rPr>
              <a:t>6-They had finished preparations by the time the guests arrived</a:t>
            </a:r>
            <a:r>
              <a:rPr lang="en-US" sz="1400" b="1" dirty="0">
                <a:latin typeface="Comic Sans MS" pitchFamily="66" charset="0"/>
              </a:rPr>
              <a:t>.</a:t>
            </a:r>
          </a:p>
          <a:p>
            <a:pPr lvl="1" algn="l">
              <a:defRPr/>
            </a:pPr>
            <a:r>
              <a:rPr lang="en-US" sz="1400" b="1" dirty="0">
                <a:latin typeface="Comic Sans MS" pitchFamily="66" charset="0"/>
              </a:rPr>
              <a:t>…………………………………………………………………………………………………</a:t>
            </a:r>
          </a:p>
          <a:p>
            <a:pPr algn="l">
              <a:defRPr/>
            </a:pPr>
            <a:endParaRPr lang="en-US" sz="1400" b="1" dirty="0">
              <a:latin typeface="Comic Sans MS" pitchFamily="66" charset="0"/>
            </a:endParaRPr>
          </a:p>
          <a:p>
            <a:pPr algn="l">
              <a:defRPr/>
            </a:pPr>
            <a:endParaRPr lang="en-US" sz="1400" b="1" dirty="0">
              <a:latin typeface="Comic Sans MS" pitchFamily="66" charset="0"/>
            </a:endParaRPr>
          </a:p>
          <a:p>
            <a:pPr algn="l">
              <a:defRPr/>
            </a:pPr>
            <a:endParaRPr lang="ar-JO" sz="1400" b="1" dirty="0">
              <a:latin typeface="Comic Sans MS" pitchFamily="66" charset="0"/>
            </a:endParaRPr>
          </a:p>
        </p:txBody>
      </p:sp>
    </p:spTree>
    <p:extLst>
      <p:ext uri="{BB962C8B-B14F-4D97-AF65-F5344CB8AC3E}">
        <p14:creationId xmlns:p14="http://schemas.microsoft.com/office/powerpoint/2010/main" val="2787293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1" dur="500" fill="hold"/>
                                        <p:tgtEl>
                                          <p:spTgt spid="2">
                                            <p:txEl>
                                              <p:pRg st="6" end="6"/>
                                            </p:txEl>
                                          </p:spTgt>
                                        </p:tgtEl>
                                        <p:attrNameLst>
                                          <p:attrName>style.rotation</p:attrName>
                                        </p:attrNameLst>
                                      </p:cBhvr>
                                      <p:tavLst>
                                        <p:tav tm="0">
                                          <p:val>
                                            <p:fltVal val="360"/>
                                          </p:val>
                                        </p:tav>
                                        <p:tav tm="100000">
                                          <p:val>
                                            <p:fltVal val="0"/>
                                          </p:val>
                                        </p:tav>
                                      </p:tavLst>
                                    </p:anim>
                                    <p:animEffect transition="in" filter="fade">
                                      <p:cBhvr>
                                        <p:cTn id="22" dur="500"/>
                                        <p:tgtEl>
                                          <p:spTgt spid="2">
                                            <p:txEl>
                                              <p:pRg st="6" end="6"/>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p:cTn id="25"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8" end="8"/>
                                            </p:txEl>
                                          </p:spTgt>
                                        </p:tgtEl>
                                        <p:attrNameLst>
                                          <p:attrName>ppt_h</p:attrName>
                                        </p:attrNameLst>
                                      </p:cBhvr>
                                      <p:tavLst>
                                        <p:tav tm="0">
                                          <p:val>
                                            <p:fltVal val="0"/>
                                          </p:val>
                                        </p:tav>
                                        <p:tav tm="100000">
                                          <p:val>
                                            <p:strVal val="#ppt_h"/>
                                          </p:val>
                                        </p:tav>
                                      </p:tavLst>
                                    </p:anim>
                                    <p:anim calcmode="lin" valueType="num">
                                      <p:cBhvr>
                                        <p:cTn id="27" dur="500" fill="hold"/>
                                        <p:tgtEl>
                                          <p:spTgt spid="2">
                                            <p:txEl>
                                              <p:pRg st="8" end="8"/>
                                            </p:txEl>
                                          </p:spTgt>
                                        </p:tgtEl>
                                        <p:attrNameLst>
                                          <p:attrName>style.rotation</p:attrName>
                                        </p:attrNameLst>
                                      </p:cBhvr>
                                      <p:tavLst>
                                        <p:tav tm="0">
                                          <p:val>
                                            <p:fltVal val="360"/>
                                          </p:val>
                                        </p:tav>
                                        <p:tav tm="100000">
                                          <p:val>
                                            <p:fltVal val="0"/>
                                          </p:val>
                                        </p:tav>
                                      </p:tavLst>
                                    </p:anim>
                                    <p:animEffect transition="in" filter="fade">
                                      <p:cBhvr>
                                        <p:cTn id="28" dur="500"/>
                                        <p:tgtEl>
                                          <p:spTgt spid="2">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p:cTn id="33"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35" dur="500" fill="hold"/>
                                        <p:tgtEl>
                                          <p:spTgt spid="2">
                                            <p:txEl>
                                              <p:pRg st="11" end="11"/>
                                            </p:txEl>
                                          </p:spTgt>
                                        </p:tgtEl>
                                        <p:attrNameLst>
                                          <p:attrName>style.rotation</p:attrName>
                                        </p:attrNameLst>
                                      </p:cBhvr>
                                      <p:tavLst>
                                        <p:tav tm="0">
                                          <p:val>
                                            <p:fltVal val="360"/>
                                          </p:val>
                                        </p:tav>
                                        <p:tav tm="100000">
                                          <p:val>
                                            <p:fltVal val="0"/>
                                          </p:val>
                                        </p:tav>
                                      </p:tavLst>
                                    </p:anim>
                                    <p:animEffect transition="in" filter="fade">
                                      <p:cBhvr>
                                        <p:cTn id="36" dur="500"/>
                                        <p:tgtEl>
                                          <p:spTgt spid="2">
                                            <p:txEl>
                                              <p:pRg st="11" end="11"/>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p:cTn id="39"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41" dur="500" fill="hold"/>
                                        <p:tgtEl>
                                          <p:spTgt spid="2">
                                            <p:txEl>
                                              <p:pRg st="12" end="12"/>
                                            </p:txEl>
                                          </p:spTgt>
                                        </p:tgtEl>
                                        <p:attrNameLst>
                                          <p:attrName>style.rotation</p:attrName>
                                        </p:attrNameLst>
                                      </p:cBhvr>
                                      <p:tavLst>
                                        <p:tav tm="0">
                                          <p:val>
                                            <p:fltVal val="360"/>
                                          </p:val>
                                        </p:tav>
                                        <p:tav tm="100000">
                                          <p:val>
                                            <p:fltVal val="0"/>
                                          </p:val>
                                        </p:tav>
                                      </p:tavLst>
                                    </p:anim>
                                    <p:animEffect transition="in" filter="fade">
                                      <p:cBhvr>
                                        <p:cTn id="42" dur="500"/>
                                        <p:tgtEl>
                                          <p:spTgt spid="2">
                                            <p:txEl>
                                              <p:pRg st="12" end="1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 calcmode="lin" valueType="num">
                                      <p:cBhvr>
                                        <p:cTn id="47" dur="5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14" end="14"/>
                                            </p:txEl>
                                          </p:spTgt>
                                        </p:tgtEl>
                                        <p:attrNameLst>
                                          <p:attrName>ppt_h</p:attrName>
                                        </p:attrNameLst>
                                      </p:cBhvr>
                                      <p:tavLst>
                                        <p:tav tm="0">
                                          <p:val>
                                            <p:fltVal val="0"/>
                                          </p:val>
                                        </p:tav>
                                        <p:tav tm="100000">
                                          <p:val>
                                            <p:strVal val="#ppt_h"/>
                                          </p:val>
                                        </p:tav>
                                      </p:tavLst>
                                    </p:anim>
                                    <p:anim calcmode="lin" valueType="num">
                                      <p:cBhvr>
                                        <p:cTn id="49" dur="500" fill="hold"/>
                                        <p:tgtEl>
                                          <p:spTgt spid="2">
                                            <p:txEl>
                                              <p:pRg st="14" end="14"/>
                                            </p:txEl>
                                          </p:spTgt>
                                        </p:tgtEl>
                                        <p:attrNameLst>
                                          <p:attrName>style.rotation</p:attrName>
                                        </p:attrNameLst>
                                      </p:cBhvr>
                                      <p:tavLst>
                                        <p:tav tm="0">
                                          <p:val>
                                            <p:fltVal val="360"/>
                                          </p:val>
                                        </p:tav>
                                        <p:tav tm="100000">
                                          <p:val>
                                            <p:fltVal val="0"/>
                                          </p:val>
                                        </p:tav>
                                      </p:tavLst>
                                    </p:anim>
                                    <p:animEffect transition="in" filter="fade">
                                      <p:cBhvr>
                                        <p:cTn id="50" dur="500"/>
                                        <p:tgtEl>
                                          <p:spTgt spid="2">
                                            <p:txEl>
                                              <p:pRg st="14" end="14"/>
                                            </p:txEl>
                                          </p:spTgt>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 calcmode="lin" valueType="num">
                                      <p:cBhvr>
                                        <p:cTn id="53" dur="5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54" dur="500" fill="hold"/>
                                        <p:tgtEl>
                                          <p:spTgt spid="2">
                                            <p:txEl>
                                              <p:pRg st="15" end="15"/>
                                            </p:txEl>
                                          </p:spTgt>
                                        </p:tgtEl>
                                        <p:attrNameLst>
                                          <p:attrName>ppt_h</p:attrName>
                                        </p:attrNameLst>
                                      </p:cBhvr>
                                      <p:tavLst>
                                        <p:tav tm="0">
                                          <p:val>
                                            <p:fltVal val="0"/>
                                          </p:val>
                                        </p:tav>
                                        <p:tav tm="100000">
                                          <p:val>
                                            <p:strVal val="#ppt_h"/>
                                          </p:val>
                                        </p:tav>
                                      </p:tavLst>
                                    </p:anim>
                                    <p:anim calcmode="lin" valueType="num">
                                      <p:cBhvr>
                                        <p:cTn id="55" dur="500" fill="hold"/>
                                        <p:tgtEl>
                                          <p:spTgt spid="2">
                                            <p:txEl>
                                              <p:pRg st="15" end="15"/>
                                            </p:txEl>
                                          </p:spTgt>
                                        </p:tgtEl>
                                        <p:attrNameLst>
                                          <p:attrName>style.rotation</p:attrName>
                                        </p:attrNameLst>
                                      </p:cBhvr>
                                      <p:tavLst>
                                        <p:tav tm="0">
                                          <p:val>
                                            <p:fltVal val="360"/>
                                          </p:val>
                                        </p:tav>
                                        <p:tav tm="100000">
                                          <p:val>
                                            <p:fltVal val="0"/>
                                          </p:val>
                                        </p:tav>
                                      </p:tavLst>
                                    </p:anim>
                                    <p:animEffect transition="in" filter="fade">
                                      <p:cBhvr>
                                        <p:cTn id="56" dur="500"/>
                                        <p:tgtEl>
                                          <p:spTgt spid="2">
                                            <p:txEl>
                                              <p:pRg st="15" end="1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anim calcmode="lin" valueType="num">
                                      <p:cBhvr>
                                        <p:cTn id="61" dur="500" fill="hold"/>
                                        <p:tgtEl>
                                          <p:spTgt spid="2">
                                            <p:txEl>
                                              <p:pRg st="17" end="17"/>
                                            </p:txEl>
                                          </p:spTgt>
                                        </p:tgtEl>
                                        <p:attrNameLst>
                                          <p:attrName>ppt_w</p:attrName>
                                        </p:attrNameLst>
                                      </p:cBhvr>
                                      <p:tavLst>
                                        <p:tav tm="0">
                                          <p:val>
                                            <p:fltVal val="0"/>
                                          </p:val>
                                        </p:tav>
                                        <p:tav tm="100000">
                                          <p:val>
                                            <p:strVal val="#ppt_w"/>
                                          </p:val>
                                        </p:tav>
                                      </p:tavLst>
                                    </p:anim>
                                    <p:anim calcmode="lin" valueType="num">
                                      <p:cBhvr>
                                        <p:cTn id="62" dur="500" fill="hold"/>
                                        <p:tgtEl>
                                          <p:spTgt spid="2">
                                            <p:txEl>
                                              <p:pRg st="17" end="17"/>
                                            </p:txEl>
                                          </p:spTgt>
                                        </p:tgtEl>
                                        <p:attrNameLst>
                                          <p:attrName>ppt_h</p:attrName>
                                        </p:attrNameLst>
                                      </p:cBhvr>
                                      <p:tavLst>
                                        <p:tav tm="0">
                                          <p:val>
                                            <p:fltVal val="0"/>
                                          </p:val>
                                        </p:tav>
                                        <p:tav tm="100000">
                                          <p:val>
                                            <p:strVal val="#ppt_h"/>
                                          </p:val>
                                        </p:tav>
                                      </p:tavLst>
                                    </p:anim>
                                    <p:anim calcmode="lin" valueType="num">
                                      <p:cBhvr>
                                        <p:cTn id="63" dur="500" fill="hold"/>
                                        <p:tgtEl>
                                          <p:spTgt spid="2">
                                            <p:txEl>
                                              <p:pRg st="17" end="17"/>
                                            </p:txEl>
                                          </p:spTgt>
                                        </p:tgtEl>
                                        <p:attrNameLst>
                                          <p:attrName>style.rotation</p:attrName>
                                        </p:attrNameLst>
                                      </p:cBhvr>
                                      <p:tavLst>
                                        <p:tav tm="0">
                                          <p:val>
                                            <p:fltVal val="360"/>
                                          </p:val>
                                        </p:tav>
                                        <p:tav tm="100000">
                                          <p:val>
                                            <p:fltVal val="0"/>
                                          </p:val>
                                        </p:tav>
                                      </p:tavLst>
                                    </p:anim>
                                    <p:animEffect transition="in" filter="fade">
                                      <p:cBhvr>
                                        <p:cTn id="64" dur="500"/>
                                        <p:tgtEl>
                                          <p:spTgt spid="2">
                                            <p:txEl>
                                              <p:pRg st="17" end="17"/>
                                            </p:txEl>
                                          </p:spTgt>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2">
                                            <p:txEl>
                                              <p:pRg st="18" end="18"/>
                                            </p:txEl>
                                          </p:spTgt>
                                        </p:tgtEl>
                                        <p:attrNameLst>
                                          <p:attrName>style.visibility</p:attrName>
                                        </p:attrNameLst>
                                      </p:cBhvr>
                                      <p:to>
                                        <p:strVal val="visible"/>
                                      </p:to>
                                    </p:set>
                                    <p:anim calcmode="lin" valueType="num">
                                      <p:cBhvr>
                                        <p:cTn id="67" dur="500" fill="hold"/>
                                        <p:tgtEl>
                                          <p:spTgt spid="2">
                                            <p:txEl>
                                              <p:pRg st="18" end="18"/>
                                            </p:txEl>
                                          </p:spTgt>
                                        </p:tgtEl>
                                        <p:attrNameLst>
                                          <p:attrName>ppt_w</p:attrName>
                                        </p:attrNameLst>
                                      </p:cBhvr>
                                      <p:tavLst>
                                        <p:tav tm="0">
                                          <p:val>
                                            <p:fltVal val="0"/>
                                          </p:val>
                                        </p:tav>
                                        <p:tav tm="100000">
                                          <p:val>
                                            <p:strVal val="#ppt_w"/>
                                          </p:val>
                                        </p:tav>
                                      </p:tavLst>
                                    </p:anim>
                                    <p:anim calcmode="lin" valueType="num">
                                      <p:cBhvr>
                                        <p:cTn id="68" dur="500" fill="hold"/>
                                        <p:tgtEl>
                                          <p:spTgt spid="2">
                                            <p:txEl>
                                              <p:pRg st="18" end="18"/>
                                            </p:txEl>
                                          </p:spTgt>
                                        </p:tgtEl>
                                        <p:attrNameLst>
                                          <p:attrName>ppt_h</p:attrName>
                                        </p:attrNameLst>
                                      </p:cBhvr>
                                      <p:tavLst>
                                        <p:tav tm="0">
                                          <p:val>
                                            <p:fltVal val="0"/>
                                          </p:val>
                                        </p:tav>
                                        <p:tav tm="100000">
                                          <p:val>
                                            <p:strVal val="#ppt_h"/>
                                          </p:val>
                                        </p:tav>
                                      </p:tavLst>
                                    </p:anim>
                                    <p:anim calcmode="lin" valueType="num">
                                      <p:cBhvr>
                                        <p:cTn id="69" dur="500" fill="hold"/>
                                        <p:tgtEl>
                                          <p:spTgt spid="2">
                                            <p:txEl>
                                              <p:pRg st="18" end="18"/>
                                            </p:txEl>
                                          </p:spTgt>
                                        </p:tgtEl>
                                        <p:attrNameLst>
                                          <p:attrName>style.rotation</p:attrName>
                                        </p:attrNameLst>
                                      </p:cBhvr>
                                      <p:tavLst>
                                        <p:tav tm="0">
                                          <p:val>
                                            <p:fltVal val="360"/>
                                          </p:val>
                                        </p:tav>
                                        <p:tav tm="100000">
                                          <p:val>
                                            <p:fltVal val="0"/>
                                          </p:val>
                                        </p:tav>
                                      </p:tavLst>
                                    </p:anim>
                                    <p:animEffect transition="in" filter="fade">
                                      <p:cBhvr>
                                        <p:cTn id="70" dur="500"/>
                                        <p:tgtEl>
                                          <p:spTgt spid="2">
                                            <p:txEl>
                                              <p:pRg st="18" end="18"/>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9" presetClass="entr" presetSubtype="0" decel="100000" fill="hold" nodeType="clickEffect">
                                  <p:stCondLst>
                                    <p:cond delay="0"/>
                                  </p:stCondLst>
                                  <p:childTnLst>
                                    <p:set>
                                      <p:cBhvr>
                                        <p:cTn id="74" dur="1" fill="hold">
                                          <p:stCondLst>
                                            <p:cond delay="0"/>
                                          </p:stCondLst>
                                        </p:cTn>
                                        <p:tgtEl>
                                          <p:spTgt spid="2">
                                            <p:txEl>
                                              <p:pRg st="20" end="20"/>
                                            </p:txEl>
                                          </p:spTgt>
                                        </p:tgtEl>
                                        <p:attrNameLst>
                                          <p:attrName>style.visibility</p:attrName>
                                        </p:attrNameLst>
                                      </p:cBhvr>
                                      <p:to>
                                        <p:strVal val="visible"/>
                                      </p:to>
                                    </p:set>
                                    <p:anim calcmode="lin" valueType="num">
                                      <p:cBhvr>
                                        <p:cTn id="75" dur="500" fill="hold"/>
                                        <p:tgtEl>
                                          <p:spTgt spid="2">
                                            <p:txEl>
                                              <p:pRg st="20" end="20"/>
                                            </p:txEl>
                                          </p:spTgt>
                                        </p:tgtEl>
                                        <p:attrNameLst>
                                          <p:attrName>ppt_w</p:attrName>
                                        </p:attrNameLst>
                                      </p:cBhvr>
                                      <p:tavLst>
                                        <p:tav tm="0">
                                          <p:val>
                                            <p:fltVal val="0"/>
                                          </p:val>
                                        </p:tav>
                                        <p:tav tm="100000">
                                          <p:val>
                                            <p:strVal val="#ppt_w"/>
                                          </p:val>
                                        </p:tav>
                                      </p:tavLst>
                                    </p:anim>
                                    <p:anim calcmode="lin" valueType="num">
                                      <p:cBhvr>
                                        <p:cTn id="76" dur="500" fill="hold"/>
                                        <p:tgtEl>
                                          <p:spTgt spid="2">
                                            <p:txEl>
                                              <p:pRg st="20" end="20"/>
                                            </p:txEl>
                                          </p:spTgt>
                                        </p:tgtEl>
                                        <p:attrNameLst>
                                          <p:attrName>ppt_h</p:attrName>
                                        </p:attrNameLst>
                                      </p:cBhvr>
                                      <p:tavLst>
                                        <p:tav tm="0">
                                          <p:val>
                                            <p:fltVal val="0"/>
                                          </p:val>
                                        </p:tav>
                                        <p:tav tm="100000">
                                          <p:val>
                                            <p:strVal val="#ppt_h"/>
                                          </p:val>
                                        </p:tav>
                                      </p:tavLst>
                                    </p:anim>
                                    <p:anim calcmode="lin" valueType="num">
                                      <p:cBhvr>
                                        <p:cTn id="77" dur="500" fill="hold"/>
                                        <p:tgtEl>
                                          <p:spTgt spid="2">
                                            <p:txEl>
                                              <p:pRg st="20" end="20"/>
                                            </p:txEl>
                                          </p:spTgt>
                                        </p:tgtEl>
                                        <p:attrNameLst>
                                          <p:attrName>style.rotation</p:attrName>
                                        </p:attrNameLst>
                                      </p:cBhvr>
                                      <p:tavLst>
                                        <p:tav tm="0">
                                          <p:val>
                                            <p:fltVal val="360"/>
                                          </p:val>
                                        </p:tav>
                                        <p:tav tm="100000">
                                          <p:val>
                                            <p:fltVal val="0"/>
                                          </p:val>
                                        </p:tav>
                                      </p:tavLst>
                                    </p:anim>
                                    <p:animEffect transition="in" filter="fade">
                                      <p:cBhvr>
                                        <p:cTn id="78" dur="500"/>
                                        <p:tgtEl>
                                          <p:spTgt spid="2">
                                            <p:txEl>
                                              <p:pRg st="20" end="20"/>
                                            </p:txEl>
                                          </p:spTgt>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2">
                                            <p:txEl>
                                              <p:pRg st="21" end="21"/>
                                            </p:txEl>
                                          </p:spTgt>
                                        </p:tgtEl>
                                        <p:attrNameLst>
                                          <p:attrName>style.visibility</p:attrName>
                                        </p:attrNameLst>
                                      </p:cBhvr>
                                      <p:to>
                                        <p:strVal val="visible"/>
                                      </p:to>
                                    </p:set>
                                    <p:anim calcmode="lin" valueType="num">
                                      <p:cBhvr>
                                        <p:cTn id="81" dur="500" fill="hold"/>
                                        <p:tgtEl>
                                          <p:spTgt spid="2">
                                            <p:txEl>
                                              <p:pRg st="21" end="21"/>
                                            </p:txEl>
                                          </p:spTgt>
                                        </p:tgtEl>
                                        <p:attrNameLst>
                                          <p:attrName>ppt_w</p:attrName>
                                        </p:attrNameLst>
                                      </p:cBhvr>
                                      <p:tavLst>
                                        <p:tav tm="0">
                                          <p:val>
                                            <p:fltVal val="0"/>
                                          </p:val>
                                        </p:tav>
                                        <p:tav tm="100000">
                                          <p:val>
                                            <p:strVal val="#ppt_w"/>
                                          </p:val>
                                        </p:tav>
                                      </p:tavLst>
                                    </p:anim>
                                    <p:anim calcmode="lin" valueType="num">
                                      <p:cBhvr>
                                        <p:cTn id="82" dur="500" fill="hold"/>
                                        <p:tgtEl>
                                          <p:spTgt spid="2">
                                            <p:txEl>
                                              <p:pRg st="21" end="21"/>
                                            </p:txEl>
                                          </p:spTgt>
                                        </p:tgtEl>
                                        <p:attrNameLst>
                                          <p:attrName>ppt_h</p:attrName>
                                        </p:attrNameLst>
                                      </p:cBhvr>
                                      <p:tavLst>
                                        <p:tav tm="0">
                                          <p:val>
                                            <p:fltVal val="0"/>
                                          </p:val>
                                        </p:tav>
                                        <p:tav tm="100000">
                                          <p:val>
                                            <p:strVal val="#ppt_h"/>
                                          </p:val>
                                        </p:tav>
                                      </p:tavLst>
                                    </p:anim>
                                    <p:anim calcmode="lin" valueType="num">
                                      <p:cBhvr>
                                        <p:cTn id="83" dur="500" fill="hold"/>
                                        <p:tgtEl>
                                          <p:spTgt spid="2">
                                            <p:txEl>
                                              <p:pRg st="21" end="21"/>
                                            </p:txEl>
                                          </p:spTgt>
                                        </p:tgtEl>
                                        <p:attrNameLst>
                                          <p:attrName>style.rotation</p:attrName>
                                        </p:attrNameLst>
                                      </p:cBhvr>
                                      <p:tavLst>
                                        <p:tav tm="0">
                                          <p:val>
                                            <p:fltVal val="360"/>
                                          </p:val>
                                        </p:tav>
                                        <p:tav tm="100000">
                                          <p:val>
                                            <p:fltVal val="0"/>
                                          </p:val>
                                        </p:tav>
                                      </p:tavLst>
                                    </p:anim>
                                    <p:animEffect transition="in" filter="fade">
                                      <p:cBhvr>
                                        <p:cTn id="84" dur="500"/>
                                        <p:tgtEl>
                                          <p:spTgt spid="2">
                                            <p:txEl>
                                              <p:pRg st="21" end="21"/>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9" presetClass="entr" presetSubtype="0" decel="100000" fill="hold" nodeType="clickEffect">
                                  <p:stCondLst>
                                    <p:cond delay="0"/>
                                  </p:stCondLst>
                                  <p:childTnLst>
                                    <p:set>
                                      <p:cBhvr>
                                        <p:cTn id="88" dur="1" fill="hold">
                                          <p:stCondLst>
                                            <p:cond delay="0"/>
                                          </p:stCondLst>
                                        </p:cTn>
                                        <p:tgtEl>
                                          <p:spTgt spid="2">
                                            <p:txEl>
                                              <p:pRg st="23" end="23"/>
                                            </p:txEl>
                                          </p:spTgt>
                                        </p:tgtEl>
                                        <p:attrNameLst>
                                          <p:attrName>style.visibility</p:attrName>
                                        </p:attrNameLst>
                                      </p:cBhvr>
                                      <p:to>
                                        <p:strVal val="visible"/>
                                      </p:to>
                                    </p:set>
                                    <p:anim calcmode="lin" valueType="num">
                                      <p:cBhvr>
                                        <p:cTn id="89" dur="500" fill="hold"/>
                                        <p:tgtEl>
                                          <p:spTgt spid="2">
                                            <p:txEl>
                                              <p:pRg st="23" end="23"/>
                                            </p:txEl>
                                          </p:spTgt>
                                        </p:tgtEl>
                                        <p:attrNameLst>
                                          <p:attrName>ppt_w</p:attrName>
                                        </p:attrNameLst>
                                      </p:cBhvr>
                                      <p:tavLst>
                                        <p:tav tm="0">
                                          <p:val>
                                            <p:fltVal val="0"/>
                                          </p:val>
                                        </p:tav>
                                        <p:tav tm="100000">
                                          <p:val>
                                            <p:strVal val="#ppt_w"/>
                                          </p:val>
                                        </p:tav>
                                      </p:tavLst>
                                    </p:anim>
                                    <p:anim calcmode="lin" valueType="num">
                                      <p:cBhvr>
                                        <p:cTn id="90" dur="500" fill="hold"/>
                                        <p:tgtEl>
                                          <p:spTgt spid="2">
                                            <p:txEl>
                                              <p:pRg st="23" end="23"/>
                                            </p:txEl>
                                          </p:spTgt>
                                        </p:tgtEl>
                                        <p:attrNameLst>
                                          <p:attrName>ppt_h</p:attrName>
                                        </p:attrNameLst>
                                      </p:cBhvr>
                                      <p:tavLst>
                                        <p:tav tm="0">
                                          <p:val>
                                            <p:fltVal val="0"/>
                                          </p:val>
                                        </p:tav>
                                        <p:tav tm="100000">
                                          <p:val>
                                            <p:strVal val="#ppt_h"/>
                                          </p:val>
                                        </p:tav>
                                      </p:tavLst>
                                    </p:anim>
                                    <p:anim calcmode="lin" valueType="num">
                                      <p:cBhvr>
                                        <p:cTn id="91" dur="500" fill="hold"/>
                                        <p:tgtEl>
                                          <p:spTgt spid="2">
                                            <p:txEl>
                                              <p:pRg st="23" end="23"/>
                                            </p:txEl>
                                          </p:spTgt>
                                        </p:tgtEl>
                                        <p:attrNameLst>
                                          <p:attrName>style.rotation</p:attrName>
                                        </p:attrNameLst>
                                      </p:cBhvr>
                                      <p:tavLst>
                                        <p:tav tm="0">
                                          <p:val>
                                            <p:fltVal val="360"/>
                                          </p:val>
                                        </p:tav>
                                        <p:tav tm="100000">
                                          <p:val>
                                            <p:fltVal val="0"/>
                                          </p:val>
                                        </p:tav>
                                      </p:tavLst>
                                    </p:anim>
                                    <p:animEffect transition="in" filter="fade">
                                      <p:cBhvr>
                                        <p:cTn id="92" dur="500"/>
                                        <p:tgtEl>
                                          <p:spTgt spid="2">
                                            <p:txEl>
                                              <p:pRg st="23" end="23"/>
                                            </p:txEl>
                                          </p:spTgt>
                                        </p:tgtEl>
                                      </p:cBhvr>
                                    </p:animEffect>
                                  </p:childTnLst>
                                </p:cTn>
                              </p:par>
                              <p:par>
                                <p:cTn id="93" presetID="49" presetClass="entr" presetSubtype="0" decel="100000" fill="hold" nodeType="withEffect">
                                  <p:stCondLst>
                                    <p:cond delay="0"/>
                                  </p:stCondLst>
                                  <p:childTnLst>
                                    <p:set>
                                      <p:cBhvr>
                                        <p:cTn id="94" dur="1" fill="hold">
                                          <p:stCondLst>
                                            <p:cond delay="0"/>
                                          </p:stCondLst>
                                        </p:cTn>
                                        <p:tgtEl>
                                          <p:spTgt spid="2">
                                            <p:txEl>
                                              <p:pRg st="24" end="24"/>
                                            </p:txEl>
                                          </p:spTgt>
                                        </p:tgtEl>
                                        <p:attrNameLst>
                                          <p:attrName>style.visibility</p:attrName>
                                        </p:attrNameLst>
                                      </p:cBhvr>
                                      <p:to>
                                        <p:strVal val="visible"/>
                                      </p:to>
                                    </p:set>
                                    <p:anim calcmode="lin" valueType="num">
                                      <p:cBhvr>
                                        <p:cTn id="95" dur="500" fill="hold"/>
                                        <p:tgtEl>
                                          <p:spTgt spid="2">
                                            <p:txEl>
                                              <p:pRg st="24" end="24"/>
                                            </p:txEl>
                                          </p:spTgt>
                                        </p:tgtEl>
                                        <p:attrNameLst>
                                          <p:attrName>ppt_w</p:attrName>
                                        </p:attrNameLst>
                                      </p:cBhvr>
                                      <p:tavLst>
                                        <p:tav tm="0">
                                          <p:val>
                                            <p:fltVal val="0"/>
                                          </p:val>
                                        </p:tav>
                                        <p:tav tm="100000">
                                          <p:val>
                                            <p:strVal val="#ppt_w"/>
                                          </p:val>
                                        </p:tav>
                                      </p:tavLst>
                                    </p:anim>
                                    <p:anim calcmode="lin" valueType="num">
                                      <p:cBhvr>
                                        <p:cTn id="96" dur="500" fill="hold"/>
                                        <p:tgtEl>
                                          <p:spTgt spid="2">
                                            <p:txEl>
                                              <p:pRg st="24" end="24"/>
                                            </p:txEl>
                                          </p:spTgt>
                                        </p:tgtEl>
                                        <p:attrNameLst>
                                          <p:attrName>ppt_h</p:attrName>
                                        </p:attrNameLst>
                                      </p:cBhvr>
                                      <p:tavLst>
                                        <p:tav tm="0">
                                          <p:val>
                                            <p:fltVal val="0"/>
                                          </p:val>
                                        </p:tav>
                                        <p:tav tm="100000">
                                          <p:val>
                                            <p:strVal val="#ppt_h"/>
                                          </p:val>
                                        </p:tav>
                                      </p:tavLst>
                                    </p:anim>
                                    <p:anim calcmode="lin" valueType="num">
                                      <p:cBhvr>
                                        <p:cTn id="97" dur="500" fill="hold"/>
                                        <p:tgtEl>
                                          <p:spTgt spid="2">
                                            <p:txEl>
                                              <p:pRg st="24" end="24"/>
                                            </p:txEl>
                                          </p:spTgt>
                                        </p:tgtEl>
                                        <p:attrNameLst>
                                          <p:attrName>style.rotation</p:attrName>
                                        </p:attrNameLst>
                                      </p:cBhvr>
                                      <p:tavLst>
                                        <p:tav tm="0">
                                          <p:val>
                                            <p:fltVal val="360"/>
                                          </p:val>
                                        </p:tav>
                                        <p:tav tm="100000">
                                          <p:val>
                                            <p:fltVal val="0"/>
                                          </p:val>
                                        </p:tav>
                                      </p:tavLst>
                                    </p:anim>
                                    <p:animEffect transition="in" filter="fade">
                                      <p:cBhvr>
                                        <p:cTn id="98" dur="500"/>
                                        <p:tgtEl>
                                          <p:spTgt spid="2">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71550" y="406400"/>
            <a:ext cx="9136063"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endParaRPr lang="en-US" sz="1400" b="1">
              <a:latin typeface="Comic Sans MS" pitchFamily="66" charset="0"/>
            </a:endParaRPr>
          </a:p>
          <a:p>
            <a:pPr lvl="1" algn="l"/>
            <a:endParaRPr lang="en-US" sz="1400" b="1" u="sng">
              <a:latin typeface="Comic Sans MS" pitchFamily="66" charset="0"/>
            </a:endParaRPr>
          </a:p>
          <a:p>
            <a:pPr lvl="1" algn="l"/>
            <a:endParaRPr lang="en-US" sz="1400" b="1">
              <a:solidFill>
                <a:srgbClr val="0070C0"/>
              </a:solidFill>
              <a:latin typeface="Comic Sans MS" pitchFamily="66" charset="0"/>
            </a:endParaRPr>
          </a:p>
          <a:p>
            <a:pPr lvl="1" algn="l"/>
            <a:r>
              <a:rPr lang="en-US" sz="1400" b="1">
                <a:latin typeface="Comic Sans MS" pitchFamily="66" charset="0"/>
              </a:rPr>
              <a:t>1-They all ……………..English at meetings.</a:t>
            </a:r>
          </a:p>
          <a:p>
            <a:pPr lvl="1" algn="l"/>
            <a:r>
              <a:rPr lang="en-US" sz="1400" b="1">
                <a:solidFill>
                  <a:srgbClr val="FF0000"/>
                </a:solidFill>
                <a:latin typeface="Comic Sans MS" pitchFamily="66" charset="0"/>
              </a:rPr>
              <a:t>a-speak   b-spoken     c-is spoken    d-have spoken</a:t>
            </a:r>
            <a:r>
              <a:rPr lang="en-US" sz="1400" b="1">
                <a:solidFill>
                  <a:srgbClr val="0070C0"/>
                </a:solidFill>
                <a:latin typeface="Comic Sans MS" pitchFamily="66" charset="0"/>
              </a:rPr>
              <a:t>.</a:t>
            </a:r>
          </a:p>
          <a:p>
            <a:pPr lvl="1" algn="l"/>
            <a:endParaRPr lang="en-US" sz="1400" b="1">
              <a:solidFill>
                <a:srgbClr val="0070C0"/>
              </a:solidFill>
              <a:latin typeface="Comic Sans MS" pitchFamily="66" charset="0"/>
            </a:endParaRPr>
          </a:p>
          <a:p>
            <a:pPr lvl="1" algn="l"/>
            <a:r>
              <a:rPr lang="en-US" sz="1400" b="1">
                <a:latin typeface="Comic Sans MS" pitchFamily="66" charset="0"/>
              </a:rPr>
              <a:t>2-The newspaper………………for him every day.</a:t>
            </a:r>
          </a:p>
          <a:p>
            <a:pPr lvl="1" algn="l"/>
            <a:r>
              <a:rPr lang="en-US" sz="1400" b="1">
                <a:solidFill>
                  <a:srgbClr val="FF0000"/>
                </a:solidFill>
                <a:latin typeface="Comic Sans MS" pitchFamily="66" charset="0"/>
              </a:rPr>
              <a:t>a-reads   b- read      c-is read     d-is reading.</a:t>
            </a:r>
          </a:p>
          <a:p>
            <a:pPr lvl="1" algn="l"/>
            <a:endParaRPr lang="en-US" sz="1400" b="1">
              <a:solidFill>
                <a:srgbClr val="0070C0"/>
              </a:solidFill>
              <a:latin typeface="Comic Sans MS" pitchFamily="66" charset="0"/>
            </a:endParaRPr>
          </a:p>
          <a:p>
            <a:pPr lvl="1" algn="l"/>
            <a:r>
              <a:rPr lang="en-US" sz="1400" b="1">
                <a:latin typeface="Comic Sans MS" pitchFamily="66" charset="0"/>
              </a:rPr>
              <a:t>3-Acupuncture………………………. thousands of years ago by the Chinese</a:t>
            </a:r>
            <a:r>
              <a:rPr lang="en-US" sz="1400" b="1">
                <a:solidFill>
                  <a:srgbClr val="0070C0"/>
                </a:solidFill>
                <a:latin typeface="Comic Sans MS" pitchFamily="66" charset="0"/>
              </a:rPr>
              <a:t>.</a:t>
            </a:r>
          </a:p>
          <a:p>
            <a:pPr lvl="1" algn="l"/>
            <a:r>
              <a:rPr lang="en-US" sz="1400" b="1">
                <a:solidFill>
                  <a:srgbClr val="FF0000"/>
                </a:solidFill>
                <a:latin typeface="Comic Sans MS" pitchFamily="66" charset="0"/>
              </a:rPr>
              <a:t>a-discovered   b-was discovered     c-is discovered     a-was discovering.</a:t>
            </a:r>
          </a:p>
          <a:p>
            <a:pPr lvl="1" algn="l"/>
            <a:endParaRPr lang="en-US" sz="1400" b="1">
              <a:solidFill>
                <a:srgbClr val="0070C0"/>
              </a:solidFill>
              <a:latin typeface="Comic Sans MS" pitchFamily="66" charset="0"/>
            </a:endParaRPr>
          </a:p>
          <a:p>
            <a:pPr lvl="1" algn="l"/>
            <a:r>
              <a:rPr lang="en-US" sz="1400" b="1">
                <a:latin typeface="Comic Sans MS" pitchFamily="66" charset="0"/>
              </a:rPr>
              <a:t>4--The spider …………………her.</a:t>
            </a:r>
          </a:p>
          <a:p>
            <a:pPr lvl="1" algn="l"/>
            <a:r>
              <a:rPr lang="en-US" sz="1400" b="1">
                <a:solidFill>
                  <a:srgbClr val="FF0000"/>
                </a:solidFill>
                <a:latin typeface="Comic Sans MS" pitchFamily="66" charset="0"/>
              </a:rPr>
              <a:t>a-will be scared  b-have scared   c- scared      d-is being scared</a:t>
            </a:r>
            <a:r>
              <a:rPr lang="en-US" sz="1400" b="1">
                <a:latin typeface="Comic Sans MS" pitchFamily="66" charset="0"/>
              </a:rPr>
              <a:t>.</a:t>
            </a:r>
          </a:p>
          <a:p>
            <a:pPr lvl="1" algn="l"/>
            <a:endParaRPr lang="en-US" sz="1400" b="1">
              <a:latin typeface="Comic Sans MS" pitchFamily="66" charset="0"/>
            </a:endParaRPr>
          </a:p>
          <a:p>
            <a:pPr lvl="1" algn="l"/>
            <a:r>
              <a:rPr lang="en-US" sz="1400" b="1">
                <a:latin typeface="Comic Sans MS" pitchFamily="66" charset="0"/>
              </a:rPr>
              <a:t>5-the boy…………… the cake</a:t>
            </a:r>
            <a:r>
              <a:rPr lang="en-US" sz="1400" b="1">
                <a:solidFill>
                  <a:schemeClr val="accent1"/>
                </a:solidFill>
                <a:latin typeface="Comic Sans MS" pitchFamily="66" charset="0"/>
              </a:rPr>
              <a:t>.</a:t>
            </a:r>
            <a:endParaRPr lang="en-US" sz="1400" b="1">
              <a:latin typeface="Comic Sans MS" pitchFamily="66" charset="0"/>
            </a:endParaRPr>
          </a:p>
          <a:p>
            <a:pPr lvl="1" algn="l"/>
            <a:r>
              <a:rPr lang="en-US" sz="1400" b="1">
                <a:solidFill>
                  <a:srgbClr val="FF0000"/>
                </a:solidFill>
                <a:latin typeface="Comic Sans MS" pitchFamily="66" charset="0"/>
              </a:rPr>
              <a:t>a-is eaten   b-is being eaten     c-is eating      d-has been eaten</a:t>
            </a:r>
          </a:p>
          <a:p>
            <a:pPr lvl="1" algn="l"/>
            <a:endParaRPr lang="en-US" sz="1400" b="1">
              <a:latin typeface="Comic Sans MS" pitchFamily="66" charset="0"/>
            </a:endParaRPr>
          </a:p>
          <a:p>
            <a:pPr lvl="1" algn="l"/>
            <a:r>
              <a:rPr lang="en-US" sz="1400" b="1">
                <a:latin typeface="Comic Sans MS" pitchFamily="66" charset="0"/>
              </a:rPr>
              <a:t>6-the beds ………………already.</a:t>
            </a:r>
          </a:p>
          <a:p>
            <a:pPr lvl="1" algn="l"/>
            <a:r>
              <a:rPr lang="en-US" sz="1400" b="1">
                <a:solidFill>
                  <a:srgbClr val="FF0000"/>
                </a:solidFill>
                <a:latin typeface="Comic Sans MS" pitchFamily="66" charset="0"/>
              </a:rPr>
              <a:t>a-has been done      b-have been done          c-are doing          d-did</a:t>
            </a:r>
          </a:p>
          <a:p>
            <a:pPr lvl="1" algn="l"/>
            <a:endParaRPr lang="en-US" sz="1400" b="1">
              <a:latin typeface="Comic Sans MS" pitchFamily="66" charset="0"/>
            </a:endParaRPr>
          </a:p>
          <a:p>
            <a:pPr lvl="1" algn="l"/>
            <a:r>
              <a:rPr lang="en-US" sz="1400" b="1">
                <a:latin typeface="Comic Sans MS" pitchFamily="66" charset="0"/>
              </a:rPr>
              <a:t>7-Sixty people ……….....to the party next Friday.</a:t>
            </a:r>
          </a:p>
          <a:p>
            <a:pPr lvl="1" algn="l"/>
            <a:r>
              <a:rPr lang="en-US" sz="1400" b="1">
                <a:solidFill>
                  <a:srgbClr val="FF0000"/>
                </a:solidFill>
                <a:latin typeface="Comic Sans MS" pitchFamily="66" charset="0"/>
              </a:rPr>
              <a:t>a-are inviting   b-will invite   C-are going to invite  d-are going to be invited</a:t>
            </a:r>
          </a:p>
          <a:p>
            <a:pPr lvl="1" algn="l"/>
            <a:endParaRPr lang="en-US" sz="1400" b="1">
              <a:solidFill>
                <a:srgbClr val="FF0000"/>
              </a:solidFill>
              <a:latin typeface="Comic Sans MS" pitchFamily="66" charset="0"/>
            </a:endParaRPr>
          </a:p>
          <a:p>
            <a:pPr lvl="1" algn="l"/>
            <a:r>
              <a:rPr lang="en-US" sz="1400" b="1">
                <a:latin typeface="Comic Sans MS" pitchFamily="66" charset="0"/>
              </a:rPr>
              <a:t>8-He………...the visitors at the airport.</a:t>
            </a:r>
          </a:p>
          <a:p>
            <a:pPr lvl="1" algn="l"/>
            <a:r>
              <a:rPr lang="en-US" sz="1400" b="1">
                <a:solidFill>
                  <a:srgbClr val="FF0000"/>
                </a:solidFill>
                <a:latin typeface="Comic Sans MS" pitchFamily="66" charset="0"/>
              </a:rPr>
              <a:t>a-are going to meet   b-is going to be met   c-is going to meet   d-will be met</a:t>
            </a:r>
          </a:p>
        </p:txBody>
      </p:sp>
      <p:sp>
        <p:nvSpPr>
          <p:cNvPr id="3" name="Rectangle 2"/>
          <p:cNvSpPr/>
          <p:nvPr/>
        </p:nvSpPr>
        <p:spPr>
          <a:xfrm>
            <a:off x="872075" y="179374"/>
            <a:ext cx="5466561" cy="523220"/>
          </a:xfrm>
          <a:prstGeom prst="rect">
            <a:avLst/>
          </a:prstGeom>
          <a:noFill/>
        </p:spPr>
        <p:txBody>
          <a:bodyPr wrap="none">
            <a:spAutoFit/>
          </a:bodyPr>
          <a:lstStyle/>
          <a:p>
            <a:pPr algn="ctr">
              <a:defRPr/>
            </a:pPr>
            <a:r>
              <a:rPr lang="en-US" sz="2800" b="1" u="sng" dirty="0">
                <a:ln w="17780" cmpd="sng">
                  <a:solidFill>
                    <a:srgbClr val="FFFFFF"/>
                  </a:solidFill>
                  <a:prstDash val="solid"/>
                  <a:miter lim="800000"/>
                </a:ln>
                <a:solidFill>
                  <a:srgbClr val="FF0000"/>
                </a:solidFill>
                <a:effectLst>
                  <a:outerShdw blurRad="50800" algn="tl" rotWithShape="0">
                    <a:srgbClr val="000000"/>
                  </a:outerShdw>
                </a:effectLst>
                <a:latin typeface="Comic Sans MS" pitchFamily="66" charset="0"/>
              </a:rPr>
              <a:t>B-Choose the correct answer:</a:t>
            </a:r>
            <a:endParaRPr lang="ar-JO" sz="28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3045355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3" end="3"/>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4"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p:cTn id="41"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43"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
                                            <p:txEl>
                                              <p:pRg st="6" end="6"/>
                                            </p:txEl>
                                          </p:spTgt>
                                        </p:tgtEl>
                                      </p:cBhvr>
                                    </p:animEffect>
                                  </p:childTnLst>
                                </p:cTn>
                              </p:par>
                              <p:par>
                                <p:cTn id="46" presetID="41" presetClass="entr" presetSubtype="0" fill="hold" nodeType="withEffect">
                                  <p:stCondLst>
                                    <p:cond delay="0"/>
                                  </p:stCondLst>
                                  <p:iterate type="lt">
                                    <p:tmPct val="10000"/>
                                  </p:iterate>
                                  <p:childTnLst>
                                    <p:set>
                                      <p:cBhvr>
                                        <p:cTn id="47" dur="1" fill="hold">
                                          <p:stCondLst>
                                            <p:cond delay="0"/>
                                          </p:stCondLst>
                                        </p:cTn>
                                        <p:tgtEl>
                                          <p:spTgt spid="2">
                                            <p:txEl>
                                              <p:pRg st="7" end="7"/>
                                            </p:txEl>
                                          </p:spTgt>
                                        </p:tgtEl>
                                        <p:attrNameLst>
                                          <p:attrName>style.visibility</p:attrName>
                                        </p:attrNameLst>
                                      </p:cBhvr>
                                      <p:to>
                                        <p:strVal val="visible"/>
                                      </p:to>
                                    </p:set>
                                    <p:anim calcmode="lin" valueType="num">
                                      <p:cBhvr>
                                        <p:cTn id="48"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50"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1" presetClass="entr" presetSubtype="0" fill="hold" nodeType="clickEffect">
                                  <p:stCondLst>
                                    <p:cond delay="0"/>
                                  </p:stCondLst>
                                  <p:iterate type="lt">
                                    <p:tmPct val="10000"/>
                                  </p:iterate>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p:cTn id="57"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59"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
                                            <p:txEl>
                                              <p:pRg st="9" end="9"/>
                                            </p:txEl>
                                          </p:spTgt>
                                        </p:tgtEl>
                                      </p:cBhvr>
                                    </p:animEffect>
                                  </p:childTnLst>
                                </p:cTn>
                              </p:par>
                              <p:par>
                                <p:cTn id="62" presetID="41" presetClass="entr" presetSubtype="0" fill="hold" nodeType="withEffect">
                                  <p:stCondLst>
                                    <p:cond delay="0"/>
                                  </p:stCondLst>
                                  <p:iterate type="lt">
                                    <p:tmPct val="10000"/>
                                  </p:iterate>
                                  <p:childTnLst>
                                    <p:set>
                                      <p:cBhvr>
                                        <p:cTn id="63" dur="1" fill="hold">
                                          <p:stCondLst>
                                            <p:cond delay="0"/>
                                          </p:stCondLst>
                                        </p:cTn>
                                        <p:tgtEl>
                                          <p:spTgt spid="2">
                                            <p:txEl>
                                              <p:pRg st="10" end="10"/>
                                            </p:txEl>
                                          </p:spTgt>
                                        </p:tgtEl>
                                        <p:attrNameLst>
                                          <p:attrName>style.visibility</p:attrName>
                                        </p:attrNameLst>
                                      </p:cBhvr>
                                      <p:to>
                                        <p:strVal val="visible"/>
                                      </p:to>
                                    </p:set>
                                    <p:anim calcmode="lin" valueType="num">
                                      <p:cBhvr>
                                        <p:cTn id="64" dur="500" fill="hold"/>
                                        <p:tgtEl>
                                          <p:spTgt spid="2">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
                                            <p:txEl>
                                              <p:pRg st="10" end="10"/>
                                            </p:txEl>
                                          </p:spTgt>
                                        </p:tgtEl>
                                        <p:attrNameLst>
                                          <p:attrName>ppt_y</p:attrName>
                                        </p:attrNameLst>
                                      </p:cBhvr>
                                      <p:tavLst>
                                        <p:tav tm="0">
                                          <p:val>
                                            <p:strVal val="#ppt_y"/>
                                          </p:val>
                                        </p:tav>
                                        <p:tav tm="100000">
                                          <p:val>
                                            <p:strVal val="#ppt_y"/>
                                          </p:val>
                                        </p:tav>
                                      </p:tavLst>
                                    </p:anim>
                                    <p:anim calcmode="lin" valueType="num">
                                      <p:cBhvr>
                                        <p:cTn id="66" dur="500" fill="hold"/>
                                        <p:tgtEl>
                                          <p:spTgt spid="2">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
                                            <p:txEl>
                                              <p:pRg st="10" end="1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1" presetClass="entr" presetSubtype="0" fill="hold" nodeType="clickEffect">
                                  <p:stCondLst>
                                    <p:cond delay="0"/>
                                  </p:stCondLst>
                                  <p:iterate type="lt">
                                    <p:tmPct val="10000"/>
                                  </p:iterate>
                                  <p:childTnLst>
                                    <p:set>
                                      <p:cBhvr>
                                        <p:cTn id="72" dur="1" fill="hold">
                                          <p:stCondLst>
                                            <p:cond delay="0"/>
                                          </p:stCondLst>
                                        </p:cTn>
                                        <p:tgtEl>
                                          <p:spTgt spid="2">
                                            <p:txEl>
                                              <p:pRg st="12" end="12"/>
                                            </p:txEl>
                                          </p:spTgt>
                                        </p:tgtEl>
                                        <p:attrNameLst>
                                          <p:attrName>style.visibility</p:attrName>
                                        </p:attrNameLst>
                                      </p:cBhvr>
                                      <p:to>
                                        <p:strVal val="visible"/>
                                      </p:to>
                                    </p:set>
                                    <p:anim calcmode="lin" valueType="num">
                                      <p:cBhvr>
                                        <p:cTn id="73" dur="500" fill="hold"/>
                                        <p:tgtEl>
                                          <p:spTgt spid="2">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
                                            <p:txEl>
                                              <p:pRg st="12" end="12"/>
                                            </p:txEl>
                                          </p:spTgt>
                                        </p:tgtEl>
                                        <p:attrNameLst>
                                          <p:attrName>ppt_y</p:attrName>
                                        </p:attrNameLst>
                                      </p:cBhvr>
                                      <p:tavLst>
                                        <p:tav tm="0">
                                          <p:val>
                                            <p:strVal val="#ppt_y"/>
                                          </p:val>
                                        </p:tav>
                                        <p:tav tm="100000">
                                          <p:val>
                                            <p:strVal val="#ppt_y"/>
                                          </p:val>
                                        </p:tav>
                                      </p:tavLst>
                                    </p:anim>
                                    <p:anim calcmode="lin" valueType="num">
                                      <p:cBhvr>
                                        <p:cTn id="75" dur="500" fill="hold"/>
                                        <p:tgtEl>
                                          <p:spTgt spid="2">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
                                            <p:txEl>
                                              <p:pRg st="12" end="12"/>
                                            </p:txEl>
                                          </p:spTgt>
                                        </p:tgtEl>
                                      </p:cBhvr>
                                    </p:animEffect>
                                  </p:childTnLst>
                                </p:cTn>
                              </p:par>
                              <p:par>
                                <p:cTn id="78" presetID="41" presetClass="entr" presetSubtype="0" fill="hold" nodeType="withEffect">
                                  <p:stCondLst>
                                    <p:cond delay="0"/>
                                  </p:stCondLst>
                                  <p:iterate type="lt">
                                    <p:tmPct val="10000"/>
                                  </p:iterate>
                                  <p:childTnLst>
                                    <p:set>
                                      <p:cBhvr>
                                        <p:cTn id="79" dur="1" fill="hold">
                                          <p:stCondLst>
                                            <p:cond delay="0"/>
                                          </p:stCondLst>
                                        </p:cTn>
                                        <p:tgtEl>
                                          <p:spTgt spid="2">
                                            <p:txEl>
                                              <p:pRg st="13" end="13"/>
                                            </p:txEl>
                                          </p:spTgt>
                                        </p:tgtEl>
                                        <p:attrNameLst>
                                          <p:attrName>style.visibility</p:attrName>
                                        </p:attrNameLst>
                                      </p:cBhvr>
                                      <p:to>
                                        <p:strVal val="visible"/>
                                      </p:to>
                                    </p:set>
                                    <p:anim calcmode="lin" valueType="num">
                                      <p:cBhvr>
                                        <p:cTn id="80" dur="500" fill="hold"/>
                                        <p:tgtEl>
                                          <p:spTgt spid="2">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
                                            <p:txEl>
                                              <p:pRg st="13" end="13"/>
                                            </p:txEl>
                                          </p:spTgt>
                                        </p:tgtEl>
                                        <p:attrNameLst>
                                          <p:attrName>ppt_y</p:attrName>
                                        </p:attrNameLst>
                                      </p:cBhvr>
                                      <p:tavLst>
                                        <p:tav tm="0">
                                          <p:val>
                                            <p:strVal val="#ppt_y"/>
                                          </p:val>
                                        </p:tav>
                                        <p:tav tm="100000">
                                          <p:val>
                                            <p:strVal val="#ppt_y"/>
                                          </p:val>
                                        </p:tav>
                                      </p:tavLst>
                                    </p:anim>
                                    <p:anim calcmode="lin" valueType="num">
                                      <p:cBhvr>
                                        <p:cTn id="82" dur="500" fill="hold"/>
                                        <p:tgtEl>
                                          <p:spTgt spid="2">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
                                            <p:txEl>
                                              <p:pRg st="13" end="13"/>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1" presetClass="entr" presetSubtype="0" fill="hold" nodeType="clickEffect">
                                  <p:stCondLst>
                                    <p:cond delay="0"/>
                                  </p:stCondLst>
                                  <p:iterate type="lt">
                                    <p:tmPct val="10000"/>
                                  </p:iterate>
                                  <p:childTnLst>
                                    <p:set>
                                      <p:cBhvr>
                                        <p:cTn id="88" dur="1" fill="hold">
                                          <p:stCondLst>
                                            <p:cond delay="0"/>
                                          </p:stCondLst>
                                        </p:cTn>
                                        <p:tgtEl>
                                          <p:spTgt spid="2">
                                            <p:txEl>
                                              <p:pRg st="15" end="15"/>
                                            </p:txEl>
                                          </p:spTgt>
                                        </p:tgtEl>
                                        <p:attrNameLst>
                                          <p:attrName>style.visibility</p:attrName>
                                        </p:attrNameLst>
                                      </p:cBhvr>
                                      <p:to>
                                        <p:strVal val="visible"/>
                                      </p:to>
                                    </p:set>
                                    <p:anim calcmode="lin" valueType="num">
                                      <p:cBhvr>
                                        <p:cTn id="89" dur="500" fill="hold"/>
                                        <p:tgtEl>
                                          <p:spTgt spid="2">
                                            <p:txEl>
                                              <p:pRg st="15" end="15"/>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
                                            <p:txEl>
                                              <p:pRg st="15" end="15"/>
                                            </p:txEl>
                                          </p:spTgt>
                                        </p:tgtEl>
                                        <p:attrNameLst>
                                          <p:attrName>ppt_y</p:attrName>
                                        </p:attrNameLst>
                                      </p:cBhvr>
                                      <p:tavLst>
                                        <p:tav tm="0">
                                          <p:val>
                                            <p:strVal val="#ppt_y"/>
                                          </p:val>
                                        </p:tav>
                                        <p:tav tm="100000">
                                          <p:val>
                                            <p:strVal val="#ppt_y"/>
                                          </p:val>
                                        </p:tav>
                                      </p:tavLst>
                                    </p:anim>
                                    <p:anim calcmode="lin" valueType="num">
                                      <p:cBhvr>
                                        <p:cTn id="91" dur="500" fill="hold"/>
                                        <p:tgtEl>
                                          <p:spTgt spid="2">
                                            <p:txEl>
                                              <p:pRg st="15" end="1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
                                            <p:txEl>
                                              <p:pRg st="15" end="1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
                                            <p:txEl>
                                              <p:pRg st="15" end="15"/>
                                            </p:txEl>
                                          </p:spTgt>
                                        </p:tgtEl>
                                      </p:cBhvr>
                                    </p:animEffect>
                                  </p:childTnLst>
                                </p:cTn>
                              </p:par>
                              <p:par>
                                <p:cTn id="94" presetID="41" presetClass="entr" presetSubtype="0" fill="hold" nodeType="withEffect">
                                  <p:stCondLst>
                                    <p:cond delay="0"/>
                                  </p:stCondLst>
                                  <p:iterate type="lt">
                                    <p:tmPct val="10000"/>
                                  </p:iterate>
                                  <p:childTnLst>
                                    <p:set>
                                      <p:cBhvr>
                                        <p:cTn id="95" dur="1" fill="hold">
                                          <p:stCondLst>
                                            <p:cond delay="0"/>
                                          </p:stCondLst>
                                        </p:cTn>
                                        <p:tgtEl>
                                          <p:spTgt spid="2">
                                            <p:txEl>
                                              <p:pRg st="16" end="16"/>
                                            </p:txEl>
                                          </p:spTgt>
                                        </p:tgtEl>
                                        <p:attrNameLst>
                                          <p:attrName>style.visibility</p:attrName>
                                        </p:attrNameLst>
                                      </p:cBhvr>
                                      <p:to>
                                        <p:strVal val="visible"/>
                                      </p:to>
                                    </p:set>
                                    <p:anim calcmode="lin" valueType="num">
                                      <p:cBhvr>
                                        <p:cTn id="96" dur="500" fill="hold"/>
                                        <p:tgtEl>
                                          <p:spTgt spid="2">
                                            <p:txEl>
                                              <p:pRg st="16" end="16"/>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
                                            <p:txEl>
                                              <p:pRg st="16" end="16"/>
                                            </p:txEl>
                                          </p:spTgt>
                                        </p:tgtEl>
                                        <p:attrNameLst>
                                          <p:attrName>ppt_y</p:attrName>
                                        </p:attrNameLst>
                                      </p:cBhvr>
                                      <p:tavLst>
                                        <p:tav tm="0">
                                          <p:val>
                                            <p:strVal val="#ppt_y"/>
                                          </p:val>
                                        </p:tav>
                                        <p:tav tm="100000">
                                          <p:val>
                                            <p:strVal val="#ppt_y"/>
                                          </p:val>
                                        </p:tav>
                                      </p:tavLst>
                                    </p:anim>
                                    <p:anim calcmode="lin" valueType="num">
                                      <p:cBhvr>
                                        <p:cTn id="98" dur="500" fill="hold"/>
                                        <p:tgtEl>
                                          <p:spTgt spid="2">
                                            <p:txEl>
                                              <p:pRg st="16" end="1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
                                            <p:txEl>
                                              <p:pRg st="16" end="1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
                                            <p:txEl>
                                              <p:pRg st="16" end="16"/>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1" presetClass="entr" presetSubtype="0" fill="hold" nodeType="clickEffect">
                                  <p:stCondLst>
                                    <p:cond delay="0"/>
                                  </p:stCondLst>
                                  <p:iterate type="lt">
                                    <p:tmPct val="10000"/>
                                  </p:iterate>
                                  <p:childTnLst>
                                    <p:set>
                                      <p:cBhvr>
                                        <p:cTn id="104" dur="1" fill="hold">
                                          <p:stCondLst>
                                            <p:cond delay="0"/>
                                          </p:stCondLst>
                                        </p:cTn>
                                        <p:tgtEl>
                                          <p:spTgt spid="2">
                                            <p:txEl>
                                              <p:pRg st="18" end="18"/>
                                            </p:txEl>
                                          </p:spTgt>
                                        </p:tgtEl>
                                        <p:attrNameLst>
                                          <p:attrName>style.visibility</p:attrName>
                                        </p:attrNameLst>
                                      </p:cBhvr>
                                      <p:to>
                                        <p:strVal val="visible"/>
                                      </p:to>
                                    </p:set>
                                    <p:anim calcmode="lin" valueType="num">
                                      <p:cBhvr>
                                        <p:cTn id="105" dur="500" fill="hold"/>
                                        <p:tgtEl>
                                          <p:spTgt spid="2">
                                            <p:txEl>
                                              <p:pRg st="18" end="1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
                                            <p:txEl>
                                              <p:pRg st="18" end="18"/>
                                            </p:txEl>
                                          </p:spTgt>
                                        </p:tgtEl>
                                        <p:attrNameLst>
                                          <p:attrName>ppt_y</p:attrName>
                                        </p:attrNameLst>
                                      </p:cBhvr>
                                      <p:tavLst>
                                        <p:tav tm="0">
                                          <p:val>
                                            <p:strVal val="#ppt_y"/>
                                          </p:val>
                                        </p:tav>
                                        <p:tav tm="100000">
                                          <p:val>
                                            <p:strVal val="#ppt_y"/>
                                          </p:val>
                                        </p:tav>
                                      </p:tavLst>
                                    </p:anim>
                                    <p:anim calcmode="lin" valueType="num">
                                      <p:cBhvr>
                                        <p:cTn id="107" dur="500" fill="hold"/>
                                        <p:tgtEl>
                                          <p:spTgt spid="2">
                                            <p:txEl>
                                              <p:pRg st="18" end="1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
                                            <p:txEl>
                                              <p:pRg st="18" end="1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
                                            <p:txEl>
                                              <p:pRg st="18" end="18"/>
                                            </p:txEl>
                                          </p:spTgt>
                                        </p:tgtEl>
                                      </p:cBhvr>
                                    </p:animEffect>
                                  </p:childTnLst>
                                </p:cTn>
                              </p:par>
                              <p:par>
                                <p:cTn id="110" presetID="41" presetClass="entr" presetSubtype="0" fill="hold" nodeType="withEffect">
                                  <p:stCondLst>
                                    <p:cond delay="0"/>
                                  </p:stCondLst>
                                  <p:iterate type="lt">
                                    <p:tmPct val="10000"/>
                                  </p:iterate>
                                  <p:childTnLst>
                                    <p:set>
                                      <p:cBhvr>
                                        <p:cTn id="111" dur="1" fill="hold">
                                          <p:stCondLst>
                                            <p:cond delay="0"/>
                                          </p:stCondLst>
                                        </p:cTn>
                                        <p:tgtEl>
                                          <p:spTgt spid="2">
                                            <p:txEl>
                                              <p:pRg st="19" end="19"/>
                                            </p:txEl>
                                          </p:spTgt>
                                        </p:tgtEl>
                                        <p:attrNameLst>
                                          <p:attrName>style.visibility</p:attrName>
                                        </p:attrNameLst>
                                      </p:cBhvr>
                                      <p:to>
                                        <p:strVal val="visible"/>
                                      </p:to>
                                    </p:set>
                                    <p:anim calcmode="lin" valueType="num">
                                      <p:cBhvr>
                                        <p:cTn id="112" dur="500" fill="hold"/>
                                        <p:tgtEl>
                                          <p:spTgt spid="2">
                                            <p:txEl>
                                              <p:pRg st="19" end="1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2">
                                            <p:txEl>
                                              <p:pRg st="19" end="19"/>
                                            </p:txEl>
                                          </p:spTgt>
                                        </p:tgtEl>
                                        <p:attrNameLst>
                                          <p:attrName>ppt_y</p:attrName>
                                        </p:attrNameLst>
                                      </p:cBhvr>
                                      <p:tavLst>
                                        <p:tav tm="0">
                                          <p:val>
                                            <p:strVal val="#ppt_y"/>
                                          </p:val>
                                        </p:tav>
                                        <p:tav tm="100000">
                                          <p:val>
                                            <p:strVal val="#ppt_y"/>
                                          </p:val>
                                        </p:tav>
                                      </p:tavLst>
                                    </p:anim>
                                    <p:anim calcmode="lin" valueType="num">
                                      <p:cBhvr>
                                        <p:cTn id="114" dur="500" fill="hold"/>
                                        <p:tgtEl>
                                          <p:spTgt spid="2">
                                            <p:txEl>
                                              <p:pRg st="19" end="1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2">
                                            <p:txEl>
                                              <p:pRg st="19" end="1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2">
                                            <p:txEl>
                                              <p:pRg st="19" end="19"/>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1" presetClass="entr" presetSubtype="0" fill="hold" nodeType="clickEffect">
                                  <p:stCondLst>
                                    <p:cond delay="0"/>
                                  </p:stCondLst>
                                  <p:iterate type="lt">
                                    <p:tmPct val="10000"/>
                                  </p:iterate>
                                  <p:childTnLst>
                                    <p:set>
                                      <p:cBhvr>
                                        <p:cTn id="120" dur="1" fill="hold">
                                          <p:stCondLst>
                                            <p:cond delay="0"/>
                                          </p:stCondLst>
                                        </p:cTn>
                                        <p:tgtEl>
                                          <p:spTgt spid="2">
                                            <p:txEl>
                                              <p:pRg st="21" end="21"/>
                                            </p:txEl>
                                          </p:spTgt>
                                        </p:tgtEl>
                                        <p:attrNameLst>
                                          <p:attrName>style.visibility</p:attrName>
                                        </p:attrNameLst>
                                      </p:cBhvr>
                                      <p:to>
                                        <p:strVal val="visible"/>
                                      </p:to>
                                    </p:set>
                                    <p:anim calcmode="lin" valueType="num">
                                      <p:cBhvr>
                                        <p:cTn id="121" dur="500" fill="hold"/>
                                        <p:tgtEl>
                                          <p:spTgt spid="2">
                                            <p:txEl>
                                              <p:pRg st="21" end="2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2" dur="500" fill="hold"/>
                                        <p:tgtEl>
                                          <p:spTgt spid="2">
                                            <p:txEl>
                                              <p:pRg st="21" end="21"/>
                                            </p:txEl>
                                          </p:spTgt>
                                        </p:tgtEl>
                                        <p:attrNameLst>
                                          <p:attrName>ppt_y</p:attrName>
                                        </p:attrNameLst>
                                      </p:cBhvr>
                                      <p:tavLst>
                                        <p:tav tm="0">
                                          <p:val>
                                            <p:strVal val="#ppt_y"/>
                                          </p:val>
                                        </p:tav>
                                        <p:tav tm="100000">
                                          <p:val>
                                            <p:strVal val="#ppt_y"/>
                                          </p:val>
                                        </p:tav>
                                      </p:tavLst>
                                    </p:anim>
                                    <p:anim calcmode="lin" valueType="num">
                                      <p:cBhvr>
                                        <p:cTn id="123" dur="500" fill="hold"/>
                                        <p:tgtEl>
                                          <p:spTgt spid="2">
                                            <p:txEl>
                                              <p:pRg st="21" end="2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4" dur="500" fill="hold"/>
                                        <p:tgtEl>
                                          <p:spTgt spid="2">
                                            <p:txEl>
                                              <p:pRg st="21" end="2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500" tmFilter="0,0; .5, 1; 1, 1"/>
                                        <p:tgtEl>
                                          <p:spTgt spid="2">
                                            <p:txEl>
                                              <p:pRg st="21" end="21"/>
                                            </p:txEl>
                                          </p:spTgt>
                                        </p:tgtEl>
                                      </p:cBhvr>
                                    </p:animEffect>
                                  </p:childTnLst>
                                </p:cTn>
                              </p:par>
                              <p:par>
                                <p:cTn id="126" presetID="41" presetClass="entr" presetSubtype="0" fill="hold" nodeType="withEffect">
                                  <p:stCondLst>
                                    <p:cond delay="0"/>
                                  </p:stCondLst>
                                  <p:iterate type="lt">
                                    <p:tmPct val="10000"/>
                                  </p:iterate>
                                  <p:childTnLst>
                                    <p:set>
                                      <p:cBhvr>
                                        <p:cTn id="127" dur="1" fill="hold">
                                          <p:stCondLst>
                                            <p:cond delay="0"/>
                                          </p:stCondLst>
                                        </p:cTn>
                                        <p:tgtEl>
                                          <p:spTgt spid="2">
                                            <p:txEl>
                                              <p:pRg st="22" end="22"/>
                                            </p:txEl>
                                          </p:spTgt>
                                        </p:tgtEl>
                                        <p:attrNameLst>
                                          <p:attrName>style.visibility</p:attrName>
                                        </p:attrNameLst>
                                      </p:cBhvr>
                                      <p:to>
                                        <p:strVal val="visible"/>
                                      </p:to>
                                    </p:set>
                                    <p:anim calcmode="lin" valueType="num">
                                      <p:cBhvr>
                                        <p:cTn id="128" dur="500" fill="hold"/>
                                        <p:tgtEl>
                                          <p:spTgt spid="2">
                                            <p:txEl>
                                              <p:pRg st="22" end="2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2">
                                            <p:txEl>
                                              <p:pRg st="22" end="22"/>
                                            </p:txEl>
                                          </p:spTgt>
                                        </p:tgtEl>
                                        <p:attrNameLst>
                                          <p:attrName>ppt_y</p:attrName>
                                        </p:attrNameLst>
                                      </p:cBhvr>
                                      <p:tavLst>
                                        <p:tav tm="0">
                                          <p:val>
                                            <p:strVal val="#ppt_y"/>
                                          </p:val>
                                        </p:tav>
                                        <p:tav tm="100000">
                                          <p:val>
                                            <p:strVal val="#ppt_y"/>
                                          </p:val>
                                        </p:tav>
                                      </p:tavLst>
                                    </p:anim>
                                    <p:anim calcmode="lin" valueType="num">
                                      <p:cBhvr>
                                        <p:cTn id="130" dur="500" fill="hold"/>
                                        <p:tgtEl>
                                          <p:spTgt spid="2">
                                            <p:txEl>
                                              <p:pRg st="22" end="2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2">
                                            <p:txEl>
                                              <p:pRg st="22" end="2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2">
                                            <p:txEl>
                                              <p:pRg st="22" end="22"/>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1" presetClass="entr" presetSubtype="0" fill="hold" nodeType="clickEffect">
                                  <p:stCondLst>
                                    <p:cond delay="0"/>
                                  </p:stCondLst>
                                  <p:iterate type="lt">
                                    <p:tmPct val="10000"/>
                                  </p:iterate>
                                  <p:childTnLst>
                                    <p:set>
                                      <p:cBhvr>
                                        <p:cTn id="136" dur="1" fill="hold">
                                          <p:stCondLst>
                                            <p:cond delay="0"/>
                                          </p:stCondLst>
                                        </p:cTn>
                                        <p:tgtEl>
                                          <p:spTgt spid="2">
                                            <p:txEl>
                                              <p:pRg st="24" end="24"/>
                                            </p:txEl>
                                          </p:spTgt>
                                        </p:tgtEl>
                                        <p:attrNameLst>
                                          <p:attrName>style.visibility</p:attrName>
                                        </p:attrNameLst>
                                      </p:cBhvr>
                                      <p:to>
                                        <p:strVal val="visible"/>
                                      </p:to>
                                    </p:set>
                                    <p:anim calcmode="lin" valueType="num">
                                      <p:cBhvr>
                                        <p:cTn id="137" dur="500" fill="hold"/>
                                        <p:tgtEl>
                                          <p:spTgt spid="2">
                                            <p:txEl>
                                              <p:pRg st="24" end="2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2">
                                            <p:txEl>
                                              <p:pRg st="24" end="24"/>
                                            </p:txEl>
                                          </p:spTgt>
                                        </p:tgtEl>
                                        <p:attrNameLst>
                                          <p:attrName>ppt_y</p:attrName>
                                        </p:attrNameLst>
                                      </p:cBhvr>
                                      <p:tavLst>
                                        <p:tav tm="0">
                                          <p:val>
                                            <p:strVal val="#ppt_y"/>
                                          </p:val>
                                        </p:tav>
                                        <p:tav tm="100000">
                                          <p:val>
                                            <p:strVal val="#ppt_y"/>
                                          </p:val>
                                        </p:tav>
                                      </p:tavLst>
                                    </p:anim>
                                    <p:anim calcmode="lin" valueType="num">
                                      <p:cBhvr>
                                        <p:cTn id="139" dur="500" fill="hold"/>
                                        <p:tgtEl>
                                          <p:spTgt spid="2">
                                            <p:txEl>
                                              <p:pRg st="24" end="2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2">
                                            <p:txEl>
                                              <p:pRg st="24" end="2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2">
                                            <p:txEl>
                                              <p:pRg st="24" end="24"/>
                                            </p:txEl>
                                          </p:spTgt>
                                        </p:tgtEl>
                                      </p:cBhvr>
                                    </p:animEffect>
                                  </p:childTnLst>
                                </p:cTn>
                              </p:par>
                              <p:par>
                                <p:cTn id="142" presetID="41" presetClass="entr" presetSubtype="0" fill="hold" nodeType="withEffect">
                                  <p:stCondLst>
                                    <p:cond delay="0"/>
                                  </p:stCondLst>
                                  <p:iterate type="lt">
                                    <p:tmPct val="10000"/>
                                  </p:iterate>
                                  <p:childTnLst>
                                    <p:set>
                                      <p:cBhvr>
                                        <p:cTn id="143" dur="1" fill="hold">
                                          <p:stCondLst>
                                            <p:cond delay="0"/>
                                          </p:stCondLst>
                                        </p:cTn>
                                        <p:tgtEl>
                                          <p:spTgt spid="2">
                                            <p:txEl>
                                              <p:pRg st="25" end="25"/>
                                            </p:txEl>
                                          </p:spTgt>
                                        </p:tgtEl>
                                        <p:attrNameLst>
                                          <p:attrName>style.visibility</p:attrName>
                                        </p:attrNameLst>
                                      </p:cBhvr>
                                      <p:to>
                                        <p:strVal val="visible"/>
                                      </p:to>
                                    </p:set>
                                    <p:anim calcmode="lin" valueType="num">
                                      <p:cBhvr>
                                        <p:cTn id="144" dur="500" fill="hold"/>
                                        <p:tgtEl>
                                          <p:spTgt spid="2">
                                            <p:txEl>
                                              <p:pRg st="25" end="2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2">
                                            <p:txEl>
                                              <p:pRg st="25" end="25"/>
                                            </p:txEl>
                                          </p:spTgt>
                                        </p:tgtEl>
                                        <p:attrNameLst>
                                          <p:attrName>ppt_y</p:attrName>
                                        </p:attrNameLst>
                                      </p:cBhvr>
                                      <p:tavLst>
                                        <p:tav tm="0">
                                          <p:val>
                                            <p:strVal val="#ppt_y"/>
                                          </p:val>
                                        </p:tav>
                                        <p:tav tm="100000">
                                          <p:val>
                                            <p:strVal val="#ppt_y"/>
                                          </p:val>
                                        </p:tav>
                                      </p:tavLst>
                                    </p:anim>
                                    <p:anim calcmode="lin" valueType="num">
                                      <p:cBhvr>
                                        <p:cTn id="146" dur="500" fill="hold"/>
                                        <p:tgtEl>
                                          <p:spTgt spid="2">
                                            <p:txEl>
                                              <p:pRg st="25" end="2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2">
                                            <p:txEl>
                                              <p:pRg st="25" end="2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2">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sz="quarter" idx="4294967295"/>
          </p:nvPr>
        </p:nvSpPr>
        <p:spPr>
          <a:xfrm>
            <a:off x="2770188" y="908050"/>
            <a:ext cx="3249612" cy="1468438"/>
          </a:xfrm>
          <a:prstGeom prst="rect">
            <a:avLst/>
          </a:prstGeom>
        </p:spPr>
        <p:txBody>
          <a:bodyPr/>
          <a:lstStyle/>
          <a:p>
            <a:pPr marL="0" indent="-273050" algn="l" rtl="0" eaLnBrk="1" fontAlgn="auto" hangingPunct="1">
              <a:spcAft>
                <a:spcPts val="0"/>
              </a:spcAft>
              <a:defRPr/>
            </a:pPr>
            <a:r>
              <a:rPr lang="en-US" sz="6000" b="1" i="1" smtClean="0">
                <a:solidFill>
                  <a:srgbClr val="0000CC"/>
                </a:solidFill>
                <a:latin typeface="Vladimir Script" pitchFamily="66" charset="0"/>
                <a:cs typeface="Times New Roman" pitchFamily="18" charset="0"/>
              </a:rPr>
              <a:t>The  End</a:t>
            </a:r>
          </a:p>
        </p:txBody>
      </p:sp>
      <p:pic>
        <p:nvPicPr>
          <p:cNvPr id="13317" name="Picture 5" descr="C:\Users\DEL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565400"/>
            <a:ext cx="39147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rId3"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399707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9459">
                                            <p:txEl>
                                              <p:pRg st="0" end="0"/>
                                            </p:txEl>
                                          </p:spTgt>
                                        </p:tgtEl>
                                        <p:attrNameLst>
                                          <p:attrName>style.visibility</p:attrName>
                                        </p:attrNameLst>
                                      </p:cBhvr>
                                      <p:to>
                                        <p:strVal val="visible"/>
                                      </p:to>
                                    </p:set>
                                    <p:set>
                                      <p:cBhvr>
                                        <p:cTn id="7" dur="455" fill="hold">
                                          <p:stCondLst>
                                            <p:cond delay="0"/>
                                          </p:stCondLst>
                                        </p:cTn>
                                        <p:tgtEl>
                                          <p:spTgt spid="19459">
                                            <p:txEl>
                                              <p:pRg st="0" end="0"/>
                                            </p:txEl>
                                          </p:spTgt>
                                        </p:tgtEl>
                                        <p:attrNameLst>
                                          <p:attrName>style.rotation</p:attrName>
                                        </p:attrNameLst>
                                      </p:cBhvr>
                                      <p:to>
                                        <p:strVal val="-45.0"/>
                                      </p:to>
                                    </p:set>
                                    <p:anim calcmode="lin" valueType="num">
                                      <p:cBhvr>
                                        <p:cTn id="8" dur="455" fill="hold">
                                          <p:stCondLst>
                                            <p:cond delay="455"/>
                                          </p:stCondLst>
                                        </p:cTn>
                                        <p:tgtEl>
                                          <p:spTgt spid="1945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945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945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945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fade">
                                      <p:cBhvr>
                                        <p:cTn id="16"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88913"/>
            <a:ext cx="8229600" cy="936625"/>
          </a:xfrm>
        </p:spPr>
        <p:txBody>
          <a:bodyPr/>
          <a:lstStyle/>
          <a:p>
            <a:pPr eaLnBrk="1" hangingPunct="1">
              <a:defRPr/>
            </a:pPr>
            <a:r>
              <a:rPr lang="en-US" b="1" i="1" dirty="0" smtClean="0">
                <a:effectLst>
                  <a:outerShdw blurRad="38100" dist="38100" dir="2700000" algn="tl">
                    <a:srgbClr val="000000"/>
                  </a:outerShdw>
                </a:effectLst>
                <a:latin typeface="Tahoma" pitchFamily="34" charset="0"/>
                <a:cs typeface="Tahoma" pitchFamily="34" charset="0"/>
                <a:hlinkClick r:id="rId2" action="ppaction://hlinkfile"/>
              </a:rPr>
              <a:t>Reflexive Pronouns</a:t>
            </a:r>
            <a:endParaRPr lang="en-US" b="1" i="1" dirty="0" smtClean="0">
              <a:effectLst>
                <a:outerShdw blurRad="38100" dist="38100" dir="2700000" algn="tl">
                  <a:srgbClr val="000000"/>
                </a:outerShdw>
              </a:effectLst>
              <a:latin typeface="Tahoma" pitchFamily="34" charset="0"/>
              <a:cs typeface="Tahoma" pitchFamily="34" charset="0"/>
            </a:endParaRPr>
          </a:p>
        </p:txBody>
      </p:sp>
      <p:sp>
        <p:nvSpPr>
          <p:cNvPr id="18435" name="Rectangle 3"/>
          <p:cNvSpPr>
            <a:spLocks noGrp="1" noChangeArrowheads="1"/>
          </p:cNvSpPr>
          <p:nvPr>
            <p:ph type="body" idx="1"/>
          </p:nvPr>
        </p:nvSpPr>
        <p:spPr>
          <a:xfrm>
            <a:off x="179388" y="1052513"/>
            <a:ext cx="8785225" cy="5616575"/>
          </a:xfrm>
          <a:solidFill>
            <a:schemeClr val="accent5"/>
          </a:solidFill>
        </p:spPr>
        <p:txBody>
          <a:bodyPr/>
          <a:lstStyle/>
          <a:p>
            <a:pPr algn="l" eaLnBrk="1" hangingPunct="1">
              <a:buFontTx/>
              <a:buNone/>
              <a:defRPr/>
            </a:pPr>
            <a:r>
              <a:rPr lang="en-US" sz="2400" dirty="0" smtClean="0">
                <a:solidFill>
                  <a:schemeClr val="bg2"/>
                </a:solidFill>
              </a:rPr>
              <a:t>A reflexive pronoun is a special kind of pronoun . It is usually used when the object of a sentence is the same as the subject , as you will see below .Each personal pronoun (such as </a:t>
            </a:r>
            <a:r>
              <a:rPr lang="en-US" sz="2400" i="1" dirty="0" smtClean="0">
                <a:solidFill>
                  <a:schemeClr val="bg2"/>
                </a:solidFill>
              </a:rPr>
              <a:t>I , you</a:t>
            </a:r>
            <a:r>
              <a:rPr lang="en-US" sz="2400" dirty="0" smtClean="0">
                <a:solidFill>
                  <a:schemeClr val="bg2"/>
                </a:solidFill>
              </a:rPr>
              <a:t> , and </a:t>
            </a:r>
            <a:r>
              <a:rPr lang="en-US" sz="2400" i="1" dirty="0" smtClean="0">
                <a:solidFill>
                  <a:schemeClr val="bg2"/>
                </a:solidFill>
              </a:rPr>
              <a:t>she</a:t>
            </a:r>
            <a:r>
              <a:rPr lang="en-US" sz="2400" dirty="0" smtClean="0">
                <a:solidFill>
                  <a:schemeClr val="bg2"/>
                </a:solidFill>
              </a:rPr>
              <a:t> ) has its own reflexive form . This introduction will explain what the different forms of reflexive pronouns are , and when they are used . </a:t>
            </a:r>
          </a:p>
          <a:p>
            <a:pPr algn="ctr" eaLnBrk="1" hangingPunct="1">
              <a:buFontTx/>
              <a:buNone/>
              <a:defRPr/>
            </a:pPr>
            <a:r>
              <a:rPr lang="en-US" sz="2400" b="1" i="1" u="sng" dirty="0" smtClean="0">
                <a:solidFill>
                  <a:srgbClr val="FF99FF"/>
                </a:solidFill>
              </a:rPr>
              <a:t>The forms of reflexive pronouns</a:t>
            </a:r>
          </a:p>
          <a:p>
            <a:pPr algn="ctr" eaLnBrk="1" hangingPunct="1">
              <a:buFontTx/>
              <a:buNone/>
              <a:defRPr/>
            </a:pPr>
            <a:endParaRPr lang="en-US" sz="2400" b="1" i="1" u="sng" dirty="0" smtClean="0">
              <a:solidFill>
                <a:srgbClr val="0000FF"/>
              </a:solidFill>
            </a:endParaRPr>
          </a:p>
          <a:p>
            <a:pPr algn="ctr" eaLnBrk="1" hangingPunct="1">
              <a:buFontTx/>
              <a:buNone/>
              <a:defRPr/>
            </a:pPr>
            <a:endParaRPr lang="en-US" sz="2400" b="1" i="1" u="sng" dirty="0" smtClean="0">
              <a:solidFill>
                <a:srgbClr val="0000FF"/>
              </a:solidFill>
            </a:endParaRPr>
          </a:p>
        </p:txBody>
      </p:sp>
      <p:graphicFrame>
        <p:nvGraphicFramePr>
          <p:cNvPr id="18616" name="Group 184"/>
          <p:cNvGraphicFramePr>
            <a:graphicFrameLocks noGrp="1"/>
          </p:cNvGraphicFramePr>
          <p:nvPr>
            <p:extLst>
              <p:ext uri="{D42A27DB-BD31-4B8C-83A1-F6EECF244321}">
                <p14:modId xmlns:p14="http://schemas.microsoft.com/office/powerpoint/2010/main" val="2850356324"/>
              </p:ext>
            </p:extLst>
          </p:nvPr>
        </p:nvGraphicFramePr>
        <p:xfrm>
          <a:off x="2268538" y="3933825"/>
          <a:ext cx="4751387" cy="2736850"/>
        </p:xfrm>
        <a:graphic>
          <a:graphicData uri="http://schemas.openxmlformats.org/drawingml/2006/table">
            <a:tbl>
              <a:tblPr rtl="1"/>
              <a:tblGrid>
                <a:gridCol w="2376487"/>
                <a:gridCol w="2374900"/>
              </a:tblGrid>
              <a:tr h="9112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CCFF"/>
                          </a:solidFill>
                          <a:effectLst/>
                          <a:latin typeface="Script MT Bold" pitchFamily="66" charset="0"/>
                          <a:cs typeface="Arial" pitchFamily="34" charset="0"/>
                        </a:rPr>
                        <a:t>Reflexive pronoun</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gradFill rotWithShape="1">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CCFF"/>
                          </a:solidFill>
                          <a:effectLst/>
                          <a:latin typeface="Script MT Bold" pitchFamily="66" charset="0"/>
                          <a:cs typeface="Arial" pitchFamily="34" charset="0"/>
                        </a:rPr>
                        <a:t>Personal  pronoun</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gradFill rotWithShape="1">
                      <a:gsLst>
                        <a:gs pos="0">
                          <a:srgbClr val="FFEFD1"/>
                        </a:gs>
                        <a:gs pos="64999">
                          <a:srgbClr val="F0EBD5"/>
                        </a:gs>
                        <a:gs pos="100000">
                          <a:srgbClr val="D1C39F"/>
                        </a:gs>
                      </a:gsLst>
                      <a:path path="shape">
                        <a:fillToRect l="50000" t="50000" r="50000" b="50000"/>
                      </a:path>
                    </a:gradFill>
                  </a:tcPr>
                </a:tc>
              </a:tr>
              <a:tr h="914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myself</a:t>
                      </a:r>
                    </a:p>
                  </a:txBody>
                  <a:tcPr horzOverflow="overflow">
                    <a:lnL w="28575" cap="flat" cmpd="sng" algn="ctr">
                      <a:solidFill>
                        <a:srgbClr val="FFFFFF"/>
                      </a:solidFill>
                      <a:prstDash val="sysDot"/>
                      <a:round/>
                      <a:headEnd type="none" w="med" len="med"/>
                      <a:tailEnd type="none" w="med" len="med"/>
                    </a:lnL>
                    <a:lnR w="28575" cap="flat" cmpd="sng" algn="ctr">
                      <a:solidFill>
                        <a:schemeClr val="hlink"/>
                      </a:solidFill>
                      <a:prstDash val="sysDot"/>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chemeClr val="hlink"/>
                      </a:solidFill>
                      <a:prstDash val="sysDot"/>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I</a:t>
                      </a:r>
                    </a:p>
                  </a:txBody>
                  <a:tcPr horzOverflow="overflow">
                    <a:lnL w="28575" cap="flat" cmpd="sng" algn="ctr">
                      <a:solidFill>
                        <a:schemeClr val="hlink"/>
                      </a:solidFill>
                      <a:prstDash val="sysDot"/>
                      <a:round/>
                      <a:headEnd type="none" w="med" len="med"/>
                      <a:tailEnd type="none" w="med" len="med"/>
                    </a:lnL>
                    <a:lnR w="28575" cap="flat" cmpd="sng" algn="ctr">
                      <a:solidFill>
                        <a:srgbClr val="FFFFFF"/>
                      </a:solidFill>
                      <a:prstDash val="sysDot"/>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chemeClr val="hlink"/>
                      </a:solidFill>
                      <a:prstDash val="sysDot"/>
                      <a:round/>
                      <a:headEnd type="none" w="med" len="med"/>
                      <a:tailEnd type="none" w="med" len="med"/>
                    </a:lnB>
                    <a:lnTlToBr>
                      <a:noFill/>
                    </a:lnTlToBr>
                    <a:lnBlToTr>
                      <a:noFill/>
                    </a:lnBlToTr>
                    <a:solidFill>
                      <a:schemeClr val="accent1"/>
                    </a:solidFill>
                  </a:tcPr>
                </a:tc>
              </a:tr>
              <a:tr h="9112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yourself</a:t>
                      </a:r>
                    </a:p>
                  </a:txBody>
                  <a:tcPr horzOverflow="overflow">
                    <a:lnL w="28575" cap="flat" cmpd="sng" algn="ctr">
                      <a:solidFill>
                        <a:srgbClr val="FFFFFF"/>
                      </a:solidFill>
                      <a:prstDash val="sysDot"/>
                      <a:round/>
                      <a:headEnd type="none" w="med" len="med"/>
                      <a:tailEnd type="none" w="med" len="med"/>
                    </a:lnL>
                    <a:lnR w="28575" cap="flat" cmpd="sng" algn="ctr">
                      <a:solidFill>
                        <a:schemeClr val="hlink"/>
                      </a:solidFill>
                      <a:prstDash val="sysDot"/>
                      <a:round/>
                      <a:headEnd type="none" w="med" len="med"/>
                      <a:tailEnd type="none" w="med" len="med"/>
                    </a:lnR>
                    <a:lnT w="28575" cap="flat" cmpd="sng" algn="ctr">
                      <a:solidFill>
                        <a:schemeClr val="hlink"/>
                      </a:solidFill>
                      <a:prstDash val="sysDot"/>
                      <a:round/>
                      <a:headEnd type="none" w="med" len="med"/>
                      <a:tailEnd type="none" w="med" len="med"/>
                    </a:lnT>
                    <a:lnB w="28575" cap="flat" cmpd="sng" algn="ctr">
                      <a:solidFill>
                        <a:srgbClr val="FFFFFF"/>
                      </a:solidFill>
                      <a:prstDash val="sysDot"/>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cs typeface="Arial" pitchFamily="34" charset="0"/>
                        </a:rPr>
                        <a:t>You (singular</a:t>
                      </a:r>
                      <a:r>
                        <a:rPr kumimoji="0" lang="en-US" sz="2800" b="0" i="0" u="none" strike="noStrike" cap="none" normalizeH="0" baseline="0" dirty="0" smtClean="0">
                          <a:ln>
                            <a:noFill/>
                          </a:ln>
                          <a:solidFill>
                            <a:schemeClr val="bg1"/>
                          </a:solidFill>
                          <a:effectLst/>
                          <a:latin typeface="Arial" pitchFamily="34" charset="0"/>
                          <a:cs typeface="Arial" pitchFamily="34" charset="0"/>
                        </a:rPr>
                        <a:t>)</a:t>
                      </a:r>
                    </a:p>
                  </a:txBody>
                  <a:tcPr horzOverflow="overflow">
                    <a:lnL w="28575" cap="flat" cmpd="sng" algn="ctr">
                      <a:solidFill>
                        <a:schemeClr val="hlink"/>
                      </a:solidFill>
                      <a:prstDash val="sysDot"/>
                      <a:round/>
                      <a:headEnd type="none" w="med" len="med"/>
                      <a:tailEnd type="none" w="med" len="med"/>
                    </a:lnL>
                    <a:lnR w="28575" cap="flat" cmpd="sng" algn="ctr">
                      <a:solidFill>
                        <a:srgbClr val="FFFFFF"/>
                      </a:solidFill>
                      <a:prstDash val="sysDot"/>
                      <a:round/>
                      <a:headEnd type="none" w="med" len="med"/>
                      <a:tailEnd type="none" w="med" len="med"/>
                    </a:lnR>
                    <a:lnT w="28575" cap="flat" cmpd="sng" algn="ctr">
                      <a:solidFill>
                        <a:schemeClr val="hlink"/>
                      </a:solidFill>
                      <a:prstDash val="sysDot"/>
                      <a:round/>
                      <a:headEnd type="none" w="med" len="med"/>
                      <a:tailEnd type="none" w="med" len="med"/>
                    </a:lnT>
                    <a:lnB w="28575" cap="flat" cmpd="sng" algn="ctr">
                      <a:solidFill>
                        <a:srgbClr val="FFFFFF"/>
                      </a:solidFill>
                      <a:prstDash val="sysDot"/>
                      <a:round/>
                      <a:headEnd type="none" w="med" len="med"/>
                      <a:tailEnd type="none" w="med" len="med"/>
                    </a:lnB>
                    <a:lnTlToBr>
                      <a:noFill/>
                    </a:lnTlToBr>
                    <a:lnBlToTr>
                      <a:noFill/>
                    </a:lnBlToTr>
                    <a:solidFill>
                      <a:schemeClr val="accent1"/>
                    </a:solidFill>
                  </a:tcPr>
                </a:tc>
              </a:tr>
            </a:tbl>
          </a:graphicData>
        </a:graphic>
      </p:graphicFrame>
      <p:sp>
        <p:nvSpPr>
          <p:cNvPr id="2" name="Action Button: Movie 1">
            <a:hlinkClick r:id="" action="ppaction://noaction" highlightClick="1"/>
          </p:cNvPr>
          <p:cNvSpPr/>
          <p:nvPr/>
        </p:nvSpPr>
        <p:spPr>
          <a:xfrm>
            <a:off x="7696200" y="533400"/>
            <a:ext cx="990600" cy="457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686206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80">
                                          <p:stCondLst>
                                            <p:cond delay="0"/>
                                          </p:stCondLst>
                                        </p:cTn>
                                        <p:tgtEl>
                                          <p:spTgt spid="18434"/>
                                        </p:tgtEl>
                                      </p:cBhvr>
                                    </p:animEffect>
                                    <p:anim calcmode="lin" valueType="num">
                                      <p:cBhvr>
                                        <p:cTn id="8"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4"/>
                                        </p:tgtEl>
                                      </p:cBhvr>
                                      <p:to x="100000" y="60000"/>
                                    </p:animScale>
                                    <p:animScale>
                                      <p:cBhvr>
                                        <p:cTn id="14" dur="166" decel="50000">
                                          <p:stCondLst>
                                            <p:cond delay="676"/>
                                          </p:stCondLst>
                                        </p:cTn>
                                        <p:tgtEl>
                                          <p:spTgt spid="18434"/>
                                        </p:tgtEl>
                                      </p:cBhvr>
                                      <p:to x="100000" y="100000"/>
                                    </p:animScale>
                                    <p:animScale>
                                      <p:cBhvr>
                                        <p:cTn id="15" dur="26">
                                          <p:stCondLst>
                                            <p:cond delay="1312"/>
                                          </p:stCondLst>
                                        </p:cTn>
                                        <p:tgtEl>
                                          <p:spTgt spid="18434"/>
                                        </p:tgtEl>
                                      </p:cBhvr>
                                      <p:to x="100000" y="80000"/>
                                    </p:animScale>
                                    <p:animScale>
                                      <p:cBhvr>
                                        <p:cTn id="16" dur="166" decel="50000">
                                          <p:stCondLst>
                                            <p:cond delay="1338"/>
                                          </p:stCondLst>
                                        </p:cTn>
                                        <p:tgtEl>
                                          <p:spTgt spid="18434"/>
                                        </p:tgtEl>
                                      </p:cBhvr>
                                      <p:to x="100000" y="100000"/>
                                    </p:animScale>
                                    <p:animScale>
                                      <p:cBhvr>
                                        <p:cTn id="17" dur="26">
                                          <p:stCondLst>
                                            <p:cond delay="1642"/>
                                          </p:stCondLst>
                                        </p:cTn>
                                        <p:tgtEl>
                                          <p:spTgt spid="18434"/>
                                        </p:tgtEl>
                                      </p:cBhvr>
                                      <p:to x="100000" y="90000"/>
                                    </p:animScale>
                                    <p:animScale>
                                      <p:cBhvr>
                                        <p:cTn id="18" dur="166" decel="50000">
                                          <p:stCondLst>
                                            <p:cond delay="1668"/>
                                          </p:stCondLst>
                                        </p:cTn>
                                        <p:tgtEl>
                                          <p:spTgt spid="18434"/>
                                        </p:tgtEl>
                                      </p:cBhvr>
                                      <p:to x="100000" y="100000"/>
                                    </p:animScale>
                                    <p:animScale>
                                      <p:cBhvr>
                                        <p:cTn id="19" dur="26">
                                          <p:stCondLst>
                                            <p:cond delay="1808"/>
                                          </p:stCondLst>
                                        </p:cTn>
                                        <p:tgtEl>
                                          <p:spTgt spid="18434"/>
                                        </p:tgtEl>
                                      </p:cBhvr>
                                      <p:to x="100000" y="95000"/>
                                    </p:animScale>
                                    <p:animScale>
                                      <p:cBhvr>
                                        <p:cTn id="20" dur="166" decel="50000">
                                          <p:stCondLst>
                                            <p:cond delay="1834"/>
                                          </p:stCondLst>
                                        </p:cTn>
                                        <p:tgtEl>
                                          <p:spTgt spid="18434"/>
                                        </p:tgtEl>
                                      </p:cBhvr>
                                      <p:to x="100000" y="100000"/>
                                    </p:animScale>
                                  </p:childTnLst>
                                </p:cTn>
                              </p:par>
                            </p:childTnLst>
                          </p:cTn>
                        </p:par>
                        <p:par>
                          <p:cTn id="21" fill="hold" nodeType="afterGroup">
                            <p:stCondLst>
                              <p:cond delay="2000"/>
                            </p:stCondLst>
                            <p:childTnLst>
                              <p:par>
                                <p:cTn id="22" presetID="52" presetClass="entr" presetSubtype="0" fill="hold" nodeType="afterEffect">
                                  <p:stCondLst>
                                    <p:cond delay="0"/>
                                  </p:stCondLst>
                                  <p:childTnLst>
                                    <p:set>
                                      <p:cBhvr>
                                        <p:cTn id="23" dur="1" fill="hold">
                                          <p:stCondLst>
                                            <p:cond delay="0"/>
                                          </p:stCondLst>
                                        </p:cTn>
                                        <p:tgtEl>
                                          <p:spTgt spid="18435">
                                            <p:txEl>
                                              <p:pRg st="0" end="0"/>
                                            </p:txEl>
                                          </p:spTgt>
                                        </p:tgtEl>
                                        <p:attrNameLst>
                                          <p:attrName>style.visibility</p:attrName>
                                        </p:attrNameLst>
                                      </p:cBhvr>
                                      <p:to>
                                        <p:strVal val="visible"/>
                                      </p:to>
                                    </p:set>
                                    <p:animScale>
                                      <p:cBhvr>
                                        <p:cTn id="24" dur="3000" decel="50000" fill="hold">
                                          <p:stCondLst>
                                            <p:cond delay="0"/>
                                          </p:stCondLst>
                                        </p:cTn>
                                        <p:tgtEl>
                                          <p:spTgt spid="184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3000" decel="50000" fill="hold">
                                          <p:stCondLst>
                                            <p:cond delay="0"/>
                                          </p:stCondLst>
                                        </p:cTn>
                                        <p:tgtEl>
                                          <p:spTgt spid="18435">
                                            <p:txEl>
                                              <p:pRg st="0" end="0"/>
                                            </p:txEl>
                                          </p:spTgt>
                                        </p:tgtEl>
                                        <p:attrNameLst>
                                          <p:attrName>ppt_x</p:attrName>
                                          <p:attrName>ppt_y</p:attrName>
                                        </p:attrNameLst>
                                      </p:cBhvr>
                                    </p:animMotion>
                                    <p:animEffect transition="in" filter="fade">
                                      <p:cBhvr>
                                        <p:cTn id="26" dur="3000"/>
                                        <p:tgtEl>
                                          <p:spTgt spid="18435">
                                            <p:txEl>
                                              <p:pRg st="0" end="0"/>
                                            </p:txEl>
                                          </p:spTgt>
                                        </p:tgtEl>
                                      </p:cBhvr>
                                    </p:animEffect>
                                  </p:childTnLst>
                                </p:cTn>
                              </p:par>
                            </p:childTnLst>
                          </p:cTn>
                        </p:par>
                        <p:par>
                          <p:cTn id="27" fill="hold" nodeType="afterGroup">
                            <p:stCondLst>
                              <p:cond delay="5000"/>
                            </p:stCondLst>
                            <p:childTnLst>
                              <p:par>
                                <p:cTn id="28" presetID="52" presetClass="entr" presetSubtype="0" fill="hold" nodeType="afterEffect">
                                  <p:stCondLst>
                                    <p:cond delay="0"/>
                                  </p:stCondLst>
                                  <p:childTnLst>
                                    <p:set>
                                      <p:cBhvr>
                                        <p:cTn id="29" dur="1" fill="hold">
                                          <p:stCondLst>
                                            <p:cond delay="0"/>
                                          </p:stCondLst>
                                        </p:cTn>
                                        <p:tgtEl>
                                          <p:spTgt spid="18435">
                                            <p:txEl>
                                              <p:pRg st="1" end="1"/>
                                            </p:txEl>
                                          </p:spTgt>
                                        </p:tgtEl>
                                        <p:attrNameLst>
                                          <p:attrName>style.visibility</p:attrName>
                                        </p:attrNameLst>
                                      </p:cBhvr>
                                      <p:to>
                                        <p:strVal val="visible"/>
                                      </p:to>
                                    </p:set>
                                    <p:animScale>
                                      <p:cBhvr>
                                        <p:cTn id="30" dur="3000" decel="50000" fill="hold">
                                          <p:stCondLst>
                                            <p:cond delay="0"/>
                                          </p:stCondLst>
                                        </p:cTn>
                                        <p:tgtEl>
                                          <p:spTgt spid="184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3000" decel="50000" fill="hold">
                                          <p:stCondLst>
                                            <p:cond delay="0"/>
                                          </p:stCondLst>
                                        </p:cTn>
                                        <p:tgtEl>
                                          <p:spTgt spid="18435">
                                            <p:txEl>
                                              <p:pRg st="1" end="1"/>
                                            </p:txEl>
                                          </p:spTgt>
                                        </p:tgtEl>
                                        <p:attrNameLst>
                                          <p:attrName>ppt_x</p:attrName>
                                          <p:attrName>ppt_y</p:attrName>
                                        </p:attrNameLst>
                                      </p:cBhvr>
                                    </p:animMotion>
                                    <p:animEffect transition="in" filter="fade">
                                      <p:cBhvr>
                                        <p:cTn id="32" dur="3000"/>
                                        <p:tgtEl>
                                          <p:spTgt spid="18435">
                                            <p:txEl>
                                              <p:pRg st="1" end="1"/>
                                            </p:txEl>
                                          </p:spTgt>
                                        </p:tgtEl>
                                      </p:cBhvr>
                                    </p:animEffect>
                                  </p:childTnLst>
                                </p:cTn>
                              </p:par>
                            </p:childTnLst>
                          </p:cTn>
                        </p:par>
                        <p:par>
                          <p:cTn id="33" fill="hold" nodeType="afterGroup">
                            <p:stCondLst>
                              <p:cond delay="8000"/>
                            </p:stCondLst>
                            <p:childTnLst>
                              <p:par>
                                <p:cTn id="34" presetID="26" presetClass="entr" presetSubtype="0" fill="hold" nodeType="afterEffect">
                                  <p:stCondLst>
                                    <p:cond delay="0"/>
                                  </p:stCondLst>
                                  <p:childTnLst>
                                    <p:set>
                                      <p:cBhvr>
                                        <p:cTn id="35" dur="1" fill="hold">
                                          <p:stCondLst>
                                            <p:cond delay="0"/>
                                          </p:stCondLst>
                                        </p:cTn>
                                        <p:tgtEl>
                                          <p:spTgt spid="18616"/>
                                        </p:tgtEl>
                                        <p:attrNameLst>
                                          <p:attrName>style.visibility</p:attrName>
                                        </p:attrNameLst>
                                      </p:cBhvr>
                                      <p:to>
                                        <p:strVal val="visible"/>
                                      </p:to>
                                    </p:set>
                                    <p:animEffect transition="in" filter="wipe(down)">
                                      <p:cBhvr>
                                        <p:cTn id="36" dur="580">
                                          <p:stCondLst>
                                            <p:cond delay="0"/>
                                          </p:stCondLst>
                                        </p:cTn>
                                        <p:tgtEl>
                                          <p:spTgt spid="18616"/>
                                        </p:tgtEl>
                                      </p:cBhvr>
                                    </p:animEffect>
                                    <p:anim calcmode="lin" valueType="num">
                                      <p:cBhvr>
                                        <p:cTn id="37" dur="1822" tmFilter="0,0; 0.14,0.36; 0.43,0.73; 0.71,0.91; 1.0,1.0">
                                          <p:stCondLst>
                                            <p:cond delay="0"/>
                                          </p:stCondLst>
                                        </p:cTn>
                                        <p:tgtEl>
                                          <p:spTgt spid="1861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861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861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861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8616"/>
                                        </p:tgtEl>
                                        <p:attrNameLst>
                                          <p:attrName>ppt_y</p:attrName>
                                        </p:attrNameLst>
                                      </p:cBhvr>
                                      <p:tavLst>
                                        <p:tav tm="0" fmla="#ppt_y-sin(pi*$)/81">
                                          <p:val>
                                            <p:fltVal val="0"/>
                                          </p:val>
                                        </p:tav>
                                        <p:tav tm="100000">
                                          <p:val>
                                            <p:fltVal val="1"/>
                                          </p:val>
                                        </p:tav>
                                      </p:tavLst>
                                    </p:anim>
                                    <p:animScale>
                                      <p:cBhvr>
                                        <p:cTn id="42" dur="26">
                                          <p:stCondLst>
                                            <p:cond delay="650"/>
                                          </p:stCondLst>
                                        </p:cTn>
                                        <p:tgtEl>
                                          <p:spTgt spid="18616"/>
                                        </p:tgtEl>
                                      </p:cBhvr>
                                      <p:to x="100000" y="60000"/>
                                    </p:animScale>
                                    <p:animScale>
                                      <p:cBhvr>
                                        <p:cTn id="43" dur="166" decel="50000">
                                          <p:stCondLst>
                                            <p:cond delay="676"/>
                                          </p:stCondLst>
                                        </p:cTn>
                                        <p:tgtEl>
                                          <p:spTgt spid="18616"/>
                                        </p:tgtEl>
                                      </p:cBhvr>
                                      <p:to x="100000" y="100000"/>
                                    </p:animScale>
                                    <p:animScale>
                                      <p:cBhvr>
                                        <p:cTn id="44" dur="26">
                                          <p:stCondLst>
                                            <p:cond delay="1312"/>
                                          </p:stCondLst>
                                        </p:cTn>
                                        <p:tgtEl>
                                          <p:spTgt spid="18616"/>
                                        </p:tgtEl>
                                      </p:cBhvr>
                                      <p:to x="100000" y="80000"/>
                                    </p:animScale>
                                    <p:animScale>
                                      <p:cBhvr>
                                        <p:cTn id="45" dur="166" decel="50000">
                                          <p:stCondLst>
                                            <p:cond delay="1338"/>
                                          </p:stCondLst>
                                        </p:cTn>
                                        <p:tgtEl>
                                          <p:spTgt spid="18616"/>
                                        </p:tgtEl>
                                      </p:cBhvr>
                                      <p:to x="100000" y="100000"/>
                                    </p:animScale>
                                    <p:animScale>
                                      <p:cBhvr>
                                        <p:cTn id="46" dur="26">
                                          <p:stCondLst>
                                            <p:cond delay="1642"/>
                                          </p:stCondLst>
                                        </p:cTn>
                                        <p:tgtEl>
                                          <p:spTgt spid="18616"/>
                                        </p:tgtEl>
                                      </p:cBhvr>
                                      <p:to x="100000" y="90000"/>
                                    </p:animScale>
                                    <p:animScale>
                                      <p:cBhvr>
                                        <p:cTn id="47" dur="166" decel="50000">
                                          <p:stCondLst>
                                            <p:cond delay="1668"/>
                                          </p:stCondLst>
                                        </p:cTn>
                                        <p:tgtEl>
                                          <p:spTgt spid="18616"/>
                                        </p:tgtEl>
                                      </p:cBhvr>
                                      <p:to x="100000" y="100000"/>
                                    </p:animScale>
                                    <p:animScale>
                                      <p:cBhvr>
                                        <p:cTn id="48" dur="26">
                                          <p:stCondLst>
                                            <p:cond delay="1808"/>
                                          </p:stCondLst>
                                        </p:cTn>
                                        <p:tgtEl>
                                          <p:spTgt spid="18616"/>
                                        </p:tgtEl>
                                      </p:cBhvr>
                                      <p:to x="100000" y="95000"/>
                                    </p:animScale>
                                    <p:animScale>
                                      <p:cBhvr>
                                        <p:cTn id="49" dur="166" decel="50000">
                                          <p:stCondLst>
                                            <p:cond delay="1834"/>
                                          </p:stCondLst>
                                        </p:cTn>
                                        <p:tgtEl>
                                          <p:spTgt spid="186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6" name="Rectangle 28"/>
          <p:cNvSpPr>
            <a:spLocks noGrp="1" noChangeArrowheads="1"/>
          </p:cNvSpPr>
          <p:nvPr>
            <p:ph type="title"/>
          </p:nvPr>
        </p:nvSpPr>
        <p:spPr>
          <a:xfrm>
            <a:off x="395288" y="5273675"/>
            <a:ext cx="8316912" cy="1395413"/>
          </a:xfrm>
          <a:solidFill>
            <a:schemeClr val="accent5"/>
          </a:solidFill>
        </p:spPr>
        <p:txBody>
          <a:bodyPr>
            <a:normAutofit fontScale="90000"/>
          </a:bodyPr>
          <a:lstStyle/>
          <a:p>
            <a:pPr algn="l" eaLnBrk="1" hangingPunct="1">
              <a:defRPr/>
            </a:pPr>
            <a:r>
              <a:rPr lang="en-US" sz="2400" b="1" i="1" dirty="0" smtClean="0"/>
              <a:t>When to use a reflexive pronoun</a:t>
            </a:r>
            <a:r>
              <a:rPr lang="en-US" sz="2000" dirty="0" smtClean="0"/>
              <a:t/>
            </a:r>
            <a:br>
              <a:rPr lang="en-US" sz="2000" dirty="0" smtClean="0"/>
            </a:br>
            <a:r>
              <a:rPr lang="en-US" sz="2400" dirty="0" smtClean="0"/>
              <a:t>Reflexive pronouns are used in three main situations . </a:t>
            </a:r>
            <a:br>
              <a:rPr lang="en-US" sz="2400" dirty="0" smtClean="0"/>
            </a:br>
            <a:r>
              <a:rPr lang="en-US" sz="2000" dirty="0" smtClean="0"/>
              <a:t> 1. </a:t>
            </a:r>
            <a:r>
              <a:rPr lang="en-US" sz="2400" dirty="0" smtClean="0"/>
              <a:t>Reflexive pronouns are used when the subject and object are the same </a:t>
            </a:r>
            <a:r>
              <a:rPr lang="en-US" sz="2400" dirty="0" smtClean="0">
                <a:solidFill>
                  <a:srgbClr val="0000FF"/>
                </a:solidFill>
              </a:rPr>
              <a:t>. </a:t>
            </a:r>
            <a:r>
              <a:rPr lang="en-US" sz="2000" dirty="0" smtClean="0">
                <a:solidFill>
                  <a:srgbClr val="0000FF"/>
                </a:solidFill>
              </a:rPr>
              <a:t/>
            </a:r>
            <a:br>
              <a:rPr lang="en-US" sz="2000" dirty="0" smtClean="0">
                <a:solidFill>
                  <a:srgbClr val="0000FF"/>
                </a:solidFill>
              </a:rPr>
            </a:br>
            <a:r>
              <a:rPr lang="en-US" sz="2000" dirty="0" smtClean="0">
                <a:solidFill>
                  <a:srgbClr val="0000FF"/>
                </a:solidFill>
              </a:rPr>
              <a:t> </a:t>
            </a:r>
            <a:br>
              <a:rPr lang="en-US" sz="2000" dirty="0" smtClean="0">
                <a:solidFill>
                  <a:srgbClr val="0000FF"/>
                </a:solidFill>
              </a:rPr>
            </a:br>
            <a:endParaRPr lang="en-US" sz="2000" dirty="0" smtClean="0">
              <a:solidFill>
                <a:srgbClr val="0000FF"/>
              </a:solidFill>
            </a:endParaRPr>
          </a:p>
        </p:txBody>
      </p:sp>
      <p:graphicFrame>
        <p:nvGraphicFramePr>
          <p:cNvPr id="22623" name="Group 95"/>
          <p:cNvGraphicFramePr>
            <a:graphicFrameLocks noGrp="1"/>
          </p:cNvGraphicFramePr>
          <p:nvPr>
            <p:ph idx="1"/>
            <p:extLst>
              <p:ext uri="{D42A27DB-BD31-4B8C-83A1-F6EECF244321}">
                <p14:modId xmlns:p14="http://schemas.microsoft.com/office/powerpoint/2010/main" val="3003620809"/>
              </p:ext>
            </p:extLst>
          </p:nvPr>
        </p:nvGraphicFramePr>
        <p:xfrm>
          <a:off x="2124075" y="260350"/>
          <a:ext cx="4824413" cy="4352928"/>
        </p:xfrm>
        <a:graphic>
          <a:graphicData uri="http://schemas.openxmlformats.org/drawingml/2006/table">
            <a:tbl>
              <a:tblPr rtl="1"/>
              <a:tblGrid>
                <a:gridCol w="2411413"/>
                <a:gridCol w="2413000"/>
              </a:tblGrid>
              <a:tr h="7254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yourselves</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cs typeface="Arial" pitchFamily="34" charset="0"/>
                        </a:rPr>
                        <a:t>You (plural)</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r>
              <a:tr h="7254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himself</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he</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r>
              <a:tr h="7254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herself</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she</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r>
              <a:tr h="7254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itself</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it</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r>
              <a:tr h="7254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34" charset="0"/>
                          <a:cs typeface="Arial" pitchFamily="34" charset="0"/>
                        </a:rPr>
                        <a:t>ourselves</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We </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r>
              <a:tr h="7254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themselves</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they</a:t>
                      </a:r>
                    </a:p>
                  </a:txBody>
                  <a:tcPr horzOverflow="overflow">
                    <a:lnL w="28575" cap="flat" cmpd="sng" algn="ctr">
                      <a:solidFill>
                        <a:srgbClr val="FFFFFF"/>
                      </a:solidFill>
                      <a:prstDash val="lgDash"/>
                      <a:round/>
                      <a:headEnd type="none" w="med" len="med"/>
                      <a:tailEnd type="none" w="med" len="med"/>
                    </a:lnL>
                    <a:lnR w="28575" cap="flat" cmpd="sng" algn="ctr">
                      <a:solidFill>
                        <a:srgbClr val="FFFFFF"/>
                      </a:solidFill>
                      <a:prstDash val="lgDash"/>
                      <a:round/>
                      <a:headEnd type="none" w="med" len="med"/>
                      <a:tailEnd type="none" w="med" len="med"/>
                    </a:lnR>
                    <a:lnT w="28575" cap="flat" cmpd="sng" algn="ctr">
                      <a:solidFill>
                        <a:srgbClr val="FFFFFF"/>
                      </a:solidFill>
                      <a:prstDash val="lgDash"/>
                      <a:round/>
                      <a:headEnd type="none" w="med" len="med"/>
                      <a:tailEnd type="none" w="med" len="med"/>
                    </a:lnT>
                    <a:lnB w="28575" cap="flat" cmpd="sng" algn="ctr">
                      <a:solidFill>
                        <a:srgbClr val="FFFFFF"/>
                      </a:solidFill>
                      <a:prstDash val="lgDash"/>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1732363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2623"/>
                                        </p:tgtEl>
                                        <p:attrNameLst>
                                          <p:attrName>style.visibility</p:attrName>
                                        </p:attrNameLst>
                                      </p:cBhvr>
                                      <p:to>
                                        <p:strVal val="visible"/>
                                      </p:to>
                                    </p:set>
                                    <p:animEffect transition="in" filter="wipe(down)">
                                      <p:cBhvr>
                                        <p:cTn id="7" dur="580">
                                          <p:stCondLst>
                                            <p:cond delay="0"/>
                                          </p:stCondLst>
                                        </p:cTn>
                                        <p:tgtEl>
                                          <p:spTgt spid="22623"/>
                                        </p:tgtEl>
                                      </p:cBhvr>
                                    </p:animEffect>
                                    <p:anim calcmode="lin" valueType="num">
                                      <p:cBhvr>
                                        <p:cTn id="8" dur="1822" tmFilter="0,0; 0.14,0.36; 0.43,0.73; 0.71,0.91; 1.0,1.0">
                                          <p:stCondLst>
                                            <p:cond delay="0"/>
                                          </p:stCondLst>
                                        </p:cTn>
                                        <p:tgtEl>
                                          <p:spTgt spid="226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6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6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6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6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2623"/>
                                        </p:tgtEl>
                                      </p:cBhvr>
                                      <p:to x="100000" y="60000"/>
                                    </p:animScale>
                                    <p:animScale>
                                      <p:cBhvr>
                                        <p:cTn id="14" dur="166" decel="50000">
                                          <p:stCondLst>
                                            <p:cond delay="676"/>
                                          </p:stCondLst>
                                        </p:cTn>
                                        <p:tgtEl>
                                          <p:spTgt spid="22623"/>
                                        </p:tgtEl>
                                      </p:cBhvr>
                                      <p:to x="100000" y="100000"/>
                                    </p:animScale>
                                    <p:animScale>
                                      <p:cBhvr>
                                        <p:cTn id="15" dur="26">
                                          <p:stCondLst>
                                            <p:cond delay="1312"/>
                                          </p:stCondLst>
                                        </p:cTn>
                                        <p:tgtEl>
                                          <p:spTgt spid="22623"/>
                                        </p:tgtEl>
                                      </p:cBhvr>
                                      <p:to x="100000" y="80000"/>
                                    </p:animScale>
                                    <p:animScale>
                                      <p:cBhvr>
                                        <p:cTn id="16" dur="166" decel="50000">
                                          <p:stCondLst>
                                            <p:cond delay="1338"/>
                                          </p:stCondLst>
                                        </p:cTn>
                                        <p:tgtEl>
                                          <p:spTgt spid="22623"/>
                                        </p:tgtEl>
                                      </p:cBhvr>
                                      <p:to x="100000" y="100000"/>
                                    </p:animScale>
                                    <p:animScale>
                                      <p:cBhvr>
                                        <p:cTn id="17" dur="26">
                                          <p:stCondLst>
                                            <p:cond delay="1642"/>
                                          </p:stCondLst>
                                        </p:cTn>
                                        <p:tgtEl>
                                          <p:spTgt spid="22623"/>
                                        </p:tgtEl>
                                      </p:cBhvr>
                                      <p:to x="100000" y="90000"/>
                                    </p:animScale>
                                    <p:animScale>
                                      <p:cBhvr>
                                        <p:cTn id="18" dur="166" decel="50000">
                                          <p:stCondLst>
                                            <p:cond delay="1668"/>
                                          </p:stCondLst>
                                        </p:cTn>
                                        <p:tgtEl>
                                          <p:spTgt spid="22623"/>
                                        </p:tgtEl>
                                      </p:cBhvr>
                                      <p:to x="100000" y="100000"/>
                                    </p:animScale>
                                    <p:animScale>
                                      <p:cBhvr>
                                        <p:cTn id="19" dur="26">
                                          <p:stCondLst>
                                            <p:cond delay="1808"/>
                                          </p:stCondLst>
                                        </p:cTn>
                                        <p:tgtEl>
                                          <p:spTgt spid="22623"/>
                                        </p:tgtEl>
                                      </p:cBhvr>
                                      <p:to x="100000" y="95000"/>
                                    </p:animScale>
                                    <p:animScale>
                                      <p:cBhvr>
                                        <p:cTn id="20" dur="166" decel="50000">
                                          <p:stCondLst>
                                            <p:cond delay="1834"/>
                                          </p:stCondLst>
                                        </p:cTn>
                                        <p:tgtEl>
                                          <p:spTgt spid="22623"/>
                                        </p:tgtEl>
                                      </p:cBhvr>
                                      <p:to x="100000" y="100000"/>
                                    </p:animScale>
                                  </p:childTnLst>
                                </p:cTn>
                              </p:par>
                            </p:childTnLst>
                          </p:cTn>
                        </p:par>
                        <p:par>
                          <p:cTn id="21" fill="hold" nodeType="afterGroup">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2556"/>
                                        </p:tgtEl>
                                        <p:attrNameLst>
                                          <p:attrName>style.visibility</p:attrName>
                                        </p:attrNameLst>
                                      </p:cBhvr>
                                      <p:to>
                                        <p:strVal val="visible"/>
                                      </p:to>
                                    </p:set>
                                    <p:anim calcmode="lin" valueType="num">
                                      <p:cBhvr>
                                        <p:cTn id="24" dur="500" fill="hold"/>
                                        <p:tgtEl>
                                          <p:spTgt spid="2255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2556"/>
                                        </p:tgtEl>
                                        <p:attrNameLst>
                                          <p:attrName>ppt_y</p:attrName>
                                        </p:attrNameLst>
                                      </p:cBhvr>
                                      <p:tavLst>
                                        <p:tav tm="0">
                                          <p:val>
                                            <p:strVal val="#ppt_y"/>
                                          </p:val>
                                        </p:tav>
                                        <p:tav tm="100000">
                                          <p:val>
                                            <p:strVal val="#ppt_y"/>
                                          </p:val>
                                        </p:tav>
                                      </p:tavLst>
                                    </p:anim>
                                    <p:anim calcmode="lin" valueType="num">
                                      <p:cBhvr>
                                        <p:cTn id="26" dur="500" fill="hold"/>
                                        <p:tgtEl>
                                          <p:spTgt spid="2255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255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2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593725"/>
            <a:ext cx="8229600" cy="6264275"/>
          </a:xfrm>
          <a:noFill/>
        </p:spPr>
        <p:txBody>
          <a:bodyPr>
            <a:normAutofit fontScale="92500" lnSpcReduction="10000"/>
          </a:bodyPr>
          <a:lstStyle/>
          <a:p>
            <a:pPr algn="ctr" eaLnBrk="1" hangingPunct="1">
              <a:lnSpc>
                <a:spcPct val="90000"/>
              </a:lnSpc>
              <a:buFontTx/>
              <a:buNone/>
            </a:pPr>
            <a:r>
              <a:rPr lang="en-US" sz="2400" dirty="0" smtClean="0"/>
              <a:t>I hurt </a:t>
            </a:r>
            <a:r>
              <a:rPr lang="en-US" sz="2400" b="1" dirty="0" smtClean="0"/>
              <a:t>myself</a:t>
            </a:r>
            <a:r>
              <a:rPr lang="en-US" sz="2400" dirty="0" smtClean="0"/>
              <a:t> .</a:t>
            </a:r>
          </a:p>
          <a:p>
            <a:pPr algn="ctr" eaLnBrk="1" hangingPunct="1">
              <a:lnSpc>
                <a:spcPct val="90000"/>
              </a:lnSpc>
              <a:buFontTx/>
              <a:buNone/>
            </a:pPr>
            <a:r>
              <a:rPr lang="en-US" sz="2400" dirty="0" smtClean="0"/>
              <a:t>The band call </a:t>
            </a:r>
            <a:r>
              <a:rPr lang="en-US" sz="2400" b="1" dirty="0" smtClean="0"/>
              <a:t>themselves</a:t>
            </a:r>
            <a:r>
              <a:rPr lang="en-US" sz="2400" dirty="0" smtClean="0"/>
              <a:t> “Black Cats” . </a:t>
            </a:r>
          </a:p>
          <a:p>
            <a:pPr algn="ctr" eaLnBrk="1" hangingPunct="1">
              <a:lnSpc>
                <a:spcPct val="90000"/>
              </a:lnSpc>
              <a:buFontTx/>
              <a:buNone/>
            </a:pPr>
            <a:r>
              <a:rPr lang="en-US" sz="2400" dirty="0" smtClean="0"/>
              <a:t>He shot </a:t>
            </a:r>
            <a:r>
              <a:rPr lang="en-US" sz="2400" b="1" dirty="0" smtClean="0"/>
              <a:t>himself</a:t>
            </a:r>
            <a:r>
              <a:rPr lang="en-US" sz="2400" dirty="0" smtClean="0"/>
              <a:t> </a:t>
            </a:r>
            <a:r>
              <a:rPr lang="en-US" sz="2400" dirty="0" smtClean="0">
                <a:solidFill>
                  <a:srgbClr val="660033"/>
                </a:solidFill>
              </a:rPr>
              <a:t>.</a:t>
            </a:r>
            <a:r>
              <a:rPr lang="en-US" sz="2400" dirty="0" smtClean="0">
                <a:solidFill>
                  <a:srgbClr val="0000FF"/>
                </a:solidFill>
              </a:rPr>
              <a:t> </a:t>
            </a:r>
          </a:p>
          <a:p>
            <a:pPr algn="ctr" eaLnBrk="1" hangingPunct="1">
              <a:lnSpc>
                <a:spcPct val="90000"/>
              </a:lnSpc>
              <a:buFontTx/>
              <a:buNone/>
            </a:pPr>
            <a:endParaRPr lang="en-US" sz="2400" dirty="0" smtClean="0">
              <a:solidFill>
                <a:schemeClr val="tx2">
                  <a:lumMod val="60000"/>
                  <a:lumOff val="40000"/>
                </a:schemeClr>
              </a:solidFill>
            </a:endParaRPr>
          </a:p>
          <a:p>
            <a:pPr algn="l" eaLnBrk="1" hangingPunct="1">
              <a:lnSpc>
                <a:spcPct val="90000"/>
              </a:lnSpc>
              <a:buFontTx/>
              <a:buNone/>
            </a:pPr>
            <a:r>
              <a:rPr lang="en-US" sz="2400" b="1" dirty="0" smtClean="0">
                <a:solidFill>
                  <a:schemeClr val="tx2">
                    <a:lumMod val="60000"/>
                    <a:lumOff val="40000"/>
                  </a:schemeClr>
                </a:solidFill>
              </a:rPr>
              <a:t>2. They are used as the object of a preposition , when the subject and the object are the same </a:t>
            </a:r>
            <a:r>
              <a:rPr lang="en-US" sz="2400" dirty="0" smtClean="0">
                <a:solidFill>
                  <a:schemeClr val="tx2">
                    <a:lumMod val="60000"/>
                    <a:lumOff val="40000"/>
                  </a:schemeClr>
                </a:solidFill>
              </a:rPr>
              <a:t>.</a:t>
            </a:r>
          </a:p>
          <a:p>
            <a:pPr algn="l" eaLnBrk="1" hangingPunct="1">
              <a:lnSpc>
                <a:spcPct val="90000"/>
              </a:lnSpc>
              <a:buFontTx/>
              <a:buNone/>
            </a:pPr>
            <a:endParaRPr lang="en-US" sz="2400" dirty="0" smtClean="0">
              <a:solidFill>
                <a:srgbClr val="FF0000"/>
              </a:solidFill>
            </a:endParaRPr>
          </a:p>
          <a:p>
            <a:pPr algn="ctr" eaLnBrk="1" hangingPunct="1">
              <a:lnSpc>
                <a:spcPct val="90000"/>
              </a:lnSpc>
              <a:buFontTx/>
              <a:buNone/>
            </a:pPr>
            <a:r>
              <a:rPr lang="en-US" sz="2400" dirty="0" smtClean="0"/>
              <a:t>I bought a present for </a:t>
            </a:r>
            <a:r>
              <a:rPr lang="en-US" sz="2400" b="1" dirty="0" smtClean="0"/>
              <a:t>myself</a:t>
            </a:r>
            <a:r>
              <a:rPr lang="en-US" sz="2400" dirty="0" smtClean="0"/>
              <a:t> . </a:t>
            </a:r>
          </a:p>
          <a:p>
            <a:pPr algn="ctr" eaLnBrk="1" hangingPunct="1">
              <a:lnSpc>
                <a:spcPct val="90000"/>
              </a:lnSpc>
              <a:buFontTx/>
              <a:buNone/>
            </a:pPr>
            <a:r>
              <a:rPr lang="en-US" sz="2400" dirty="0" smtClean="0"/>
              <a:t>She did it by </a:t>
            </a:r>
            <a:r>
              <a:rPr lang="en-US" sz="2400" b="1" dirty="0" smtClean="0"/>
              <a:t>herself</a:t>
            </a:r>
            <a:r>
              <a:rPr lang="en-US" sz="2400" dirty="0" smtClean="0"/>
              <a:t> .(She did it alone.)</a:t>
            </a:r>
          </a:p>
          <a:p>
            <a:pPr algn="ctr" eaLnBrk="1" hangingPunct="1">
              <a:lnSpc>
                <a:spcPct val="90000"/>
              </a:lnSpc>
              <a:buFontTx/>
              <a:buNone/>
            </a:pPr>
            <a:r>
              <a:rPr lang="en-US" sz="2400" dirty="0" smtClean="0"/>
              <a:t>That man is talking to </a:t>
            </a:r>
            <a:r>
              <a:rPr lang="en-US" sz="2400" b="1" dirty="0" smtClean="0"/>
              <a:t>himself</a:t>
            </a:r>
            <a:r>
              <a:rPr lang="en-US" sz="2400" dirty="0" smtClean="0"/>
              <a:t> </a:t>
            </a:r>
            <a:r>
              <a:rPr lang="en-US" sz="2400" dirty="0" smtClean="0">
                <a:solidFill>
                  <a:schemeClr val="bg1"/>
                </a:solidFill>
              </a:rPr>
              <a:t>.</a:t>
            </a:r>
          </a:p>
          <a:p>
            <a:pPr algn="ctr" eaLnBrk="1" hangingPunct="1">
              <a:lnSpc>
                <a:spcPct val="90000"/>
              </a:lnSpc>
              <a:buFontTx/>
              <a:buNone/>
            </a:pPr>
            <a:endParaRPr lang="en-US" sz="2400" dirty="0" smtClean="0">
              <a:solidFill>
                <a:srgbClr val="FF99FF"/>
              </a:solidFill>
            </a:endParaRPr>
          </a:p>
          <a:p>
            <a:pPr algn="l" eaLnBrk="1" hangingPunct="1">
              <a:lnSpc>
                <a:spcPct val="90000"/>
              </a:lnSpc>
              <a:buFontTx/>
              <a:buNone/>
            </a:pPr>
            <a:r>
              <a:rPr lang="en-US" sz="2400" b="1" dirty="0" smtClean="0">
                <a:solidFill>
                  <a:schemeClr val="tx2">
                    <a:lumMod val="60000"/>
                    <a:lumOff val="40000"/>
                  </a:schemeClr>
                </a:solidFill>
              </a:rPr>
              <a:t>3. They are used when you want to emphasize the subject </a:t>
            </a:r>
            <a:r>
              <a:rPr lang="en-US" sz="2400" b="1" dirty="0" smtClean="0">
                <a:solidFill>
                  <a:srgbClr val="FF99FF"/>
                </a:solidFill>
              </a:rPr>
              <a:t>.</a:t>
            </a:r>
          </a:p>
          <a:p>
            <a:pPr algn="l" eaLnBrk="1" hangingPunct="1">
              <a:lnSpc>
                <a:spcPct val="90000"/>
              </a:lnSpc>
              <a:buFontTx/>
              <a:buNone/>
            </a:pPr>
            <a:endParaRPr lang="en-US" sz="2400" dirty="0" smtClean="0"/>
          </a:p>
          <a:p>
            <a:pPr algn="ctr" eaLnBrk="1" hangingPunct="1">
              <a:lnSpc>
                <a:spcPct val="90000"/>
              </a:lnSpc>
              <a:buFontTx/>
              <a:buNone/>
            </a:pPr>
            <a:r>
              <a:rPr lang="en-US" sz="2400" dirty="0" smtClean="0"/>
              <a:t>I’ll do it myself . (No one else will help me .) </a:t>
            </a:r>
          </a:p>
          <a:p>
            <a:pPr algn="ctr" eaLnBrk="1" hangingPunct="1">
              <a:lnSpc>
                <a:spcPct val="90000"/>
              </a:lnSpc>
              <a:buFontTx/>
              <a:buNone/>
            </a:pPr>
            <a:r>
              <a:rPr lang="en-US" sz="2400" dirty="0" smtClean="0"/>
              <a:t>They ate all the food themselves . (No one else had any .) </a:t>
            </a:r>
          </a:p>
          <a:p>
            <a:pPr algn="ctr" eaLnBrk="1" hangingPunct="1">
              <a:lnSpc>
                <a:spcPct val="90000"/>
              </a:lnSpc>
              <a:buFontTx/>
              <a:buNone/>
            </a:pPr>
            <a:r>
              <a:rPr lang="en-US" sz="6000" b="1" i="1" dirty="0" smtClean="0">
                <a:solidFill>
                  <a:srgbClr val="FF99FF"/>
                </a:solidFill>
                <a:latin typeface="Blackadder ITC" pitchFamily="82" charset="0"/>
              </a:rPr>
              <a:t>The End</a:t>
            </a:r>
          </a:p>
          <a:p>
            <a:pPr algn="ctr" eaLnBrk="1" hangingPunct="1">
              <a:lnSpc>
                <a:spcPct val="90000"/>
              </a:lnSpc>
              <a:buFontTx/>
              <a:buNone/>
            </a:pPr>
            <a:endParaRPr lang="en-US" sz="2400" dirty="0" smtClean="0"/>
          </a:p>
          <a:p>
            <a:pPr algn="l" eaLnBrk="1" hangingPunct="1">
              <a:lnSpc>
                <a:spcPct val="90000"/>
              </a:lnSpc>
              <a:buFontTx/>
              <a:buNone/>
            </a:pPr>
            <a:endParaRPr lang="en-US" sz="2400" dirty="0" smtClean="0">
              <a:solidFill>
                <a:srgbClr val="0000FF"/>
              </a:solidFill>
            </a:endParaRPr>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98978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to="" calcmode="lin" valueType="num">
                                      <p:cBhvr>
                                        <p:cTn id="7" dur="1" fill="hold"/>
                                        <p:tgtEl>
                                          <p:spTgt spid="24579">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to="" calcmode="lin" valueType="num">
                                      <p:cBhvr>
                                        <p:cTn id="11" dur="1" fill="hold"/>
                                        <p:tgtEl>
                                          <p:spTgt spid="24579">
                                            <p:txEl>
                                              <p:pRg st="1" end="1"/>
                                            </p:txEl>
                                          </p:spTgt>
                                        </p:tgtEl>
                                        <p:attrNameLst>
                                          <p:attrName/>
                                        </p:attrNameLst>
                                      </p:cBhvr>
                                    </p:anim>
                                  </p:childTnLst>
                                </p:cTn>
                              </p:par>
                            </p:childTnLst>
                          </p:cTn>
                        </p:par>
                        <p:par>
                          <p:cTn id="12" fill="hold" nodeType="afterGroup">
                            <p:stCondLst>
                              <p:cond delay="0"/>
                            </p:stCondLst>
                            <p:childTnLst>
                              <p:par>
                                <p:cTn id="13" presetID="24" presetClass="entr" presetSubtype="0" fill="hold" nodeType="after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to="" calcmode="lin" valueType="num">
                                      <p:cBhvr>
                                        <p:cTn id="15" dur="1" fill="hold"/>
                                        <p:tgtEl>
                                          <p:spTgt spid="24579">
                                            <p:txEl>
                                              <p:pRg st="2" end="2"/>
                                            </p:txEl>
                                          </p:spTgt>
                                        </p:tgtEl>
                                        <p:attrNameLst>
                                          <p:attrName/>
                                        </p:attrNameLst>
                                      </p:cBhvr>
                                    </p:anim>
                                  </p:childTnLst>
                                </p:cTn>
                              </p:par>
                            </p:childTnLst>
                          </p:cTn>
                        </p:par>
                        <p:par>
                          <p:cTn id="16" fill="hold" nodeType="afterGroup">
                            <p:stCondLst>
                              <p:cond delay="0"/>
                            </p:stCondLst>
                            <p:childTnLst>
                              <p:par>
                                <p:cTn id="17" presetID="24" presetClass="entr" presetSubtype="0" fill="hold" nodeType="after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to="" calcmode="lin" valueType="num">
                                      <p:cBhvr>
                                        <p:cTn id="19" dur="1" fill="hold"/>
                                        <p:tgtEl>
                                          <p:spTgt spid="24579">
                                            <p:txEl>
                                              <p:pRg st="4" end="4"/>
                                            </p:txEl>
                                          </p:spTgt>
                                        </p:tgtEl>
                                        <p:attrNameLst>
                                          <p:attrName/>
                                        </p:attrNameLst>
                                      </p:cBhvr>
                                    </p:anim>
                                  </p:childTnLst>
                                </p:cTn>
                              </p:par>
                            </p:childTnLst>
                          </p:cTn>
                        </p:par>
                        <p:par>
                          <p:cTn id="20" fill="hold" nodeType="afterGroup">
                            <p:stCondLst>
                              <p:cond delay="0"/>
                            </p:stCondLst>
                            <p:childTnLst>
                              <p:par>
                                <p:cTn id="21" presetID="24" presetClass="entr" presetSubtype="0" fill="hold" nodeType="after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anim to="" calcmode="lin" valueType="num">
                                      <p:cBhvr>
                                        <p:cTn id="23" dur="1" fill="hold"/>
                                        <p:tgtEl>
                                          <p:spTgt spid="24579">
                                            <p:txEl>
                                              <p:pRg st="6" end="6"/>
                                            </p:txEl>
                                          </p:spTgt>
                                        </p:tgtEl>
                                        <p:attrNameLst>
                                          <p:attrName/>
                                        </p:attrNameLst>
                                      </p:cBhvr>
                                    </p:anim>
                                  </p:childTnLst>
                                </p:cTn>
                              </p:par>
                            </p:childTnLst>
                          </p:cTn>
                        </p:par>
                        <p:par>
                          <p:cTn id="24" fill="hold" nodeType="afterGroup">
                            <p:stCondLst>
                              <p:cond delay="0"/>
                            </p:stCondLst>
                            <p:childTnLst>
                              <p:par>
                                <p:cTn id="25" presetID="24" presetClass="entr" presetSubtype="0" fill="hold" nodeType="after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anim to="" calcmode="lin" valueType="num">
                                      <p:cBhvr>
                                        <p:cTn id="27" dur="1" fill="hold"/>
                                        <p:tgtEl>
                                          <p:spTgt spid="24579">
                                            <p:txEl>
                                              <p:pRg st="7" end="7"/>
                                            </p:txEl>
                                          </p:spTgt>
                                        </p:tgtEl>
                                        <p:attrNameLst>
                                          <p:attrName/>
                                        </p:attrNameLst>
                                      </p:cBhvr>
                                    </p:anim>
                                  </p:childTnLst>
                                </p:cTn>
                              </p:par>
                            </p:childTnLst>
                          </p:cTn>
                        </p:par>
                        <p:par>
                          <p:cTn id="28" fill="hold" nodeType="afterGroup">
                            <p:stCondLst>
                              <p:cond delay="0"/>
                            </p:stCondLst>
                            <p:childTnLst>
                              <p:par>
                                <p:cTn id="29" presetID="24" presetClass="entr" presetSubtype="0" fill="hold" nodeType="after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anim to="" calcmode="lin" valueType="num">
                                      <p:cBhvr>
                                        <p:cTn id="31" dur="1" fill="hold"/>
                                        <p:tgtEl>
                                          <p:spTgt spid="24579">
                                            <p:txEl>
                                              <p:pRg st="8" end="8"/>
                                            </p:txEl>
                                          </p:spTgt>
                                        </p:tgtEl>
                                        <p:attrNameLst>
                                          <p:attrName/>
                                        </p:attrNameLst>
                                      </p:cBhvr>
                                    </p:anim>
                                  </p:childTnLst>
                                </p:cTn>
                              </p:par>
                            </p:childTnLst>
                          </p:cTn>
                        </p:par>
                        <p:par>
                          <p:cTn id="32" fill="hold" nodeType="afterGroup">
                            <p:stCondLst>
                              <p:cond delay="0"/>
                            </p:stCondLst>
                            <p:childTnLst>
                              <p:par>
                                <p:cTn id="33" presetID="24" presetClass="entr" presetSubtype="0" fill="hold" nodeType="afterEffect">
                                  <p:stCondLst>
                                    <p:cond delay="0"/>
                                  </p:stCondLst>
                                  <p:childTnLst>
                                    <p:set>
                                      <p:cBhvr>
                                        <p:cTn id="34" dur="1" fill="hold">
                                          <p:stCondLst>
                                            <p:cond delay="0"/>
                                          </p:stCondLst>
                                        </p:cTn>
                                        <p:tgtEl>
                                          <p:spTgt spid="24579">
                                            <p:txEl>
                                              <p:pRg st="10" end="10"/>
                                            </p:txEl>
                                          </p:spTgt>
                                        </p:tgtEl>
                                        <p:attrNameLst>
                                          <p:attrName>style.visibility</p:attrName>
                                        </p:attrNameLst>
                                      </p:cBhvr>
                                      <p:to>
                                        <p:strVal val="visible"/>
                                      </p:to>
                                    </p:set>
                                    <p:anim to="" calcmode="lin" valueType="num">
                                      <p:cBhvr>
                                        <p:cTn id="35" dur="1" fill="hold"/>
                                        <p:tgtEl>
                                          <p:spTgt spid="24579">
                                            <p:txEl>
                                              <p:pRg st="10" end="10"/>
                                            </p:txEl>
                                          </p:spTgt>
                                        </p:tgtEl>
                                        <p:attrNameLst>
                                          <p:attrName/>
                                        </p:attrNameLst>
                                      </p:cBhvr>
                                    </p:anim>
                                  </p:childTnLst>
                                </p:cTn>
                              </p:par>
                            </p:childTnLst>
                          </p:cTn>
                        </p:par>
                        <p:par>
                          <p:cTn id="36" fill="hold" nodeType="afterGroup">
                            <p:stCondLst>
                              <p:cond delay="0"/>
                            </p:stCondLst>
                            <p:childTnLst>
                              <p:par>
                                <p:cTn id="37" presetID="24" presetClass="entr" presetSubtype="0" fill="hold" nodeType="afterEffect">
                                  <p:stCondLst>
                                    <p:cond delay="0"/>
                                  </p:stCondLst>
                                  <p:childTnLst>
                                    <p:set>
                                      <p:cBhvr>
                                        <p:cTn id="38" dur="1" fill="hold">
                                          <p:stCondLst>
                                            <p:cond delay="0"/>
                                          </p:stCondLst>
                                        </p:cTn>
                                        <p:tgtEl>
                                          <p:spTgt spid="24579">
                                            <p:txEl>
                                              <p:pRg st="12" end="12"/>
                                            </p:txEl>
                                          </p:spTgt>
                                        </p:tgtEl>
                                        <p:attrNameLst>
                                          <p:attrName>style.visibility</p:attrName>
                                        </p:attrNameLst>
                                      </p:cBhvr>
                                      <p:to>
                                        <p:strVal val="visible"/>
                                      </p:to>
                                    </p:set>
                                    <p:anim to="" calcmode="lin" valueType="num">
                                      <p:cBhvr>
                                        <p:cTn id="39" dur="1" fill="hold"/>
                                        <p:tgtEl>
                                          <p:spTgt spid="24579">
                                            <p:txEl>
                                              <p:pRg st="12" end="12"/>
                                            </p:txEl>
                                          </p:spTgt>
                                        </p:tgtEl>
                                        <p:attrNameLst>
                                          <p:attrName/>
                                        </p:attrNameLst>
                                      </p:cBhvr>
                                    </p:anim>
                                  </p:childTnLst>
                                </p:cTn>
                              </p:par>
                            </p:childTnLst>
                          </p:cTn>
                        </p:par>
                        <p:par>
                          <p:cTn id="40" fill="hold" nodeType="afterGroup">
                            <p:stCondLst>
                              <p:cond delay="0"/>
                            </p:stCondLst>
                            <p:childTnLst>
                              <p:par>
                                <p:cTn id="41" presetID="24" presetClass="entr" presetSubtype="0" fill="hold" nodeType="afterEffect">
                                  <p:stCondLst>
                                    <p:cond delay="0"/>
                                  </p:stCondLst>
                                  <p:childTnLst>
                                    <p:set>
                                      <p:cBhvr>
                                        <p:cTn id="42" dur="1" fill="hold">
                                          <p:stCondLst>
                                            <p:cond delay="0"/>
                                          </p:stCondLst>
                                        </p:cTn>
                                        <p:tgtEl>
                                          <p:spTgt spid="24579">
                                            <p:txEl>
                                              <p:pRg st="13" end="13"/>
                                            </p:txEl>
                                          </p:spTgt>
                                        </p:tgtEl>
                                        <p:attrNameLst>
                                          <p:attrName>style.visibility</p:attrName>
                                        </p:attrNameLst>
                                      </p:cBhvr>
                                      <p:to>
                                        <p:strVal val="visible"/>
                                      </p:to>
                                    </p:set>
                                    <p:anim to="" calcmode="lin" valueType="num">
                                      <p:cBhvr>
                                        <p:cTn id="43" dur="1" fill="hold"/>
                                        <p:tgtEl>
                                          <p:spTgt spid="24579">
                                            <p:txEl>
                                              <p:pRg st="13" end="13"/>
                                            </p:txEl>
                                          </p:spTgt>
                                        </p:tgtEl>
                                        <p:attrNameLst>
                                          <p:attrName/>
                                        </p:attrNameLst>
                                      </p:cBhvr>
                                    </p:anim>
                                  </p:childTnLst>
                                </p:cTn>
                              </p:par>
                            </p:childTnLst>
                          </p:cTn>
                        </p:par>
                        <p:par>
                          <p:cTn id="44" fill="hold" nodeType="afterGroup">
                            <p:stCondLst>
                              <p:cond delay="0"/>
                            </p:stCondLst>
                            <p:childTnLst>
                              <p:par>
                                <p:cTn id="45" presetID="24" presetClass="entr" presetSubtype="0" fill="hold" nodeType="afterEffect">
                                  <p:stCondLst>
                                    <p:cond delay="0"/>
                                  </p:stCondLst>
                                  <p:childTnLst>
                                    <p:set>
                                      <p:cBhvr>
                                        <p:cTn id="46" dur="1" fill="hold">
                                          <p:stCondLst>
                                            <p:cond delay="0"/>
                                          </p:stCondLst>
                                        </p:cTn>
                                        <p:tgtEl>
                                          <p:spTgt spid="24579">
                                            <p:txEl>
                                              <p:pRg st="14" end="14"/>
                                            </p:txEl>
                                          </p:spTgt>
                                        </p:tgtEl>
                                        <p:attrNameLst>
                                          <p:attrName>style.visibility</p:attrName>
                                        </p:attrNameLst>
                                      </p:cBhvr>
                                      <p:to>
                                        <p:strVal val="visible"/>
                                      </p:to>
                                    </p:set>
                                    <p:anim to="" calcmode="lin" valueType="num">
                                      <p:cBhvr>
                                        <p:cTn id="47" dur="1" fill="hold"/>
                                        <p:tgtEl>
                                          <p:spTgt spid="24579">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b="1" i="1" dirty="0" smtClean="0">
                <a:solidFill>
                  <a:srgbClr val="7030A0"/>
                </a:solidFill>
                <a:effectLst>
                  <a:outerShdw blurRad="38100" dist="38100" dir="2700000" algn="tl">
                    <a:srgbClr val="000000"/>
                  </a:outerShdw>
                </a:effectLst>
                <a:latin typeface="Tahoma" pitchFamily="34" charset="0"/>
                <a:cs typeface="Tahoma" pitchFamily="34" charset="0"/>
              </a:rPr>
              <a:t>Indirect Questions</a:t>
            </a:r>
          </a:p>
        </p:txBody>
      </p:sp>
      <p:sp>
        <p:nvSpPr>
          <p:cNvPr id="2051" name="Rectangle 3"/>
          <p:cNvSpPr>
            <a:spLocks noGrp="1" noChangeArrowheads="1"/>
          </p:cNvSpPr>
          <p:nvPr>
            <p:ph type="body" idx="4294967295"/>
          </p:nvPr>
        </p:nvSpPr>
        <p:spPr>
          <a:xfrm>
            <a:off x="250825" y="1341438"/>
            <a:ext cx="8589963" cy="5256212"/>
          </a:xfrm>
        </p:spPr>
        <p:txBody>
          <a:bodyPr/>
          <a:lstStyle/>
          <a:p>
            <a:pPr algn="ctr" eaLnBrk="1" hangingPunct="1">
              <a:buFontTx/>
              <a:buNone/>
            </a:pPr>
            <a:r>
              <a:rPr lang="en-US" altLang="zh-TW" sz="2400" b="1" i="1" smtClean="0">
                <a:ea typeface="PMingLiU" pitchFamily="18" charset="-120"/>
              </a:rPr>
              <a:t>Direct questions</a:t>
            </a:r>
            <a:r>
              <a:rPr lang="en-US" altLang="zh-TW" sz="2400" b="1" smtClean="0">
                <a:ea typeface="PMingLiU" pitchFamily="18" charset="-120"/>
              </a:rPr>
              <a:t> </a:t>
            </a:r>
            <a:r>
              <a:rPr lang="en-US" altLang="zh-TW" sz="2400" smtClean="0">
                <a:ea typeface="PMingLiU" pitchFamily="18" charset="-120"/>
              </a:rPr>
              <a:t>are often </a:t>
            </a:r>
            <a:r>
              <a:rPr lang="en-US" sz="2400" smtClean="0"/>
              <a:t>considered rude when speaking to strangers . To be more polite we often use </a:t>
            </a:r>
            <a:r>
              <a:rPr lang="en-US" sz="2400" b="1" i="1" smtClean="0"/>
              <a:t>i</a:t>
            </a:r>
            <a:r>
              <a:rPr lang="en-US" sz="2400" i="1" smtClean="0"/>
              <a:t>ndirect</a:t>
            </a:r>
            <a:r>
              <a:rPr lang="en-US" altLang="zh-TW" sz="2400" smtClean="0">
                <a:ea typeface="PMingLiU" pitchFamily="18" charset="-120"/>
              </a:rPr>
              <a:t> </a:t>
            </a:r>
            <a:r>
              <a:rPr lang="en-US" altLang="zh-TW" sz="2400" i="1" smtClean="0">
                <a:ea typeface="PMingLiU" pitchFamily="18" charset="-120"/>
              </a:rPr>
              <a:t>question forms</a:t>
            </a:r>
            <a:r>
              <a:rPr lang="en-US" altLang="zh-TW" sz="2400" smtClean="0">
                <a:ea typeface="PMingLiU" pitchFamily="18" charset="-120"/>
              </a:rPr>
              <a:t> . </a:t>
            </a:r>
            <a:r>
              <a:rPr lang="en-US" altLang="zh-TW" sz="2400" b="1" smtClean="0">
                <a:ea typeface="PMingLiU" pitchFamily="18" charset="-120"/>
              </a:rPr>
              <a:t>Indirect questions </a:t>
            </a:r>
            <a:r>
              <a:rPr lang="en-US" altLang="zh-TW" sz="2400" smtClean="0">
                <a:ea typeface="PMingLiU" pitchFamily="18" charset="-120"/>
              </a:rPr>
              <a:t>serve the same purpose as direct questions , but are considered more formal . When using an indirect question , use an introductory phrase followed by the question itself in </a:t>
            </a:r>
            <a:r>
              <a:rPr lang="en-US" altLang="zh-TW" sz="2400" b="1" i="1" u="sng" smtClean="0">
                <a:ea typeface="PMingLiU" pitchFamily="18" charset="-120"/>
              </a:rPr>
              <a:t>positive sentence</a:t>
            </a:r>
            <a:r>
              <a:rPr lang="en-US" altLang="zh-TW" sz="2400" smtClean="0">
                <a:ea typeface="PMingLiU" pitchFamily="18" charset="-120"/>
              </a:rPr>
              <a:t> </a:t>
            </a:r>
            <a:r>
              <a:rPr lang="en-US" altLang="zh-TW" sz="2400" b="1" i="1" u="sng" smtClean="0">
                <a:ea typeface="PMingLiU" pitchFamily="18" charset="-120"/>
              </a:rPr>
              <a:t>structure . </a:t>
            </a:r>
            <a:r>
              <a:rPr lang="en-US" altLang="zh-TW" sz="2400" smtClean="0">
                <a:ea typeface="PMingLiU" pitchFamily="18" charset="-120"/>
              </a:rPr>
              <a:t>Connect the two phrases with (a) the question word or (b) 'if' in the case the question is a 'yes', ' no'  question .  </a:t>
            </a:r>
            <a:endParaRPr lang="en-US" sz="2400" smtClean="0"/>
          </a:p>
        </p:txBody>
      </p:sp>
    </p:spTree>
    <p:extLst>
      <p:ext uri="{BB962C8B-B14F-4D97-AF65-F5344CB8AC3E}">
        <p14:creationId xmlns:p14="http://schemas.microsoft.com/office/powerpoint/2010/main" val="839159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Right)">
                                      <p:cBhvr>
                                        <p:cTn id="7" dur="2000"/>
                                        <p:tgtEl>
                                          <p:spTgt spid="2050"/>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wedge">
                                      <p:cBhvr>
                                        <p:cTn id="11" dur="2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p:cNvSpPr>
            <a:spLocks noGrp="1" noChangeArrowheads="1"/>
          </p:cNvSpPr>
          <p:nvPr>
            <p:ph type="title"/>
          </p:nvPr>
        </p:nvSpPr>
        <p:spPr/>
        <p:txBody>
          <a:bodyPr/>
          <a:lstStyle/>
          <a:p>
            <a:pPr algn="l" eaLnBrk="1" hangingPunct="1"/>
            <a:r>
              <a:rPr lang="en-US" sz="2400" dirty="0" smtClean="0">
                <a:cs typeface="Arabic Transparent" pitchFamily="2" charset="0"/>
              </a:rPr>
              <a:t>                               Here’</a:t>
            </a:r>
            <a:r>
              <a:rPr lang="en-US" altLang="zh-TW" sz="2400" dirty="0" smtClean="0">
                <a:ea typeface="PMingLiU" pitchFamily="18" charset="-120"/>
                <a:cs typeface="Arabic Transparent" pitchFamily="2" charset="0"/>
              </a:rPr>
              <a:t>s how to do it :</a:t>
            </a:r>
            <a:r>
              <a:rPr lang="en-US" altLang="zh-TW" sz="3200" dirty="0" smtClean="0">
                <a:ea typeface="PMingLiU" pitchFamily="18" charset="-120"/>
              </a:rPr>
              <a:t>                                    </a:t>
            </a:r>
            <a:br>
              <a:rPr lang="en-US" altLang="zh-TW" sz="3200" dirty="0" smtClean="0">
                <a:ea typeface="PMingLiU" pitchFamily="18" charset="-120"/>
              </a:rPr>
            </a:br>
            <a:endParaRPr lang="en-US" sz="3200" dirty="0" smtClean="0"/>
          </a:p>
        </p:txBody>
      </p:sp>
      <p:sp>
        <p:nvSpPr>
          <p:cNvPr id="10252" name="Rectangle 12"/>
          <p:cNvSpPr>
            <a:spLocks noGrp="1" noChangeArrowheads="1"/>
          </p:cNvSpPr>
          <p:nvPr>
            <p:ph type="body" idx="1"/>
          </p:nvPr>
        </p:nvSpPr>
        <p:spPr>
          <a:xfrm>
            <a:off x="179388" y="981075"/>
            <a:ext cx="8229600" cy="5145088"/>
          </a:xfrm>
        </p:spPr>
        <p:txBody>
          <a:bodyPr/>
          <a:lstStyle/>
          <a:p>
            <a:pPr algn="l" eaLnBrk="1" hangingPunct="1">
              <a:buClr>
                <a:schemeClr val="folHlink"/>
              </a:buClr>
              <a:buFont typeface="Wingdings" pitchFamily="2" charset="2"/>
              <a:buNone/>
            </a:pPr>
            <a:r>
              <a:rPr lang="ar-SA" smtClean="0"/>
              <a:t>  </a:t>
            </a:r>
            <a:r>
              <a:rPr lang="en-US" smtClean="0"/>
              <a:t>  </a:t>
            </a:r>
            <a:r>
              <a:rPr lang="en-US" sz="2400" smtClean="0">
                <a:solidFill>
                  <a:schemeClr val="tx2"/>
                </a:solidFill>
                <a:cs typeface="Arabic Transparent" pitchFamily="2" charset="0"/>
              </a:rPr>
              <a:t>Introductory phrase + question word (or if) + positive      sentence(subject+verb instead of verb +subject)                                                                      </a:t>
            </a:r>
            <a:r>
              <a:rPr lang="en-US" sz="2400" b="1" smtClean="0">
                <a:solidFill>
                  <a:schemeClr val="tx2"/>
                </a:solidFill>
                <a:latin typeface="GungsuhChe" pitchFamily="49" charset="-127"/>
                <a:ea typeface="GungsuhChe" pitchFamily="49" charset="-127"/>
                <a:cs typeface="Simple Indust Shaded" pitchFamily="2" charset="-78"/>
              </a:rPr>
              <a:t>Examples </a:t>
            </a:r>
            <a:r>
              <a:rPr lang="en-US" sz="2400" b="1" smtClean="0">
                <a:solidFill>
                  <a:schemeClr val="tx2"/>
                </a:solidFill>
                <a:latin typeface="GungsuhChe" pitchFamily="49" charset="-127"/>
                <a:ea typeface="GungsuhChe" pitchFamily="49" charset="-127"/>
                <a:cs typeface="Arabic Transparent" pitchFamily="2" charset="0"/>
              </a:rPr>
              <a:t>:</a:t>
            </a:r>
            <a:r>
              <a:rPr lang="en-US" sz="2400" b="1" smtClean="0">
                <a:solidFill>
                  <a:schemeClr val="tx2"/>
                </a:solidFill>
                <a:cs typeface="Arabic Transparent" pitchFamily="2" charset="0"/>
              </a:rPr>
              <a:t> </a:t>
            </a:r>
          </a:p>
          <a:p>
            <a:pPr algn="l" eaLnBrk="1" hangingPunct="1">
              <a:buFontTx/>
              <a:buNone/>
            </a:pPr>
            <a:r>
              <a:rPr lang="en-US" sz="2400" smtClean="0">
                <a:solidFill>
                  <a:schemeClr val="tx2"/>
                </a:solidFill>
                <a:cs typeface="Arabic Transparent" pitchFamily="2" charset="0"/>
              </a:rPr>
              <a:t> </a:t>
            </a:r>
            <a:r>
              <a:rPr lang="en-US" sz="2400" b="1" smtClean="0">
                <a:solidFill>
                  <a:schemeClr val="tx2"/>
                </a:solidFill>
                <a:cs typeface="Arabic Transparent" pitchFamily="2" charset="0"/>
              </a:rPr>
              <a:t>where is Jack ? &gt; I was wondering if you know where Jack is.</a:t>
            </a:r>
          </a:p>
          <a:p>
            <a:pPr algn="l" eaLnBrk="1" hangingPunct="1">
              <a:buFontTx/>
              <a:buNone/>
            </a:pPr>
            <a:r>
              <a:rPr lang="en-US" sz="2400" b="1" smtClean="0">
                <a:solidFill>
                  <a:schemeClr val="tx2"/>
                </a:solidFill>
                <a:cs typeface="Arabic Transparent" pitchFamily="2" charset="0"/>
              </a:rPr>
              <a:t>When does Alice usually arrive ? &gt; Do you know when Alice  usually arrives ?</a:t>
            </a:r>
            <a:r>
              <a:rPr lang="en-US" sz="2400" smtClean="0">
                <a:solidFill>
                  <a:schemeClr val="tx2"/>
                </a:solidFill>
                <a:cs typeface="Arabic Transparent" pitchFamily="2" charset="0"/>
              </a:rPr>
              <a:t> </a:t>
            </a:r>
          </a:p>
          <a:p>
            <a:pPr algn="l" eaLnBrk="1" hangingPunct="1">
              <a:buFontTx/>
              <a:buNone/>
            </a:pPr>
            <a:r>
              <a:rPr lang="en-US" sz="2400" smtClean="0">
                <a:solidFill>
                  <a:schemeClr val="tx2"/>
                </a:solidFill>
                <a:cs typeface="Arabic Transparent" pitchFamily="2" charset="0"/>
              </a:rPr>
              <a:t>Here are some of the most common </a:t>
            </a:r>
            <a:r>
              <a:rPr lang="en-US" sz="2400" b="1" i="1" smtClean="0">
                <a:solidFill>
                  <a:schemeClr val="tx2"/>
                </a:solidFill>
                <a:cs typeface="Arabic Transparent" pitchFamily="2" charset="0"/>
              </a:rPr>
              <a:t>phrases</a:t>
            </a:r>
            <a:r>
              <a:rPr lang="en-US" sz="2400" smtClean="0">
                <a:solidFill>
                  <a:schemeClr val="tx2"/>
                </a:solidFill>
                <a:cs typeface="Arabic Transparent" pitchFamily="2" charset="0"/>
              </a:rPr>
              <a:t> used for asking indirect questions . Many of these phrases are    questions (Do you know when the next train leaves?) , while others are statements made to indicate a question (I wonder if he will be on time .)</a:t>
            </a:r>
          </a:p>
          <a:p>
            <a:pPr algn="l" eaLnBrk="1" hangingPunct="1">
              <a:buFontTx/>
              <a:buNone/>
            </a:pPr>
            <a:endParaRPr lang="en-US" sz="2400" smtClean="0">
              <a:solidFill>
                <a:schemeClr val="tx2"/>
              </a:solidFill>
              <a:cs typeface="Arabic Transparent" pitchFamily="2" charset="0"/>
            </a:endParaRPr>
          </a:p>
        </p:txBody>
      </p:sp>
    </p:spTree>
    <p:extLst>
      <p:ext uri="{BB962C8B-B14F-4D97-AF65-F5344CB8AC3E}">
        <p14:creationId xmlns:p14="http://schemas.microsoft.com/office/powerpoint/2010/main" val="154229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additive="base">
                                        <p:cTn id="7" dur="2000" fill="hold"/>
                                        <p:tgtEl>
                                          <p:spTgt spid="10251"/>
                                        </p:tgtEl>
                                        <p:attrNameLst>
                                          <p:attrName>ppt_x</p:attrName>
                                        </p:attrNameLst>
                                      </p:cBhvr>
                                      <p:tavLst>
                                        <p:tav tm="0">
                                          <p:val>
                                            <p:strVal val="#ppt_x"/>
                                          </p:val>
                                        </p:tav>
                                        <p:tav tm="100000">
                                          <p:val>
                                            <p:strVal val="#ppt_x"/>
                                          </p:val>
                                        </p:tav>
                                      </p:tavLst>
                                    </p:anim>
                                    <p:anim calcmode="lin" valueType="num">
                                      <p:cBhvr additive="base">
                                        <p:cTn id="8" dur="2000" fill="hold"/>
                                        <p:tgtEl>
                                          <p:spTgt spid="1025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10252">
                                            <p:txEl>
                                              <p:pRg st="0" end="0"/>
                                            </p:txEl>
                                          </p:spTgt>
                                        </p:tgtEl>
                                        <p:attrNameLst>
                                          <p:attrName>style.visibility</p:attrName>
                                        </p:attrNameLst>
                                      </p:cBhvr>
                                      <p:to>
                                        <p:strVal val="visible"/>
                                      </p:to>
                                    </p:set>
                                    <p:anim calcmode="lin" valueType="num">
                                      <p:cBhvr additive="base">
                                        <p:cTn id="12" dur="2000" fill="hold"/>
                                        <p:tgtEl>
                                          <p:spTgt spid="10252">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0252">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10252">
                                            <p:txEl>
                                              <p:pRg st="1" end="1"/>
                                            </p:txEl>
                                          </p:spTgt>
                                        </p:tgtEl>
                                        <p:attrNameLst>
                                          <p:attrName>style.visibility</p:attrName>
                                        </p:attrNameLst>
                                      </p:cBhvr>
                                      <p:to>
                                        <p:strVal val="visible"/>
                                      </p:to>
                                    </p:set>
                                    <p:anim calcmode="lin" valueType="num">
                                      <p:cBhvr additive="base">
                                        <p:cTn id="17" dur="2000" fill="hold"/>
                                        <p:tgtEl>
                                          <p:spTgt spid="10252">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0252">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10252">
                                            <p:txEl>
                                              <p:pRg st="2" end="2"/>
                                            </p:txEl>
                                          </p:spTgt>
                                        </p:tgtEl>
                                        <p:attrNameLst>
                                          <p:attrName>style.visibility</p:attrName>
                                        </p:attrNameLst>
                                      </p:cBhvr>
                                      <p:to>
                                        <p:strVal val="visible"/>
                                      </p:to>
                                    </p:set>
                                    <p:anim calcmode="lin" valueType="num">
                                      <p:cBhvr additive="base">
                                        <p:cTn id="22" dur="2000" fill="hold"/>
                                        <p:tgtEl>
                                          <p:spTgt spid="10252">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0252">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10252">
                                            <p:txEl>
                                              <p:pRg st="3" end="3"/>
                                            </p:txEl>
                                          </p:spTgt>
                                        </p:tgtEl>
                                        <p:attrNameLst>
                                          <p:attrName>style.visibility</p:attrName>
                                        </p:attrNameLst>
                                      </p:cBhvr>
                                      <p:to>
                                        <p:strVal val="visible"/>
                                      </p:to>
                                    </p:set>
                                    <p:anim calcmode="lin" valueType="num">
                                      <p:cBhvr additive="base">
                                        <p:cTn id="27" dur="2000" fill="hold"/>
                                        <p:tgtEl>
                                          <p:spTgt spid="10252">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25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685800" y="765175"/>
            <a:ext cx="7696200" cy="4824413"/>
          </a:xfrm>
        </p:spPr>
        <p:txBody>
          <a:bodyPr/>
          <a:lstStyle/>
          <a:p>
            <a:pPr algn="l" eaLnBrk="1" hangingPunct="1">
              <a:lnSpc>
                <a:spcPct val="80000"/>
              </a:lnSpc>
              <a:buFontTx/>
              <a:buNone/>
              <a:defRPr/>
            </a:pPr>
            <a:r>
              <a:rPr lang="en-US" sz="3600" b="1" dirty="0" smtClean="0">
                <a:solidFill>
                  <a:schemeClr val="tx2"/>
                </a:solidFill>
                <a:effectLst>
                  <a:outerShdw blurRad="38100" dist="38100" dir="2700000" algn="tl">
                    <a:srgbClr val="C0C0C0"/>
                  </a:outerShdw>
                </a:effectLst>
              </a:rPr>
              <a:t>USE 2:</a:t>
            </a:r>
            <a:r>
              <a:rPr lang="en-US" sz="3600" b="1" dirty="0" smtClean="0">
                <a:effectLst>
                  <a:outerShdw blurRad="38100" dist="38100" dir="2700000" algn="tl">
                    <a:srgbClr val="C0C0C0"/>
                  </a:outerShdw>
                </a:effectLst>
              </a:rPr>
              <a:t> Facts or Generalizations.</a:t>
            </a:r>
          </a:p>
          <a:p>
            <a:pPr algn="l" eaLnBrk="1" hangingPunct="1">
              <a:lnSpc>
                <a:spcPct val="80000"/>
              </a:lnSpc>
              <a:buFontTx/>
              <a:buNone/>
              <a:defRPr/>
            </a:pPr>
            <a:endParaRPr lang="en-US" dirty="0" smtClean="0"/>
          </a:p>
          <a:p>
            <a:pPr algn="l" eaLnBrk="1" hangingPunct="1">
              <a:lnSpc>
                <a:spcPct val="80000"/>
              </a:lnSpc>
              <a:buFontTx/>
              <a:buNone/>
              <a:defRPr/>
            </a:pPr>
            <a:endParaRPr lang="en-US" dirty="0" smtClean="0"/>
          </a:p>
          <a:p>
            <a:pPr algn="l" eaLnBrk="1" hangingPunct="1">
              <a:lnSpc>
                <a:spcPct val="80000"/>
              </a:lnSpc>
              <a:buFontTx/>
              <a:buNone/>
              <a:defRPr/>
            </a:pPr>
            <a:r>
              <a:rPr lang="en-US" dirty="0" smtClean="0"/>
              <a:t>The Simple Present can also indicate the speaker believes that a fact was true before</a:t>
            </a:r>
            <a:r>
              <a:rPr lang="en-US" smtClean="0"/>
              <a:t>, is </a:t>
            </a:r>
            <a:r>
              <a:rPr lang="en-US" dirty="0" smtClean="0"/>
              <a:t>true now, and will be true in the future. It is not important if the speaker is correct about the fact. It is also used to make generalizations about people or things. </a:t>
            </a:r>
          </a:p>
          <a:p>
            <a:pPr eaLnBrk="1" hangingPunct="1">
              <a:lnSpc>
                <a:spcPct val="80000"/>
              </a:lnSpc>
              <a:defRPr/>
            </a:pPr>
            <a:endParaRPr lang="en-US" sz="2400" dirty="0" smtClean="0"/>
          </a:p>
        </p:txBody>
      </p:sp>
      <p:pic>
        <p:nvPicPr>
          <p:cNvPr id="2" name="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2800" y="4953000"/>
            <a:ext cx="609600" cy="609600"/>
          </a:xfrm>
          <a:prstGeom prst="rect">
            <a:avLst/>
          </a:prstGeom>
        </p:spPr>
      </p:pic>
    </p:spTree>
    <p:extLst>
      <p:ext uri="{BB962C8B-B14F-4D97-AF65-F5344CB8AC3E}">
        <p14:creationId xmlns:p14="http://schemas.microsoft.com/office/powerpoint/2010/main" val="465863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7347">
                                            <p:txEl>
                                              <p:pRg st="3" end="3"/>
                                            </p:txEl>
                                          </p:spTgt>
                                        </p:tgtEl>
                                        <p:attrNameLst>
                                          <p:attrName>style.visibility</p:attrName>
                                        </p:attrNameLst>
                                      </p:cBhvr>
                                      <p:to>
                                        <p:strVal val="visible"/>
                                      </p:to>
                                    </p:set>
                                    <p:anim calcmode="lin" valueType="num">
                                      <p:cBhvr>
                                        <p:cTn id="13" dur="1000" fill="hold"/>
                                        <p:tgtEl>
                                          <p:spTgt spid="57347">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57347">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57347">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9005" fill="hold"/>
                                        <p:tgtEl>
                                          <p:spTgt spid="2"/>
                                        </p:tgtEl>
                                      </p:cBhvr>
                                    </p:cmd>
                                  </p:childTnLst>
                                </p:cTn>
                              </p:par>
                            </p:childTnLst>
                          </p:cTn>
                        </p:par>
                      </p:childTnLst>
                    </p:cTn>
                  </p:par>
                </p:childTnLst>
              </p:cTn>
              <p:nextCondLst>
                <p:cond evt="onClick" delay="0">
                  <p:tgtEl>
                    <p:spTgt spid="2"/>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333375"/>
            <a:ext cx="8229600" cy="6264275"/>
          </a:xfrm>
        </p:spPr>
        <p:txBody>
          <a:bodyPr>
            <a:normAutofit lnSpcReduction="10000"/>
          </a:bodyPr>
          <a:lstStyle/>
          <a:p>
            <a:pPr marL="609600" indent="-609600" algn="l" eaLnBrk="1" hangingPunct="1">
              <a:lnSpc>
                <a:spcPct val="90000"/>
              </a:lnSpc>
              <a:buFontTx/>
              <a:buNone/>
            </a:pPr>
            <a:r>
              <a:rPr lang="en-US" dirty="0" smtClean="0"/>
              <a:t> </a:t>
            </a:r>
            <a:r>
              <a:rPr lang="en-US" sz="2400" dirty="0" smtClean="0">
                <a:solidFill>
                  <a:schemeClr val="tx2"/>
                </a:solidFill>
              </a:rPr>
              <a:t>Do you know ….?</a:t>
            </a:r>
          </a:p>
          <a:p>
            <a:pPr marL="609600" indent="-609600" algn="l" eaLnBrk="1" hangingPunct="1">
              <a:lnSpc>
                <a:spcPct val="90000"/>
              </a:lnSpc>
              <a:buFontTx/>
              <a:buNone/>
            </a:pPr>
            <a:r>
              <a:rPr lang="en-US" sz="2400" dirty="0" smtClean="0">
                <a:solidFill>
                  <a:schemeClr val="tx2"/>
                </a:solidFill>
              </a:rPr>
              <a:t>I wonder / was wondering ….</a:t>
            </a:r>
          </a:p>
          <a:p>
            <a:pPr marL="609600" indent="-609600" algn="l" eaLnBrk="1" hangingPunct="1">
              <a:lnSpc>
                <a:spcPct val="90000"/>
              </a:lnSpc>
              <a:buFontTx/>
              <a:buNone/>
            </a:pPr>
            <a:r>
              <a:rPr lang="en-US" sz="2400" dirty="0" smtClean="0">
                <a:solidFill>
                  <a:schemeClr val="tx2"/>
                </a:solidFill>
              </a:rPr>
              <a:t>Can you tell me ….?</a:t>
            </a:r>
          </a:p>
          <a:p>
            <a:pPr marL="609600" indent="-609600" algn="l" eaLnBrk="1" hangingPunct="1">
              <a:lnSpc>
                <a:spcPct val="90000"/>
              </a:lnSpc>
              <a:buFontTx/>
              <a:buNone/>
            </a:pPr>
            <a:r>
              <a:rPr lang="en-US" sz="2400" dirty="0" smtClean="0">
                <a:solidFill>
                  <a:schemeClr val="tx2"/>
                </a:solidFill>
              </a:rPr>
              <a:t>Do you remember….? </a:t>
            </a:r>
          </a:p>
          <a:p>
            <a:pPr marL="609600" indent="-609600" algn="l" eaLnBrk="1" hangingPunct="1">
              <a:lnSpc>
                <a:spcPct val="90000"/>
              </a:lnSpc>
              <a:buFontTx/>
              <a:buNone/>
            </a:pPr>
            <a:r>
              <a:rPr lang="en-US" sz="2400" dirty="0" smtClean="0">
                <a:solidFill>
                  <a:schemeClr val="tx2"/>
                </a:solidFill>
              </a:rPr>
              <a:t>I have no idea ….</a:t>
            </a:r>
          </a:p>
          <a:p>
            <a:pPr marL="609600" indent="-609600" algn="l" eaLnBrk="1" hangingPunct="1">
              <a:lnSpc>
                <a:spcPct val="90000"/>
              </a:lnSpc>
              <a:buFontTx/>
              <a:buNone/>
            </a:pPr>
            <a:r>
              <a:rPr lang="en-US" altLang="zh-TW" sz="2400" dirty="0" smtClean="0">
                <a:solidFill>
                  <a:schemeClr val="tx2"/>
                </a:solidFill>
                <a:ea typeface="PMingLiU" pitchFamily="18" charset="-120"/>
              </a:rPr>
              <a:t>I’m not sure…….</a:t>
            </a:r>
          </a:p>
          <a:p>
            <a:pPr marL="609600" indent="-609600" algn="l" eaLnBrk="1" hangingPunct="1">
              <a:lnSpc>
                <a:spcPct val="90000"/>
              </a:lnSpc>
              <a:buFontTx/>
              <a:buNone/>
            </a:pPr>
            <a:r>
              <a:rPr lang="en-US" altLang="zh-TW" sz="2400" dirty="0" smtClean="0">
                <a:solidFill>
                  <a:schemeClr val="tx2"/>
                </a:solidFill>
                <a:ea typeface="PMingLiU" pitchFamily="18" charset="-120"/>
              </a:rPr>
              <a:t>I’d like to know …. </a:t>
            </a:r>
          </a:p>
          <a:p>
            <a:pPr marL="609600" indent="-609600" algn="l" eaLnBrk="1" hangingPunct="1">
              <a:lnSpc>
                <a:spcPct val="90000"/>
              </a:lnSpc>
              <a:buFontTx/>
              <a:buNone/>
            </a:pPr>
            <a:r>
              <a:rPr lang="en-US" altLang="zh-TW" sz="2400" dirty="0" smtClean="0">
                <a:solidFill>
                  <a:schemeClr val="tx2"/>
                </a:solidFill>
                <a:ea typeface="PMingLiU" pitchFamily="18" charset="-120"/>
              </a:rPr>
              <a:t>I sometimes ask my self….</a:t>
            </a:r>
          </a:p>
          <a:p>
            <a:pPr marL="609600" indent="-609600" algn="l" eaLnBrk="1" hangingPunct="1">
              <a:lnSpc>
                <a:spcPct val="90000"/>
              </a:lnSpc>
              <a:buFontTx/>
              <a:buNone/>
            </a:pPr>
            <a:r>
              <a:rPr lang="en-US" sz="2400" dirty="0" smtClean="0">
                <a:solidFill>
                  <a:schemeClr val="tx2"/>
                </a:solidFill>
                <a:latin typeface="GungsuhChe" pitchFamily="49" charset="-127"/>
                <a:ea typeface="GungsuhChe" pitchFamily="49" charset="-127"/>
                <a:cs typeface="Simple Indust Shaded" pitchFamily="2" charset="-78"/>
              </a:rPr>
              <a:t>Examples </a:t>
            </a:r>
            <a:r>
              <a:rPr lang="en-US" sz="2400" dirty="0" smtClean="0">
                <a:solidFill>
                  <a:schemeClr val="tx2"/>
                </a:solidFill>
                <a:latin typeface="GungsuhChe" pitchFamily="49" charset="-127"/>
                <a:ea typeface="GungsuhChe" pitchFamily="49" charset="-127"/>
                <a:cs typeface="Arabic Transparent" pitchFamily="2" charset="0"/>
              </a:rPr>
              <a:t>:</a:t>
            </a:r>
          </a:p>
          <a:p>
            <a:pPr marL="609600" indent="-609600" algn="l" eaLnBrk="1" hangingPunct="1">
              <a:lnSpc>
                <a:spcPct val="90000"/>
              </a:lnSpc>
              <a:buFontTx/>
              <a:buNone/>
            </a:pPr>
            <a:r>
              <a:rPr lang="en-US" sz="2400" dirty="0" smtClean="0">
                <a:solidFill>
                  <a:schemeClr val="tx2"/>
                </a:solidFill>
                <a:ea typeface="GungsuhChe" pitchFamily="49" charset="-127"/>
              </a:rPr>
              <a:t>Do you know when the concert begins?</a:t>
            </a:r>
          </a:p>
          <a:p>
            <a:pPr marL="609600" indent="-609600" algn="l" eaLnBrk="1" hangingPunct="1">
              <a:lnSpc>
                <a:spcPct val="90000"/>
              </a:lnSpc>
              <a:buFontTx/>
              <a:buNone/>
            </a:pPr>
            <a:r>
              <a:rPr lang="en-US" sz="2400" dirty="0" smtClean="0">
                <a:solidFill>
                  <a:schemeClr val="tx2"/>
                </a:solidFill>
                <a:ea typeface="GungsuhChe" pitchFamily="49" charset="-127"/>
              </a:rPr>
              <a:t>I wonder when he will arrive .</a:t>
            </a:r>
          </a:p>
          <a:p>
            <a:pPr marL="609600" indent="-609600" algn="l" eaLnBrk="1" hangingPunct="1">
              <a:lnSpc>
                <a:spcPct val="90000"/>
              </a:lnSpc>
              <a:buFontTx/>
              <a:buNone/>
            </a:pPr>
            <a:r>
              <a:rPr lang="en-US" sz="2400" dirty="0" smtClean="0">
                <a:solidFill>
                  <a:schemeClr val="tx2"/>
                </a:solidFill>
                <a:ea typeface="GungsuhChe" pitchFamily="49" charset="-127"/>
              </a:rPr>
              <a:t>Can you tell me how to check out a book?</a:t>
            </a:r>
          </a:p>
          <a:p>
            <a:pPr marL="609600" indent="-609600" algn="l" eaLnBrk="1" hangingPunct="1">
              <a:lnSpc>
                <a:spcPct val="90000"/>
              </a:lnSpc>
              <a:buFontTx/>
              <a:buNone/>
            </a:pPr>
            <a:r>
              <a:rPr lang="en-US" altLang="zh-TW" sz="2400" dirty="0" smtClean="0">
                <a:solidFill>
                  <a:schemeClr val="tx2"/>
                </a:solidFill>
                <a:ea typeface="PMingLiU" pitchFamily="18" charset="-120"/>
              </a:rPr>
              <a:t>I’m not sure what he considers appropriate . </a:t>
            </a:r>
          </a:p>
          <a:p>
            <a:pPr marL="609600" indent="-609600" algn="l" eaLnBrk="1" hangingPunct="1">
              <a:lnSpc>
                <a:spcPct val="90000"/>
              </a:lnSpc>
              <a:buFontTx/>
              <a:buNone/>
            </a:pPr>
            <a:r>
              <a:rPr lang="en-US" sz="2400" dirty="0" smtClean="0">
                <a:solidFill>
                  <a:schemeClr val="tx2"/>
                </a:solidFill>
                <a:ea typeface="GungsuhChe" pitchFamily="49" charset="-127"/>
              </a:rPr>
              <a:t>I don’t know if he is coming to the party this evening .</a:t>
            </a:r>
            <a:r>
              <a:rPr lang="en-US" sz="2400" dirty="0" smtClean="0">
                <a:solidFill>
                  <a:srgbClr val="0000FF"/>
                </a:solidFill>
                <a:ea typeface="GungsuhChe" pitchFamily="49" charset="-127"/>
              </a:rPr>
              <a:t> </a:t>
            </a:r>
          </a:p>
          <a:p>
            <a:pPr marL="609600" indent="-609600" algn="ctr" eaLnBrk="1" hangingPunct="1">
              <a:lnSpc>
                <a:spcPct val="90000"/>
              </a:lnSpc>
              <a:buFontTx/>
              <a:buNone/>
            </a:pPr>
            <a:r>
              <a:rPr lang="en-US" sz="4800" b="1" i="1" dirty="0" smtClean="0">
                <a:solidFill>
                  <a:srgbClr val="7030A0"/>
                </a:solidFill>
                <a:latin typeface="Blackadder ITC" pitchFamily="82" charset="0"/>
                <a:ea typeface="GungsuhChe" pitchFamily="49" charset="-127"/>
              </a:rPr>
              <a:t>The End</a:t>
            </a:r>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24218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17411">
                                            <p:txEl>
                                              <p:pRg st="0" end="0"/>
                                            </p:txEl>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style.rotation</p:attrName>
                                        </p:attrNameLst>
                                      </p:cBhvr>
                                      <p:tavLst>
                                        <p:tav tm="0">
                                          <p:val>
                                            <p:fltVal val="720"/>
                                          </p:val>
                                        </p:tav>
                                        <p:tav tm="100000">
                                          <p:val>
                                            <p:fltVal val="0"/>
                                          </p:val>
                                        </p:tav>
                                      </p:tavLst>
                                    </p:anim>
                                    <p:anim calcmode="lin" valueType="num">
                                      <p:cBhvr>
                                        <p:cTn id="16" dur="10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7411">
                                            <p:txEl>
                                              <p:pRg st="1" end="1"/>
                                            </p:txEl>
                                          </p:spTgt>
                                        </p:tgtEl>
                                        <p:attrNameLst>
                                          <p:attrName>ppt_w</p:attrName>
                                        </p:attrNameLst>
                                      </p:cBhvr>
                                      <p:tavLst>
                                        <p:tav tm="0">
                                          <p:val>
                                            <p:fltVal val="0"/>
                                          </p:val>
                                        </p:tav>
                                        <p:tav tm="100000">
                                          <p:val>
                                            <p:strVal val="#ppt_w"/>
                                          </p:val>
                                        </p:tav>
                                      </p:tavLst>
                                    </p:anim>
                                  </p:childTnLst>
                                </p:cTn>
                              </p:par>
                            </p:childTnLst>
                          </p:cTn>
                        </p:par>
                        <p:par>
                          <p:cTn id="18" fill="hold" nodeType="afterGroup">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style.rotation</p:attrName>
                                        </p:attrNameLst>
                                      </p:cBhvr>
                                      <p:tavLst>
                                        <p:tav tm="0">
                                          <p:val>
                                            <p:fltVal val="720"/>
                                          </p:val>
                                        </p:tav>
                                        <p:tav tm="100000">
                                          <p:val>
                                            <p:fltVal val="0"/>
                                          </p:val>
                                        </p:tav>
                                      </p:tavLst>
                                    </p:anim>
                                    <p:anim calcmode="lin" valueType="num">
                                      <p:cBhvr>
                                        <p:cTn id="23"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17411">
                                            <p:txEl>
                                              <p:pRg st="2" end="2"/>
                                            </p:txEl>
                                          </p:spTgt>
                                        </p:tgtEl>
                                        <p:attrNameLst>
                                          <p:attrName>ppt_w</p:attrName>
                                        </p:attrNameLst>
                                      </p:cBhvr>
                                      <p:tavLst>
                                        <p:tav tm="0">
                                          <p:val>
                                            <p:fltVal val="0"/>
                                          </p:val>
                                        </p:tav>
                                        <p:tav tm="100000">
                                          <p:val>
                                            <p:strVal val="#ppt_w"/>
                                          </p:val>
                                        </p:tav>
                                      </p:tavLst>
                                    </p:anim>
                                  </p:childTnLst>
                                </p:cTn>
                              </p:par>
                            </p:childTnLst>
                          </p:cTn>
                        </p:par>
                        <p:par>
                          <p:cTn id="25" fill="hold" nodeType="afterGroup">
                            <p:stCondLst>
                              <p:cond delay="3000"/>
                            </p:stCondLst>
                            <p:childTnLst>
                              <p:par>
                                <p:cTn id="26" presetID="35" presetClass="entr" presetSubtype="0" fill="hold" grpId="0" nodeType="after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style.rotation</p:attrName>
                                        </p:attrNameLst>
                                      </p:cBhvr>
                                      <p:tavLst>
                                        <p:tav tm="0">
                                          <p:val>
                                            <p:fltVal val="720"/>
                                          </p:val>
                                        </p:tav>
                                        <p:tav tm="100000">
                                          <p:val>
                                            <p:fltVal val="0"/>
                                          </p:val>
                                        </p:tav>
                                      </p:tavLst>
                                    </p:anim>
                                    <p:anim calcmode="lin" valueType="num">
                                      <p:cBhvr>
                                        <p:cTn id="30" dur="10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17411">
                                            <p:txEl>
                                              <p:pRg st="3" end="3"/>
                                            </p:txEl>
                                          </p:spTgt>
                                        </p:tgtEl>
                                        <p:attrNameLst>
                                          <p:attrName>ppt_w</p:attrName>
                                        </p:attrNameLst>
                                      </p:cBhvr>
                                      <p:tavLst>
                                        <p:tav tm="0">
                                          <p:val>
                                            <p:fltVal val="0"/>
                                          </p:val>
                                        </p:tav>
                                        <p:tav tm="100000">
                                          <p:val>
                                            <p:strVal val="#ppt_w"/>
                                          </p:val>
                                        </p:tav>
                                      </p:tavLst>
                                    </p:anim>
                                  </p:childTnLst>
                                </p:cTn>
                              </p:par>
                            </p:childTnLst>
                          </p:cTn>
                        </p:par>
                        <p:par>
                          <p:cTn id="32" fill="hold" nodeType="afterGroup">
                            <p:stCondLst>
                              <p:cond delay="4000"/>
                            </p:stCondLst>
                            <p:childTnLst>
                              <p:par>
                                <p:cTn id="33" presetID="35" presetClass="entr" presetSubtype="0" fill="hold" grpId="0" nodeType="after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0"/>
                                        <p:tgtEl>
                                          <p:spTgt spid="17411">
                                            <p:txEl>
                                              <p:pRg st="4" end="4"/>
                                            </p:txEl>
                                          </p:spTgt>
                                        </p:tgtEl>
                                      </p:cBhvr>
                                    </p:animEffect>
                                    <p:anim calcmode="lin" valueType="num">
                                      <p:cBhvr>
                                        <p:cTn id="36" dur="1000" fill="hold"/>
                                        <p:tgtEl>
                                          <p:spTgt spid="17411">
                                            <p:txEl>
                                              <p:pRg st="4" end="4"/>
                                            </p:txEl>
                                          </p:spTgt>
                                        </p:tgtEl>
                                        <p:attrNameLst>
                                          <p:attrName>style.rotation</p:attrName>
                                        </p:attrNameLst>
                                      </p:cBhvr>
                                      <p:tavLst>
                                        <p:tav tm="0">
                                          <p:val>
                                            <p:fltVal val="720"/>
                                          </p:val>
                                        </p:tav>
                                        <p:tav tm="100000">
                                          <p:val>
                                            <p:fltVal val="0"/>
                                          </p:val>
                                        </p:tav>
                                      </p:tavLst>
                                    </p:anim>
                                    <p:anim calcmode="lin" valueType="num">
                                      <p:cBhvr>
                                        <p:cTn id="37" dur="10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17411">
                                            <p:txEl>
                                              <p:pRg st="4" end="4"/>
                                            </p:txEl>
                                          </p:spTgt>
                                        </p:tgtEl>
                                        <p:attrNameLst>
                                          <p:attrName>ppt_w</p:attrName>
                                        </p:attrNameLst>
                                      </p:cBhvr>
                                      <p:tavLst>
                                        <p:tav tm="0">
                                          <p:val>
                                            <p:fltVal val="0"/>
                                          </p:val>
                                        </p:tav>
                                        <p:tav tm="100000">
                                          <p:val>
                                            <p:strVal val="#ppt_w"/>
                                          </p:val>
                                        </p:tav>
                                      </p:tavLst>
                                    </p:anim>
                                  </p:childTnLst>
                                </p:cTn>
                              </p:par>
                            </p:childTnLst>
                          </p:cTn>
                        </p:par>
                        <p:par>
                          <p:cTn id="39" fill="hold" nodeType="afterGroup">
                            <p:stCondLst>
                              <p:cond delay="5000"/>
                            </p:stCondLst>
                            <p:childTnLst>
                              <p:par>
                                <p:cTn id="40" presetID="35" presetClass="entr" presetSubtype="0" fill="hold" grpId="0" nodeType="after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Effect transition="in" filter="fade">
                                      <p:cBhvr>
                                        <p:cTn id="42" dur="1000"/>
                                        <p:tgtEl>
                                          <p:spTgt spid="17411">
                                            <p:txEl>
                                              <p:pRg st="5" end="5"/>
                                            </p:txEl>
                                          </p:spTgt>
                                        </p:tgtEl>
                                      </p:cBhvr>
                                    </p:animEffect>
                                    <p:anim calcmode="lin" valueType="num">
                                      <p:cBhvr>
                                        <p:cTn id="43" dur="1000" fill="hold"/>
                                        <p:tgtEl>
                                          <p:spTgt spid="17411">
                                            <p:txEl>
                                              <p:pRg st="5" end="5"/>
                                            </p:txEl>
                                          </p:spTgt>
                                        </p:tgtEl>
                                        <p:attrNameLst>
                                          <p:attrName>style.rotation</p:attrName>
                                        </p:attrNameLst>
                                      </p:cBhvr>
                                      <p:tavLst>
                                        <p:tav tm="0">
                                          <p:val>
                                            <p:fltVal val="720"/>
                                          </p:val>
                                        </p:tav>
                                        <p:tav tm="100000">
                                          <p:val>
                                            <p:fltVal val="0"/>
                                          </p:val>
                                        </p:tav>
                                      </p:tavLst>
                                    </p:anim>
                                    <p:anim calcmode="lin" valueType="num">
                                      <p:cBhvr>
                                        <p:cTn id="44" dur="10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17411">
                                            <p:txEl>
                                              <p:pRg st="5" end="5"/>
                                            </p:txEl>
                                          </p:spTgt>
                                        </p:tgtEl>
                                        <p:attrNameLst>
                                          <p:attrName>ppt_w</p:attrName>
                                        </p:attrNameLst>
                                      </p:cBhvr>
                                      <p:tavLst>
                                        <p:tav tm="0">
                                          <p:val>
                                            <p:fltVal val="0"/>
                                          </p:val>
                                        </p:tav>
                                        <p:tav tm="100000">
                                          <p:val>
                                            <p:strVal val="#ppt_w"/>
                                          </p:val>
                                        </p:tav>
                                      </p:tavLst>
                                    </p:anim>
                                  </p:childTnLst>
                                </p:cTn>
                              </p:par>
                            </p:childTnLst>
                          </p:cTn>
                        </p:par>
                        <p:par>
                          <p:cTn id="46" fill="hold" nodeType="afterGroup">
                            <p:stCondLst>
                              <p:cond delay="6000"/>
                            </p:stCondLst>
                            <p:childTnLst>
                              <p:par>
                                <p:cTn id="47" presetID="35" presetClass="entr" presetSubtype="0" fill="hold" grpId="0" nodeType="after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Effect transition="in" filter="fade">
                                      <p:cBhvr>
                                        <p:cTn id="49" dur="1000"/>
                                        <p:tgtEl>
                                          <p:spTgt spid="17411">
                                            <p:txEl>
                                              <p:pRg st="6" end="6"/>
                                            </p:txEl>
                                          </p:spTgt>
                                        </p:tgtEl>
                                      </p:cBhvr>
                                    </p:animEffect>
                                    <p:anim calcmode="lin" valueType="num">
                                      <p:cBhvr>
                                        <p:cTn id="50" dur="1000" fill="hold"/>
                                        <p:tgtEl>
                                          <p:spTgt spid="17411">
                                            <p:txEl>
                                              <p:pRg st="6" end="6"/>
                                            </p:txEl>
                                          </p:spTgt>
                                        </p:tgtEl>
                                        <p:attrNameLst>
                                          <p:attrName>style.rotation</p:attrName>
                                        </p:attrNameLst>
                                      </p:cBhvr>
                                      <p:tavLst>
                                        <p:tav tm="0">
                                          <p:val>
                                            <p:fltVal val="720"/>
                                          </p:val>
                                        </p:tav>
                                        <p:tav tm="100000">
                                          <p:val>
                                            <p:fltVal val="0"/>
                                          </p:val>
                                        </p:tav>
                                      </p:tavLst>
                                    </p:anim>
                                    <p:anim calcmode="lin" valueType="num">
                                      <p:cBhvr>
                                        <p:cTn id="51" dur="1000" fill="hold"/>
                                        <p:tgtEl>
                                          <p:spTgt spid="17411">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17411">
                                            <p:txEl>
                                              <p:pRg st="6" end="6"/>
                                            </p:txEl>
                                          </p:spTgt>
                                        </p:tgtEl>
                                        <p:attrNameLst>
                                          <p:attrName>ppt_w</p:attrName>
                                        </p:attrNameLst>
                                      </p:cBhvr>
                                      <p:tavLst>
                                        <p:tav tm="0">
                                          <p:val>
                                            <p:fltVal val="0"/>
                                          </p:val>
                                        </p:tav>
                                        <p:tav tm="100000">
                                          <p:val>
                                            <p:strVal val="#ppt_w"/>
                                          </p:val>
                                        </p:tav>
                                      </p:tavLst>
                                    </p:anim>
                                  </p:childTnLst>
                                </p:cTn>
                              </p:par>
                            </p:childTnLst>
                          </p:cTn>
                        </p:par>
                        <p:par>
                          <p:cTn id="53" fill="hold" nodeType="afterGroup">
                            <p:stCondLst>
                              <p:cond delay="7000"/>
                            </p:stCondLst>
                            <p:childTnLst>
                              <p:par>
                                <p:cTn id="54" presetID="35" presetClass="entr" presetSubtype="0" fill="hold" grpId="0" nodeType="afterEffect">
                                  <p:stCondLst>
                                    <p:cond delay="0"/>
                                  </p:stCondLst>
                                  <p:childTnLst>
                                    <p:set>
                                      <p:cBhvr>
                                        <p:cTn id="55" dur="1" fill="hold">
                                          <p:stCondLst>
                                            <p:cond delay="0"/>
                                          </p:stCondLst>
                                        </p:cTn>
                                        <p:tgtEl>
                                          <p:spTgt spid="17411">
                                            <p:txEl>
                                              <p:pRg st="7" end="7"/>
                                            </p:txEl>
                                          </p:spTgt>
                                        </p:tgtEl>
                                        <p:attrNameLst>
                                          <p:attrName>style.visibility</p:attrName>
                                        </p:attrNameLst>
                                      </p:cBhvr>
                                      <p:to>
                                        <p:strVal val="visible"/>
                                      </p:to>
                                    </p:set>
                                    <p:animEffect transition="in" filter="fade">
                                      <p:cBhvr>
                                        <p:cTn id="56" dur="1000"/>
                                        <p:tgtEl>
                                          <p:spTgt spid="17411">
                                            <p:txEl>
                                              <p:pRg st="7" end="7"/>
                                            </p:txEl>
                                          </p:spTgt>
                                        </p:tgtEl>
                                      </p:cBhvr>
                                    </p:animEffect>
                                    <p:anim calcmode="lin" valueType="num">
                                      <p:cBhvr>
                                        <p:cTn id="57" dur="1000" fill="hold"/>
                                        <p:tgtEl>
                                          <p:spTgt spid="17411">
                                            <p:txEl>
                                              <p:pRg st="7" end="7"/>
                                            </p:txEl>
                                          </p:spTgt>
                                        </p:tgtEl>
                                        <p:attrNameLst>
                                          <p:attrName>style.rotation</p:attrName>
                                        </p:attrNameLst>
                                      </p:cBhvr>
                                      <p:tavLst>
                                        <p:tav tm="0">
                                          <p:val>
                                            <p:fltVal val="720"/>
                                          </p:val>
                                        </p:tav>
                                        <p:tav tm="100000">
                                          <p:val>
                                            <p:fltVal val="0"/>
                                          </p:val>
                                        </p:tav>
                                      </p:tavLst>
                                    </p:anim>
                                    <p:anim calcmode="lin" valueType="num">
                                      <p:cBhvr>
                                        <p:cTn id="58" dur="1000" fill="hold"/>
                                        <p:tgtEl>
                                          <p:spTgt spid="17411">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17411">
                                            <p:txEl>
                                              <p:pRg st="7" end="7"/>
                                            </p:txEl>
                                          </p:spTgt>
                                        </p:tgtEl>
                                        <p:attrNameLst>
                                          <p:attrName>ppt_w</p:attrName>
                                        </p:attrNameLst>
                                      </p:cBhvr>
                                      <p:tavLst>
                                        <p:tav tm="0">
                                          <p:val>
                                            <p:fltVal val="0"/>
                                          </p:val>
                                        </p:tav>
                                        <p:tav tm="100000">
                                          <p:val>
                                            <p:strVal val="#ppt_w"/>
                                          </p:val>
                                        </p:tav>
                                      </p:tavLst>
                                    </p:anim>
                                  </p:childTnLst>
                                </p:cTn>
                              </p:par>
                            </p:childTnLst>
                          </p:cTn>
                        </p:par>
                        <p:par>
                          <p:cTn id="60" fill="hold" nodeType="afterGroup">
                            <p:stCondLst>
                              <p:cond delay="8000"/>
                            </p:stCondLst>
                            <p:childTnLst>
                              <p:par>
                                <p:cTn id="61" presetID="35" presetClass="entr" presetSubtype="0" fill="hold" grpId="0" nodeType="afterEffect">
                                  <p:stCondLst>
                                    <p:cond delay="0"/>
                                  </p:stCondLst>
                                  <p:childTnLst>
                                    <p:set>
                                      <p:cBhvr>
                                        <p:cTn id="62" dur="1" fill="hold">
                                          <p:stCondLst>
                                            <p:cond delay="0"/>
                                          </p:stCondLst>
                                        </p:cTn>
                                        <p:tgtEl>
                                          <p:spTgt spid="17411">
                                            <p:txEl>
                                              <p:pRg st="8" end="8"/>
                                            </p:txEl>
                                          </p:spTgt>
                                        </p:tgtEl>
                                        <p:attrNameLst>
                                          <p:attrName>style.visibility</p:attrName>
                                        </p:attrNameLst>
                                      </p:cBhvr>
                                      <p:to>
                                        <p:strVal val="visible"/>
                                      </p:to>
                                    </p:set>
                                    <p:animEffect transition="in" filter="fade">
                                      <p:cBhvr>
                                        <p:cTn id="63" dur="1000"/>
                                        <p:tgtEl>
                                          <p:spTgt spid="17411">
                                            <p:txEl>
                                              <p:pRg st="8" end="8"/>
                                            </p:txEl>
                                          </p:spTgt>
                                        </p:tgtEl>
                                      </p:cBhvr>
                                    </p:animEffect>
                                    <p:anim calcmode="lin" valueType="num">
                                      <p:cBhvr>
                                        <p:cTn id="64" dur="1000" fill="hold"/>
                                        <p:tgtEl>
                                          <p:spTgt spid="17411">
                                            <p:txEl>
                                              <p:pRg st="8" end="8"/>
                                            </p:txEl>
                                          </p:spTgt>
                                        </p:tgtEl>
                                        <p:attrNameLst>
                                          <p:attrName>style.rotation</p:attrName>
                                        </p:attrNameLst>
                                      </p:cBhvr>
                                      <p:tavLst>
                                        <p:tav tm="0">
                                          <p:val>
                                            <p:fltVal val="720"/>
                                          </p:val>
                                        </p:tav>
                                        <p:tav tm="100000">
                                          <p:val>
                                            <p:fltVal val="0"/>
                                          </p:val>
                                        </p:tav>
                                      </p:tavLst>
                                    </p:anim>
                                    <p:anim calcmode="lin" valueType="num">
                                      <p:cBhvr>
                                        <p:cTn id="65" dur="1000" fill="hold"/>
                                        <p:tgtEl>
                                          <p:spTgt spid="17411">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17411">
                                            <p:txEl>
                                              <p:pRg st="8" end="8"/>
                                            </p:txEl>
                                          </p:spTgt>
                                        </p:tgtEl>
                                        <p:attrNameLst>
                                          <p:attrName>ppt_w</p:attrName>
                                        </p:attrNameLst>
                                      </p:cBhvr>
                                      <p:tavLst>
                                        <p:tav tm="0">
                                          <p:val>
                                            <p:fltVal val="0"/>
                                          </p:val>
                                        </p:tav>
                                        <p:tav tm="100000">
                                          <p:val>
                                            <p:strVal val="#ppt_w"/>
                                          </p:val>
                                        </p:tav>
                                      </p:tavLst>
                                    </p:anim>
                                  </p:childTnLst>
                                </p:cTn>
                              </p:par>
                            </p:childTnLst>
                          </p:cTn>
                        </p:par>
                        <p:par>
                          <p:cTn id="67" fill="hold" nodeType="afterGroup">
                            <p:stCondLst>
                              <p:cond delay="9000"/>
                            </p:stCondLst>
                            <p:childTnLst>
                              <p:par>
                                <p:cTn id="68" presetID="35" presetClass="entr" presetSubtype="0" fill="hold" grpId="0" nodeType="afterEffect">
                                  <p:stCondLst>
                                    <p:cond delay="0"/>
                                  </p:stCondLst>
                                  <p:childTnLst>
                                    <p:set>
                                      <p:cBhvr>
                                        <p:cTn id="69" dur="1" fill="hold">
                                          <p:stCondLst>
                                            <p:cond delay="0"/>
                                          </p:stCondLst>
                                        </p:cTn>
                                        <p:tgtEl>
                                          <p:spTgt spid="17411">
                                            <p:txEl>
                                              <p:pRg st="9" end="9"/>
                                            </p:txEl>
                                          </p:spTgt>
                                        </p:tgtEl>
                                        <p:attrNameLst>
                                          <p:attrName>style.visibility</p:attrName>
                                        </p:attrNameLst>
                                      </p:cBhvr>
                                      <p:to>
                                        <p:strVal val="visible"/>
                                      </p:to>
                                    </p:set>
                                    <p:animEffect transition="in" filter="fade">
                                      <p:cBhvr>
                                        <p:cTn id="70" dur="1000"/>
                                        <p:tgtEl>
                                          <p:spTgt spid="17411">
                                            <p:txEl>
                                              <p:pRg st="9" end="9"/>
                                            </p:txEl>
                                          </p:spTgt>
                                        </p:tgtEl>
                                      </p:cBhvr>
                                    </p:animEffect>
                                    <p:anim calcmode="lin" valueType="num">
                                      <p:cBhvr>
                                        <p:cTn id="71" dur="1000" fill="hold"/>
                                        <p:tgtEl>
                                          <p:spTgt spid="17411">
                                            <p:txEl>
                                              <p:pRg st="9" end="9"/>
                                            </p:txEl>
                                          </p:spTgt>
                                        </p:tgtEl>
                                        <p:attrNameLst>
                                          <p:attrName>style.rotation</p:attrName>
                                        </p:attrNameLst>
                                      </p:cBhvr>
                                      <p:tavLst>
                                        <p:tav tm="0">
                                          <p:val>
                                            <p:fltVal val="720"/>
                                          </p:val>
                                        </p:tav>
                                        <p:tav tm="100000">
                                          <p:val>
                                            <p:fltVal val="0"/>
                                          </p:val>
                                        </p:tav>
                                      </p:tavLst>
                                    </p:anim>
                                    <p:anim calcmode="lin" valueType="num">
                                      <p:cBhvr>
                                        <p:cTn id="72" dur="1000" fill="hold"/>
                                        <p:tgtEl>
                                          <p:spTgt spid="17411">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17411">
                                            <p:txEl>
                                              <p:pRg st="9" end="9"/>
                                            </p:txEl>
                                          </p:spTgt>
                                        </p:tgtEl>
                                        <p:attrNameLst>
                                          <p:attrName>ppt_w</p:attrName>
                                        </p:attrNameLst>
                                      </p:cBhvr>
                                      <p:tavLst>
                                        <p:tav tm="0">
                                          <p:val>
                                            <p:fltVal val="0"/>
                                          </p:val>
                                        </p:tav>
                                        <p:tav tm="100000">
                                          <p:val>
                                            <p:strVal val="#ppt_w"/>
                                          </p:val>
                                        </p:tav>
                                      </p:tavLst>
                                    </p:anim>
                                  </p:childTnLst>
                                </p:cTn>
                              </p:par>
                            </p:childTnLst>
                          </p:cTn>
                        </p:par>
                        <p:par>
                          <p:cTn id="74" fill="hold" nodeType="afterGroup">
                            <p:stCondLst>
                              <p:cond delay="10000"/>
                            </p:stCondLst>
                            <p:childTnLst>
                              <p:par>
                                <p:cTn id="75" presetID="35" presetClass="entr" presetSubtype="0" fill="hold" grpId="0" nodeType="afterEffect">
                                  <p:stCondLst>
                                    <p:cond delay="0"/>
                                  </p:stCondLst>
                                  <p:childTnLst>
                                    <p:set>
                                      <p:cBhvr>
                                        <p:cTn id="76" dur="1" fill="hold">
                                          <p:stCondLst>
                                            <p:cond delay="0"/>
                                          </p:stCondLst>
                                        </p:cTn>
                                        <p:tgtEl>
                                          <p:spTgt spid="17411">
                                            <p:txEl>
                                              <p:pRg st="10" end="10"/>
                                            </p:txEl>
                                          </p:spTgt>
                                        </p:tgtEl>
                                        <p:attrNameLst>
                                          <p:attrName>style.visibility</p:attrName>
                                        </p:attrNameLst>
                                      </p:cBhvr>
                                      <p:to>
                                        <p:strVal val="visible"/>
                                      </p:to>
                                    </p:set>
                                    <p:animEffect transition="in" filter="fade">
                                      <p:cBhvr>
                                        <p:cTn id="77" dur="1000"/>
                                        <p:tgtEl>
                                          <p:spTgt spid="17411">
                                            <p:txEl>
                                              <p:pRg st="10" end="10"/>
                                            </p:txEl>
                                          </p:spTgt>
                                        </p:tgtEl>
                                      </p:cBhvr>
                                    </p:animEffect>
                                    <p:anim calcmode="lin" valueType="num">
                                      <p:cBhvr>
                                        <p:cTn id="78" dur="1000" fill="hold"/>
                                        <p:tgtEl>
                                          <p:spTgt spid="17411">
                                            <p:txEl>
                                              <p:pRg st="10" end="10"/>
                                            </p:txEl>
                                          </p:spTgt>
                                        </p:tgtEl>
                                        <p:attrNameLst>
                                          <p:attrName>style.rotation</p:attrName>
                                        </p:attrNameLst>
                                      </p:cBhvr>
                                      <p:tavLst>
                                        <p:tav tm="0">
                                          <p:val>
                                            <p:fltVal val="720"/>
                                          </p:val>
                                        </p:tav>
                                        <p:tav tm="100000">
                                          <p:val>
                                            <p:fltVal val="0"/>
                                          </p:val>
                                        </p:tav>
                                      </p:tavLst>
                                    </p:anim>
                                    <p:anim calcmode="lin" valueType="num">
                                      <p:cBhvr>
                                        <p:cTn id="79" dur="1000" fill="hold"/>
                                        <p:tgtEl>
                                          <p:spTgt spid="17411">
                                            <p:txEl>
                                              <p:pRg st="10" end="10"/>
                                            </p:txEl>
                                          </p:spTgt>
                                        </p:tgtEl>
                                        <p:attrNameLst>
                                          <p:attrName>ppt_h</p:attrName>
                                        </p:attrNameLst>
                                      </p:cBhvr>
                                      <p:tavLst>
                                        <p:tav tm="0">
                                          <p:val>
                                            <p:fltVal val="0"/>
                                          </p:val>
                                        </p:tav>
                                        <p:tav tm="100000">
                                          <p:val>
                                            <p:strVal val="#ppt_h"/>
                                          </p:val>
                                        </p:tav>
                                      </p:tavLst>
                                    </p:anim>
                                    <p:anim calcmode="lin" valueType="num">
                                      <p:cBhvr>
                                        <p:cTn id="80" dur="1000" fill="hold"/>
                                        <p:tgtEl>
                                          <p:spTgt spid="17411">
                                            <p:txEl>
                                              <p:pRg st="10" end="10"/>
                                            </p:txEl>
                                          </p:spTgt>
                                        </p:tgtEl>
                                        <p:attrNameLst>
                                          <p:attrName>ppt_w</p:attrName>
                                        </p:attrNameLst>
                                      </p:cBhvr>
                                      <p:tavLst>
                                        <p:tav tm="0">
                                          <p:val>
                                            <p:fltVal val="0"/>
                                          </p:val>
                                        </p:tav>
                                        <p:tav tm="100000">
                                          <p:val>
                                            <p:strVal val="#ppt_w"/>
                                          </p:val>
                                        </p:tav>
                                      </p:tavLst>
                                    </p:anim>
                                  </p:childTnLst>
                                </p:cTn>
                              </p:par>
                            </p:childTnLst>
                          </p:cTn>
                        </p:par>
                        <p:par>
                          <p:cTn id="81" fill="hold" nodeType="afterGroup">
                            <p:stCondLst>
                              <p:cond delay="11000"/>
                            </p:stCondLst>
                            <p:childTnLst>
                              <p:par>
                                <p:cTn id="82" presetID="35" presetClass="entr" presetSubtype="0" fill="hold" grpId="0" nodeType="afterEffect">
                                  <p:stCondLst>
                                    <p:cond delay="0"/>
                                  </p:stCondLst>
                                  <p:childTnLst>
                                    <p:set>
                                      <p:cBhvr>
                                        <p:cTn id="83" dur="1" fill="hold">
                                          <p:stCondLst>
                                            <p:cond delay="0"/>
                                          </p:stCondLst>
                                        </p:cTn>
                                        <p:tgtEl>
                                          <p:spTgt spid="17411">
                                            <p:txEl>
                                              <p:pRg st="11" end="11"/>
                                            </p:txEl>
                                          </p:spTgt>
                                        </p:tgtEl>
                                        <p:attrNameLst>
                                          <p:attrName>style.visibility</p:attrName>
                                        </p:attrNameLst>
                                      </p:cBhvr>
                                      <p:to>
                                        <p:strVal val="visible"/>
                                      </p:to>
                                    </p:set>
                                    <p:animEffect transition="in" filter="fade">
                                      <p:cBhvr>
                                        <p:cTn id="84" dur="1000"/>
                                        <p:tgtEl>
                                          <p:spTgt spid="17411">
                                            <p:txEl>
                                              <p:pRg st="11" end="11"/>
                                            </p:txEl>
                                          </p:spTgt>
                                        </p:tgtEl>
                                      </p:cBhvr>
                                    </p:animEffect>
                                    <p:anim calcmode="lin" valueType="num">
                                      <p:cBhvr>
                                        <p:cTn id="85" dur="1000" fill="hold"/>
                                        <p:tgtEl>
                                          <p:spTgt spid="17411">
                                            <p:txEl>
                                              <p:pRg st="11" end="11"/>
                                            </p:txEl>
                                          </p:spTgt>
                                        </p:tgtEl>
                                        <p:attrNameLst>
                                          <p:attrName>style.rotation</p:attrName>
                                        </p:attrNameLst>
                                      </p:cBhvr>
                                      <p:tavLst>
                                        <p:tav tm="0">
                                          <p:val>
                                            <p:fltVal val="720"/>
                                          </p:val>
                                        </p:tav>
                                        <p:tav tm="100000">
                                          <p:val>
                                            <p:fltVal val="0"/>
                                          </p:val>
                                        </p:tav>
                                      </p:tavLst>
                                    </p:anim>
                                    <p:anim calcmode="lin" valueType="num">
                                      <p:cBhvr>
                                        <p:cTn id="86" dur="1000" fill="hold"/>
                                        <p:tgtEl>
                                          <p:spTgt spid="17411">
                                            <p:txEl>
                                              <p:pRg st="11" end="11"/>
                                            </p:txEl>
                                          </p:spTgt>
                                        </p:tgtEl>
                                        <p:attrNameLst>
                                          <p:attrName>ppt_h</p:attrName>
                                        </p:attrNameLst>
                                      </p:cBhvr>
                                      <p:tavLst>
                                        <p:tav tm="0">
                                          <p:val>
                                            <p:fltVal val="0"/>
                                          </p:val>
                                        </p:tav>
                                        <p:tav tm="100000">
                                          <p:val>
                                            <p:strVal val="#ppt_h"/>
                                          </p:val>
                                        </p:tav>
                                      </p:tavLst>
                                    </p:anim>
                                    <p:anim calcmode="lin" valueType="num">
                                      <p:cBhvr>
                                        <p:cTn id="87" dur="1000" fill="hold"/>
                                        <p:tgtEl>
                                          <p:spTgt spid="17411">
                                            <p:txEl>
                                              <p:pRg st="11" end="11"/>
                                            </p:txEl>
                                          </p:spTgt>
                                        </p:tgtEl>
                                        <p:attrNameLst>
                                          <p:attrName>ppt_w</p:attrName>
                                        </p:attrNameLst>
                                      </p:cBhvr>
                                      <p:tavLst>
                                        <p:tav tm="0">
                                          <p:val>
                                            <p:fltVal val="0"/>
                                          </p:val>
                                        </p:tav>
                                        <p:tav tm="100000">
                                          <p:val>
                                            <p:strVal val="#ppt_w"/>
                                          </p:val>
                                        </p:tav>
                                      </p:tavLst>
                                    </p:anim>
                                  </p:childTnLst>
                                </p:cTn>
                              </p:par>
                            </p:childTnLst>
                          </p:cTn>
                        </p:par>
                        <p:par>
                          <p:cTn id="88" fill="hold" nodeType="afterGroup">
                            <p:stCondLst>
                              <p:cond delay="12000"/>
                            </p:stCondLst>
                            <p:childTnLst>
                              <p:par>
                                <p:cTn id="89" presetID="35" presetClass="entr" presetSubtype="0" fill="hold" grpId="0" nodeType="afterEffect">
                                  <p:stCondLst>
                                    <p:cond delay="0"/>
                                  </p:stCondLst>
                                  <p:childTnLst>
                                    <p:set>
                                      <p:cBhvr>
                                        <p:cTn id="90" dur="1" fill="hold">
                                          <p:stCondLst>
                                            <p:cond delay="0"/>
                                          </p:stCondLst>
                                        </p:cTn>
                                        <p:tgtEl>
                                          <p:spTgt spid="17411">
                                            <p:txEl>
                                              <p:pRg st="12" end="12"/>
                                            </p:txEl>
                                          </p:spTgt>
                                        </p:tgtEl>
                                        <p:attrNameLst>
                                          <p:attrName>style.visibility</p:attrName>
                                        </p:attrNameLst>
                                      </p:cBhvr>
                                      <p:to>
                                        <p:strVal val="visible"/>
                                      </p:to>
                                    </p:set>
                                    <p:animEffect transition="in" filter="fade">
                                      <p:cBhvr>
                                        <p:cTn id="91" dur="1000"/>
                                        <p:tgtEl>
                                          <p:spTgt spid="17411">
                                            <p:txEl>
                                              <p:pRg st="12" end="12"/>
                                            </p:txEl>
                                          </p:spTgt>
                                        </p:tgtEl>
                                      </p:cBhvr>
                                    </p:animEffect>
                                    <p:anim calcmode="lin" valueType="num">
                                      <p:cBhvr>
                                        <p:cTn id="92" dur="1000" fill="hold"/>
                                        <p:tgtEl>
                                          <p:spTgt spid="17411">
                                            <p:txEl>
                                              <p:pRg st="12" end="12"/>
                                            </p:txEl>
                                          </p:spTgt>
                                        </p:tgtEl>
                                        <p:attrNameLst>
                                          <p:attrName>style.rotation</p:attrName>
                                        </p:attrNameLst>
                                      </p:cBhvr>
                                      <p:tavLst>
                                        <p:tav tm="0">
                                          <p:val>
                                            <p:fltVal val="720"/>
                                          </p:val>
                                        </p:tav>
                                        <p:tav tm="100000">
                                          <p:val>
                                            <p:fltVal val="0"/>
                                          </p:val>
                                        </p:tav>
                                      </p:tavLst>
                                    </p:anim>
                                    <p:anim calcmode="lin" valueType="num">
                                      <p:cBhvr>
                                        <p:cTn id="93" dur="1000" fill="hold"/>
                                        <p:tgtEl>
                                          <p:spTgt spid="17411">
                                            <p:txEl>
                                              <p:pRg st="12" end="12"/>
                                            </p:txEl>
                                          </p:spTgt>
                                        </p:tgtEl>
                                        <p:attrNameLst>
                                          <p:attrName>ppt_h</p:attrName>
                                        </p:attrNameLst>
                                      </p:cBhvr>
                                      <p:tavLst>
                                        <p:tav tm="0">
                                          <p:val>
                                            <p:fltVal val="0"/>
                                          </p:val>
                                        </p:tav>
                                        <p:tav tm="100000">
                                          <p:val>
                                            <p:strVal val="#ppt_h"/>
                                          </p:val>
                                        </p:tav>
                                      </p:tavLst>
                                    </p:anim>
                                    <p:anim calcmode="lin" valueType="num">
                                      <p:cBhvr>
                                        <p:cTn id="94" dur="1000" fill="hold"/>
                                        <p:tgtEl>
                                          <p:spTgt spid="17411">
                                            <p:txEl>
                                              <p:pRg st="12" end="12"/>
                                            </p:txEl>
                                          </p:spTgt>
                                        </p:tgtEl>
                                        <p:attrNameLst>
                                          <p:attrName>ppt_w</p:attrName>
                                        </p:attrNameLst>
                                      </p:cBhvr>
                                      <p:tavLst>
                                        <p:tav tm="0">
                                          <p:val>
                                            <p:fltVal val="0"/>
                                          </p:val>
                                        </p:tav>
                                        <p:tav tm="100000">
                                          <p:val>
                                            <p:strVal val="#ppt_w"/>
                                          </p:val>
                                        </p:tav>
                                      </p:tavLst>
                                    </p:anim>
                                  </p:childTnLst>
                                </p:cTn>
                              </p:par>
                            </p:childTnLst>
                          </p:cTn>
                        </p:par>
                        <p:par>
                          <p:cTn id="95" fill="hold" nodeType="afterGroup">
                            <p:stCondLst>
                              <p:cond delay="13000"/>
                            </p:stCondLst>
                            <p:childTnLst>
                              <p:par>
                                <p:cTn id="96" presetID="35" presetClass="entr" presetSubtype="0" fill="hold" grpId="0" nodeType="afterEffect">
                                  <p:stCondLst>
                                    <p:cond delay="0"/>
                                  </p:stCondLst>
                                  <p:childTnLst>
                                    <p:set>
                                      <p:cBhvr>
                                        <p:cTn id="97" dur="1" fill="hold">
                                          <p:stCondLst>
                                            <p:cond delay="0"/>
                                          </p:stCondLst>
                                        </p:cTn>
                                        <p:tgtEl>
                                          <p:spTgt spid="17411">
                                            <p:txEl>
                                              <p:pRg st="13" end="13"/>
                                            </p:txEl>
                                          </p:spTgt>
                                        </p:tgtEl>
                                        <p:attrNameLst>
                                          <p:attrName>style.visibility</p:attrName>
                                        </p:attrNameLst>
                                      </p:cBhvr>
                                      <p:to>
                                        <p:strVal val="visible"/>
                                      </p:to>
                                    </p:set>
                                    <p:animEffect transition="in" filter="fade">
                                      <p:cBhvr>
                                        <p:cTn id="98" dur="1000"/>
                                        <p:tgtEl>
                                          <p:spTgt spid="17411">
                                            <p:txEl>
                                              <p:pRg st="13" end="13"/>
                                            </p:txEl>
                                          </p:spTgt>
                                        </p:tgtEl>
                                      </p:cBhvr>
                                    </p:animEffect>
                                    <p:anim calcmode="lin" valueType="num">
                                      <p:cBhvr>
                                        <p:cTn id="99" dur="1000" fill="hold"/>
                                        <p:tgtEl>
                                          <p:spTgt spid="17411">
                                            <p:txEl>
                                              <p:pRg st="13" end="13"/>
                                            </p:txEl>
                                          </p:spTgt>
                                        </p:tgtEl>
                                        <p:attrNameLst>
                                          <p:attrName>style.rotation</p:attrName>
                                        </p:attrNameLst>
                                      </p:cBhvr>
                                      <p:tavLst>
                                        <p:tav tm="0">
                                          <p:val>
                                            <p:fltVal val="720"/>
                                          </p:val>
                                        </p:tav>
                                        <p:tav tm="100000">
                                          <p:val>
                                            <p:fltVal val="0"/>
                                          </p:val>
                                        </p:tav>
                                      </p:tavLst>
                                    </p:anim>
                                    <p:anim calcmode="lin" valueType="num">
                                      <p:cBhvr>
                                        <p:cTn id="100" dur="1000" fill="hold"/>
                                        <p:tgtEl>
                                          <p:spTgt spid="17411">
                                            <p:txEl>
                                              <p:pRg st="13" end="13"/>
                                            </p:txEl>
                                          </p:spTgt>
                                        </p:tgtEl>
                                        <p:attrNameLst>
                                          <p:attrName>ppt_h</p:attrName>
                                        </p:attrNameLst>
                                      </p:cBhvr>
                                      <p:tavLst>
                                        <p:tav tm="0">
                                          <p:val>
                                            <p:fltVal val="0"/>
                                          </p:val>
                                        </p:tav>
                                        <p:tav tm="100000">
                                          <p:val>
                                            <p:strVal val="#ppt_h"/>
                                          </p:val>
                                        </p:tav>
                                      </p:tavLst>
                                    </p:anim>
                                    <p:anim calcmode="lin" valueType="num">
                                      <p:cBhvr>
                                        <p:cTn id="101" dur="1000" fill="hold"/>
                                        <p:tgtEl>
                                          <p:spTgt spid="17411">
                                            <p:txEl>
                                              <p:pRg st="13" end="13"/>
                                            </p:txEl>
                                          </p:spTgt>
                                        </p:tgtEl>
                                        <p:attrNameLst>
                                          <p:attrName>ppt_w</p:attrName>
                                        </p:attrNameLst>
                                      </p:cBhvr>
                                      <p:tavLst>
                                        <p:tav tm="0">
                                          <p:val>
                                            <p:fltVal val="0"/>
                                          </p:val>
                                        </p:tav>
                                        <p:tav tm="100000">
                                          <p:val>
                                            <p:strVal val="#ppt_w"/>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7411">
                                            <p:txEl>
                                              <p:pRg st="14" end="14"/>
                                            </p:txEl>
                                          </p:spTgt>
                                        </p:tgtEl>
                                        <p:attrNameLst>
                                          <p:attrName>style.visibility</p:attrName>
                                        </p:attrNameLst>
                                      </p:cBhvr>
                                      <p:to>
                                        <p:strVal val="visible"/>
                                      </p:to>
                                    </p:set>
                                    <p:animEffect transition="in" filter="fade">
                                      <p:cBhvr>
                                        <p:cTn id="106" dur="1000"/>
                                        <p:tgtEl>
                                          <p:spTgt spid="17411">
                                            <p:txEl>
                                              <p:pRg st="14" end="14"/>
                                            </p:txEl>
                                          </p:spTgt>
                                        </p:tgtEl>
                                      </p:cBhvr>
                                    </p:animEffect>
                                    <p:anim calcmode="lin" valueType="num">
                                      <p:cBhvr>
                                        <p:cTn id="107" dur="1000" fill="hold"/>
                                        <p:tgtEl>
                                          <p:spTgt spid="17411">
                                            <p:txEl>
                                              <p:pRg st="14" end="14"/>
                                            </p:txEl>
                                          </p:spTgt>
                                        </p:tgtEl>
                                        <p:attrNameLst>
                                          <p:attrName>style.rotation</p:attrName>
                                        </p:attrNameLst>
                                      </p:cBhvr>
                                      <p:tavLst>
                                        <p:tav tm="0">
                                          <p:val>
                                            <p:fltVal val="720"/>
                                          </p:val>
                                        </p:tav>
                                        <p:tav tm="100000">
                                          <p:val>
                                            <p:fltVal val="0"/>
                                          </p:val>
                                        </p:tav>
                                      </p:tavLst>
                                    </p:anim>
                                    <p:anim calcmode="lin" valueType="num">
                                      <p:cBhvr>
                                        <p:cTn id="108" dur="1000" fill="hold"/>
                                        <p:tgtEl>
                                          <p:spTgt spid="17411">
                                            <p:txEl>
                                              <p:pRg st="14" end="14"/>
                                            </p:txEl>
                                          </p:spTgt>
                                        </p:tgtEl>
                                        <p:attrNameLst>
                                          <p:attrName>ppt_h</p:attrName>
                                        </p:attrNameLst>
                                      </p:cBhvr>
                                      <p:tavLst>
                                        <p:tav tm="0">
                                          <p:val>
                                            <p:fltVal val="0"/>
                                          </p:val>
                                        </p:tav>
                                        <p:tav tm="100000">
                                          <p:val>
                                            <p:strVal val="#ppt_h"/>
                                          </p:val>
                                        </p:tav>
                                      </p:tavLst>
                                    </p:anim>
                                    <p:anim calcmode="lin" valueType="num">
                                      <p:cBhvr>
                                        <p:cTn id="109" dur="1000" fill="hold"/>
                                        <p:tgtEl>
                                          <p:spTgt spid="17411">
                                            <p:txEl>
                                              <p:pRg st="14" end="1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9394435"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i="1" cap="all" spc="0" dirty="0">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Suggesting, </a:t>
            </a:r>
            <a:r>
              <a:rPr lang="en-US" sz="7200" b="1" i="1" cap="all" spc="0" dirty="0" smtClean="0">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advising</a:t>
            </a:r>
          </a:p>
          <a:p>
            <a:pPr algn="ctr"/>
            <a:r>
              <a:rPr lang="en-US" sz="7200" b="1" i="1" cap="all" spc="0" dirty="0" smtClean="0">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&amp;</a:t>
            </a:r>
          </a:p>
          <a:p>
            <a:pPr algn="ctr"/>
            <a:r>
              <a:rPr lang="en-US" sz="7200" b="1" i="1" cap="all" spc="0" dirty="0" smtClean="0">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warning</a:t>
            </a:r>
            <a:endParaRPr lang="ar-JO" sz="7200" b="1" cap="all" spc="0" dirty="0">
              <a:ln/>
              <a:solidFill>
                <a:schemeClr val="accent5">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95" y="5715000"/>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7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xEl>
                                              <p:pRg st="1" end="1"/>
                                            </p:txEl>
                                          </p:spTgt>
                                        </p:tgtEl>
                                        <p:attrNameLst>
                                          <p:attrName>ppt_x</p:attrName>
                                          <p:attrName>ppt_y</p:attrName>
                                        </p:attrNameLst>
                                      </p:cBhvr>
                                    </p:animMotion>
                                    <p:animRot by="1500000">
                                      <p:cBhvr>
                                        <p:cTn id="13" dur="125" fill="hold">
                                          <p:stCondLst>
                                            <p:cond delay="0"/>
                                          </p:stCondLst>
                                        </p:cTn>
                                        <p:tgtEl>
                                          <p:spTgt spid="4">
                                            <p:txEl>
                                              <p:pRg st="1" end="1"/>
                                            </p:txEl>
                                          </p:spTgt>
                                        </p:tgtEl>
                                        <p:attrNameLst>
                                          <p:attrName>r</p:attrName>
                                        </p:attrNameLst>
                                      </p:cBhvr>
                                    </p:animRot>
                                    <p:animRot by="-1500000">
                                      <p:cBhvr>
                                        <p:cTn id="14" dur="125" fill="hold">
                                          <p:stCondLst>
                                            <p:cond delay="125"/>
                                          </p:stCondLst>
                                        </p:cTn>
                                        <p:tgtEl>
                                          <p:spTgt spid="4">
                                            <p:txEl>
                                              <p:pRg st="1" end="1"/>
                                            </p:txEl>
                                          </p:spTgt>
                                        </p:tgtEl>
                                        <p:attrNameLst>
                                          <p:attrName>r</p:attrName>
                                        </p:attrNameLst>
                                      </p:cBhvr>
                                    </p:animRot>
                                    <p:animRot by="-1500000">
                                      <p:cBhvr>
                                        <p:cTn id="15" dur="125" fill="hold">
                                          <p:stCondLst>
                                            <p:cond delay="250"/>
                                          </p:stCondLst>
                                        </p:cTn>
                                        <p:tgtEl>
                                          <p:spTgt spid="4">
                                            <p:txEl>
                                              <p:pRg st="1" end="1"/>
                                            </p:txEl>
                                          </p:spTgt>
                                        </p:tgtEl>
                                        <p:attrNameLst>
                                          <p:attrName>r</p:attrName>
                                        </p:attrNameLst>
                                      </p:cBhvr>
                                    </p:animRot>
                                    <p:animRot by="1500000">
                                      <p:cBhvr>
                                        <p:cTn id="16" dur="125" fill="hold">
                                          <p:stCondLst>
                                            <p:cond delay="375"/>
                                          </p:stCondLst>
                                        </p:cTn>
                                        <p:tgtEl>
                                          <p:spTgt spid="4">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xEl>
                                              <p:pRg st="2" end="2"/>
                                            </p:txEl>
                                          </p:spTgt>
                                        </p:tgtEl>
                                        <p:attrNameLst>
                                          <p:attrName>ppt_x</p:attrName>
                                          <p:attrName>ppt_y</p:attrName>
                                        </p:attrNameLst>
                                      </p:cBhvr>
                                    </p:animMotion>
                                    <p:animRot by="1500000">
                                      <p:cBhvr>
                                        <p:cTn id="19" dur="125" fill="hold">
                                          <p:stCondLst>
                                            <p:cond delay="0"/>
                                          </p:stCondLst>
                                        </p:cTn>
                                        <p:tgtEl>
                                          <p:spTgt spid="4">
                                            <p:txEl>
                                              <p:pRg st="2" end="2"/>
                                            </p:txEl>
                                          </p:spTgt>
                                        </p:tgtEl>
                                        <p:attrNameLst>
                                          <p:attrName>r</p:attrName>
                                        </p:attrNameLst>
                                      </p:cBhvr>
                                    </p:animRot>
                                    <p:animRot by="-1500000">
                                      <p:cBhvr>
                                        <p:cTn id="20" dur="125" fill="hold">
                                          <p:stCondLst>
                                            <p:cond delay="125"/>
                                          </p:stCondLst>
                                        </p:cTn>
                                        <p:tgtEl>
                                          <p:spTgt spid="4">
                                            <p:txEl>
                                              <p:pRg st="2" end="2"/>
                                            </p:txEl>
                                          </p:spTgt>
                                        </p:tgtEl>
                                        <p:attrNameLst>
                                          <p:attrName>r</p:attrName>
                                        </p:attrNameLst>
                                      </p:cBhvr>
                                    </p:animRot>
                                    <p:animRot by="-1500000">
                                      <p:cBhvr>
                                        <p:cTn id="21" dur="125" fill="hold">
                                          <p:stCondLst>
                                            <p:cond delay="250"/>
                                          </p:stCondLst>
                                        </p:cTn>
                                        <p:tgtEl>
                                          <p:spTgt spid="4">
                                            <p:txEl>
                                              <p:pRg st="2" end="2"/>
                                            </p:txEl>
                                          </p:spTgt>
                                        </p:tgtEl>
                                        <p:attrNameLst>
                                          <p:attrName>r</p:attrName>
                                        </p:attrNameLst>
                                      </p:cBhvr>
                                    </p:animRot>
                                    <p:animRot by="1500000">
                                      <p:cBhvr>
                                        <p:cTn id="22" dur="125" fill="hold">
                                          <p:stCondLst>
                                            <p:cond delay="375"/>
                                          </p:stCondLst>
                                        </p:cTn>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Rectangle 138">
            <a:hlinkClick r:id="rId2"/>
          </p:cNvPr>
          <p:cNvSpPr>
            <a:spLocks noChangeArrowheads="1"/>
          </p:cNvSpPr>
          <p:nvPr/>
        </p:nvSpPr>
        <p:spPr bwMode="auto">
          <a:xfrm>
            <a:off x="2662238" y="186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914400" algn="l"/>
              </a:tabLst>
            </a:pPr>
            <a:endParaRPr kumimoji="0" lang="ar-JO" sz="1800" b="0" i="0" u="none" strike="noStrike" cap="none" normalizeH="0" baseline="0" smtClean="0">
              <a:ln>
                <a:noFill/>
              </a:ln>
              <a:solidFill>
                <a:schemeClr val="tx1"/>
              </a:solidFill>
              <a:effectLst/>
              <a:latin typeface="Arial" pitchFamily="34" charset="0"/>
              <a:cs typeface="Arial" pitchFamily="34" charset="0"/>
            </a:endParaRPr>
          </a:p>
        </p:txBody>
      </p:sp>
      <p:sp>
        <p:nvSpPr>
          <p:cNvPr id="1139" name="Control 13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0" name="Control 14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1" name="Control 14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2" name="Control 14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3" name="Control 14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4" name="Control 14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5" name="Control 14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6" name="Control 14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7" name="Control 14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8" name="Control 14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49" name="Control 14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0" name="Control 15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1" name="Control 15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2" name="Control 15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3" name="Control 15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4" name="Control 15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5" name="Control 15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6" name="Control 15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57" name="Control 15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1" name="Control 15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2" name="Control 15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3" name="Control 16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4" name="Control 16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5" name="Control 16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6" name="Control 16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7" name="Control 16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8" name="Control 16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69" name="Control 16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0" name="Control 16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1" name="Control 16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2" name="Control 16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3" name="Control 17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4" name="Control 17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5" name="Control 17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6" name="Control 17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7" name="Control 17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8" name="Control 17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79" name="Control 17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0" name="Control 17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1" name="Control 17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2" name="Control 17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3" name="Control 18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4" name="Control 18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5" name="Control 18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6" name="Control 18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7" name="Control 18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8" name="Control 18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89" name="Control 18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0" name="Control 18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1" name="Control 18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2" name="Control 18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3" name="Control 19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4" name="Control 19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5" name="Control 19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6" name="Control 19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7" name="Control 19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8" name="Control 19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199" name="Control 19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0" name="Control 19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1" name="Control 19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2" name="Control 19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3" name="Control 20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4" name="Control 20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5" name="Control 20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6" name="Control 20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7" name="Control 20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8" name="Control 20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09" name="Control 20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0" name="Control 20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1" name="Control 20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2" name="Control 20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3" name="Control 21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4" name="Control 21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5" name="Control 21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6" name="Control 21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7" name="Control 21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8" name="Control 21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19" name="Control 21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0" name="Control 21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1" name="Control 21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2" name="Control 21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3" name="Control 22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4" name="Control 22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5" name="Control 22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6" name="Control 22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7" name="Control 22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8" name="Control 22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29" name="Control 22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0" name="Control 22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1" name="Control 22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2" name="Control 22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3" name="Control 23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4" name="Control 23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5" name="Control 23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6" name="Control 23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7" name="Control 23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8" name="Control 23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39" name="Control 23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0" name="Control 23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1" name="Control 23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2" name="Control 23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3" name="Control 24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4" name="Control 24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5" name="Control 24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6" name="Control 24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7" name="Control 24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8" name="Control 24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49" name="Control 24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0" name="Control 24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1" name="Control 24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2" name="Control 24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3" name="Control 25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4" name="Control 25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5" name="Control 25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6" name="Control 25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7" name="Control 25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8" name="Control 25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59" name="Control 256"/>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0" name="Control 257"/>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1" name="Control 258"/>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2" name="Control 259"/>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3" name="Control 260"/>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4" name="Control 261"/>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5" name="Control 262"/>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6" name="Control 263"/>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7" name="Control 264"/>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68" name="Control 265"/>
          <p:cNvSpPr>
            <a:spLocks noChangeArrowheads="1" noChangeShapeType="1"/>
          </p:cNvSpPr>
          <p:nvPr/>
        </p:nvSpPr>
        <p:spPr bwMode="auto">
          <a:xfrm>
            <a:off x="2662238" y="14033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JO"/>
          </a:p>
        </p:txBody>
      </p:sp>
      <p:sp>
        <p:nvSpPr>
          <p:cNvPr id="1271" name="Rectangle 1270"/>
          <p:cNvSpPr/>
          <p:nvPr/>
        </p:nvSpPr>
        <p:spPr>
          <a:xfrm>
            <a:off x="152400" y="122397"/>
            <a:ext cx="8839200" cy="5970865"/>
          </a:xfrm>
          <a:prstGeom prst="rect">
            <a:avLst/>
          </a:prstGeom>
        </p:spPr>
        <p:txBody>
          <a:bodyPr wrap="square">
            <a:spAutoFit/>
          </a:bodyPr>
          <a:lstStyle/>
          <a:p>
            <a:pPr rtl="1"/>
            <a:endParaRPr lang="en-US" dirty="0" smtClean="0"/>
          </a:p>
          <a:p>
            <a:pPr rtl="1"/>
            <a:endParaRPr lang="en-US" dirty="0" smtClean="0"/>
          </a:p>
          <a:p>
            <a:pPr rtl="1"/>
            <a:r>
              <a:rPr lang="en-US" sz="2000" dirty="0" smtClean="0"/>
              <a:t>Along </a:t>
            </a:r>
            <a:r>
              <a:rPr lang="en-US" sz="2000" dirty="0"/>
              <a:t>with giving orders, these forms are ways of getting other people to do things</a:t>
            </a:r>
            <a:r>
              <a:rPr lang="en-US" sz="2000" dirty="0" smtClean="0"/>
              <a:t>. They vary from gentle suggestions to strong warnings and orders. </a:t>
            </a:r>
            <a:endParaRPr lang="ar-JO" sz="2000"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6005375"/>
              </p:ext>
            </p:extLst>
          </p:nvPr>
        </p:nvGraphicFramePr>
        <p:xfrm>
          <a:off x="228601" y="797096"/>
          <a:ext cx="8915400" cy="6093383"/>
        </p:xfrm>
        <a:graphic>
          <a:graphicData uri="http://schemas.openxmlformats.org/drawingml/2006/table">
            <a:tbl>
              <a:tblPr>
                <a:tableStyleId>{2D5ABB26-0587-4C30-8999-92F81FD0307C}</a:tableStyleId>
              </a:tblPr>
              <a:tblGrid>
                <a:gridCol w="3615676"/>
                <a:gridCol w="2981577"/>
                <a:gridCol w="2318147"/>
              </a:tblGrid>
              <a:tr h="381000">
                <a:tc>
                  <a:txBody>
                    <a:bodyPr/>
                    <a:lstStyle/>
                    <a:p>
                      <a:pPr algn="l" fontAlgn="b"/>
                      <a:endParaRPr lang="ar-JO" sz="1050" b="0" i="0" u="none" strike="noStrike" dirty="0">
                        <a:solidFill>
                          <a:srgbClr val="000000"/>
                        </a:solidFill>
                        <a:effectLst/>
                        <a:latin typeface="Arial"/>
                      </a:endParaRPr>
                    </a:p>
                  </a:txBody>
                  <a:tcPr marL="9525" marR="9525" marT="9525" marB="0" anchor="b"/>
                </a:tc>
                <a:tc>
                  <a:txBody>
                    <a:bodyPr/>
                    <a:lstStyle/>
                    <a:p>
                      <a:pPr algn="l" fontAlgn="b"/>
                      <a:endParaRPr lang="ar-JO" sz="1050" b="0" i="0" u="none" strike="noStrike" dirty="0">
                        <a:solidFill>
                          <a:srgbClr val="000000"/>
                        </a:solidFill>
                        <a:effectLst/>
                        <a:latin typeface="Arial"/>
                      </a:endParaRPr>
                    </a:p>
                  </a:txBody>
                  <a:tcPr marL="9525" marR="9525" marT="9525" marB="0" anchor="b"/>
                </a:tc>
                <a:tc>
                  <a:txBody>
                    <a:bodyPr/>
                    <a:lstStyle/>
                    <a:p>
                      <a:pPr algn="l" fontAlgn="b"/>
                      <a:endParaRPr lang="ar-JO" sz="1050" b="0" i="0" u="none" strike="noStrike" dirty="0">
                        <a:solidFill>
                          <a:srgbClr val="000000"/>
                        </a:solidFill>
                        <a:effectLst/>
                        <a:latin typeface="Arial"/>
                      </a:endParaRPr>
                    </a:p>
                  </a:txBody>
                  <a:tcPr marL="9525" marR="9525" marT="9525" marB="0" anchor="b"/>
                </a:tc>
              </a:tr>
              <a:tr h="2279573">
                <a:tc>
                  <a:txBody>
                    <a:bodyPr/>
                    <a:lstStyle/>
                    <a:p>
                      <a:pPr algn="l" fontAlgn="b"/>
                      <a:r>
                        <a:rPr lang="en-US" sz="1600" b="1" i="0" u="none" strike="noStrike" dirty="0" smtClean="0">
                          <a:effectLst/>
                        </a:rPr>
                        <a:t>You could…. </a:t>
                      </a:r>
                    </a:p>
                    <a:p>
                      <a:pPr algn="l" fontAlgn="b"/>
                      <a:r>
                        <a:rPr lang="en-US" sz="1600" b="1" u="none" strike="noStrike" dirty="0" smtClean="0">
                          <a:effectLst/>
                        </a:rPr>
                        <a:t>e.g</a:t>
                      </a:r>
                      <a:r>
                        <a:rPr lang="en-US" sz="1600" u="none" strike="noStrike" dirty="0" smtClean="0">
                          <a:effectLst/>
                        </a:rPr>
                        <a:t>. </a:t>
                      </a:r>
                      <a:r>
                        <a:rPr lang="en-US" sz="1600" u="none" strike="noStrike" dirty="0" smtClean="0">
                          <a:solidFill>
                            <a:srgbClr val="FF0000"/>
                          </a:solidFill>
                          <a:effectLst/>
                        </a:rPr>
                        <a:t>You</a:t>
                      </a:r>
                      <a:r>
                        <a:rPr lang="en-US" sz="1600" u="none" strike="noStrike" baseline="0" dirty="0" smtClean="0">
                          <a:solidFill>
                            <a:srgbClr val="FF0000"/>
                          </a:solidFill>
                          <a:effectLst/>
                        </a:rPr>
                        <a:t> could search on the internet for your topic</a:t>
                      </a:r>
                      <a:r>
                        <a:rPr lang="en-US" sz="1600" u="none" strike="noStrike" baseline="0" dirty="0" smtClean="0">
                          <a:effectLst/>
                        </a:rPr>
                        <a:t>.</a:t>
                      </a:r>
                    </a:p>
                    <a:p>
                      <a:pPr algn="l" fontAlgn="b"/>
                      <a:endParaRPr lang="en-US" sz="1600" u="none" strike="noStrike" baseline="0" dirty="0" smtClean="0">
                        <a:effectLst/>
                      </a:endParaRPr>
                    </a:p>
                    <a:p>
                      <a:pPr algn="l" fontAlgn="b"/>
                      <a:endParaRPr lang="ar-JO" sz="1600" b="0" i="0" u="none" strike="noStrike" dirty="0">
                        <a:solidFill>
                          <a:srgbClr val="000000"/>
                        </a:solidFill>
                        <a:effectLst/>
                        <a:latin typeface="Arial"/>
                      </a:endParaRPr>
                    </a:p>
                  </a:txBody>
                  <a:tcPr marL="9525" marR="9525" marT="9525" marB="0" anchor="b"/>
                </a:tc>
                <a:tc>
                  <a:txBody>
                    <a:bodyPr/>
                    <a:lstStyle/>
                    <a:p>
                      <a:pPr algn="l" fontAlgn="b"/>
                      <a:r>
                        <a:rPr lang="en-US" sz="1600" b="1" u="none" strike="noStrike" dirty="0" smtClean="0">
                          <a:effectLst/>
                        </a:rPr>
                        <a:t>You should(</a:t>
                      </a:r>
                      <a:r>
                        <a:rPr lang="en-US" sz="1600" b="1" u="none" strike="noStrike" dirty="0" err="1" smtClean="0">
                          <a:effectLst/>
                        </a:rPr>
                        <a:t>n’t</a:t>
                      </a:r>
                      <a:r>
                        <a:rPr lang="en-US" sz="1600" b="1" u="none" strike="noStrike" dirty="0" smtClean="0">
                          <a:effectLst/>
                        </a:rPr>
                        <a:t>)</a:t>
                      </a:r>
                      <a:endParaRPr lang="en-US" sz="1600" b="0" u="none" strike="noStrike" dirty="0" smtClean="0">
                        <a:effectLst/>
                      </a:endParaRPr>
                    </a:p>
                    <a:p>
                      <a:pPr algn="l" fontAlgn="b"/>
                      <a:r>
                        <a:rPr lang="en-US" sz="1600" b="1" u="none" strike="noStrike" dirty="0" smtClean="0">
                          <a:effectLst/>
                        </a:rPr>
                        <a:t>e.g</a:t>
                      </a:r>
                      <a:r>
                        <a:rPr lang="en-US" sz="1600" u="none" strike="noStrike" dirty="0" smtClean="0">
                          <a:effectLst/>
                        </a:rPr>
                        <a:t>. </a:t>
                      </a:r>
                      <a:r>
                        <a:rPr lang="en-US" sz="1600" u="none" strike="noStrike" dirty="0" smtClean="0">
                          <a:solidFill>
                            <a:srgbClr val="FF0000"/>
                          </a:solidFill>
                          <a:effectLst/>
                        </a:rPr>
                        <a:t>you</a:t>
                      </a:r>
                      <a:r>
                        <a:rPr lang="en-US" sz="1600" u="none" strike="noStrike" baseline="0" dirty="0" smtClean="0">
                          <a:solidFill>
                            <a:srgbClr val="FF0000"/>
                          </a:solidFill>
                          <a:effectLst/>
                        </a:rPr>
                        <a:t> shouldn’t eat a lot of fatty food.</a:t>
                      </a:r>
                    </a:p>
                    <a:p>
                      <a:pPr algn="l" fontAlgn="b"/>
                      <a:endParaRPr lang="en-US" sz="1600" u="none" strike="noStrike" baseline="0" dirty="0" smtClean="0">
                        <a:effectLst/>
                      </a:endParaRPr>
                    </a:p>
                    <a:p>
                      <a:pPr algn="l" fontAlgn="b"/>
                      <a:endParaRPr lang="ar-JO" sz="1600" b="0" i="0" u="none" strike="noStrike" dirty="0">
                        <a:solidFill>
                          <a:srgbClr val="000000"/>
                        </a:solidFill>
                        <a:effectLst/>
                        <a:latin typeface="Arial"/>
                      </a:endParaRPr>
                    </a:p>
                  </a:txBody>
                  <a:tcPr marL="9525" marR="9525" marT="9525" marB="0" anchor="b"/>
                </a:tc>
                <a:tc>
                  <a:txBody>
                    <a:bodyPr/>
                    <a:lstStyle/>
                    <a:p>
                      <a:pPr algn="l" fontAlgn="b"/>
                      <a:r>
                        <a:rPr lang="en-US" sz="1600" b="1" u="none" strike="noStrike" dirty="0" smtClean="0">
                          <a:effectLst/>
                        </a:rPr>
                        <a:t>If you don’t….., you’ll (you won’t)….</a:t>
                      </a:r>
                    </a:p>
                    <a:p>
                      <a:pPr algn="l" fontAlgn="b"/>
                      <a:r>
                        <a:rPr lang="en-US" sz="1600" b="1" i="0" u="none" strike="noStrike" dirty="0" smtClean="0">
                          <a:solidFill>
                            <a:srgbClr val="000000"/>
                          </a:solidFill>
                          <a:effectLst/>
                          <a:latin typeface="Arial"/>
                        </a:rPr>
                        <a:t>e.g. </a:t>
                      </a:r>
                      <a:r>
                        <a:rPr lang="en-US" sz="1600" b="0" i="0" u="none" strike="noStrike" dirty="0" smtClean="0">
                          <a:solidFill>
                            <a:srgbClr val="FF0000"/>
                          </a:solidFill>
                          <a:effectLst/>
                          <a:latin typeface="Arial"/>
                        </a:rPr>
                        <a:t>If you don’t drive carefully,</a:t>
                      </a:r>
                      <a:r>
                        <a:rPr lang="en-US" sz="1600" b="0" i="0" u="none" strike="noStrike" baseline="0" dirty="0" smtClean="0">
                          <a:solidFill>
                            <a:srgbClr val="FF0000"/>
                          </a:solidFill>
                          <a:effectLst/>
                          <a:latin typeface="Arial"/>
                        </a:rPr>
                        <a:t> you’ll make an accident.</a:t>
                      </a:r>
                      <a:endParaRPr lang="ar-JO" sz="1600" b="0" i="0" u="none" strike="noStrike" dirty="0">
                        <a:solidFill>
                          <a:srgbClr val="FF0000"/>
                        </a:solidFill>
                        <a:effectLst/>
                        <a:latin typeface="Arial"/>
                      </a:endParaRPr>
                    </a:p>
                  </a:txBody>
                  <a:tcPr marL="9525" marR="9525" marT="9525" marB="0" anchor="b"/>
                </a:tc>
              </a:tr>
              <a:tr h="1752600">
                <a:tc>
                  <a:txBody>
                    <a:bodyPr/>
                    <a:lstStyle/>
                    <a:p>
                      <a:pPr algn="l" fontAlgn="b"/>
                      <a:r>
                        <a:rPr lang="en-US" sz="1600" b="1" u="none" strike="noStrike" dirty="0" smtClean="0">
                          <a:effectLst/>
                        </a:rPr>
                        <a:t>Why not</a:t>
                      </a:r>
                      <a:r>
                        <a:rPr lang="en-US" sz="1600" b="1" u="none" strike="noStrike" baseline="0" dirty="0" smtClean="0">
                          <a:effectLst/>
                        </a:rPr>
                        <a:t> (+infinitive)….?</a:t>
                      </a:r>
                    </a:p>
                    <a:p>
                      <a:pPr algn="l" fontAlgn="b"/>
                      <a:r>
                        <a:rPr lang="en-US" sz="1600" b="1" u="none" strike="noStrike" baseline="0" dirty="0" smtClean="0">
                          <a:effectLst/>
                        </a:rPr>
                        <a:t>e.g</a:t>
                      </a:r>
                      <a:r>
                        <a:rPr lang="en-US" sz="1600" u="none" strike="noStrike" baseline="0" dirty="0" smtClean="0">
                          <a:effectLst/>
                        </a:rPr>
                        <a:t>.</a:t>
                      </a:r>
                      <a:r>
                        <a:rPr lang="en-US" sz="1600" u="none" strike="noStrike" baseline="0" dirty="0" smtClean="0">
                          <a:solidFill>
                            <a:srgbClr val="FF0000"/>
                          </a:solidFill>
                          <a:effectLst/>
                        </a:rPr>
                        <a:t> Why not searching on the internet for your topic?</a:t>
                      </a:r>
                    </a:p>
                    <a:p>
                      <a:pPr algn="l" fontAlgn="b"/>
                      <a:endParaRPr lang="en-US" sz="1600" u="none" strike="noStrike" baseline="0" dirty="0" smtClean="0">
                        <a:effectLst/>
                      </a:endParaRPr>
                    </a:p>
                    <a:p>
                      <a:pPr algn="l" fontAlgn="b"/>
                      <a:endParaRPr lang="en-US" sz="1050" u="none" strike="noStrike" baseline="0" dirty="0" smtClean="0">
                        <a:effectLst/>
                      </a:endParaRPr>
                    </a:p>
                    <a:p>
                      <a:pPr algn="l" fontAlgn="b"/>
                      <a:endParaRPr lang="en-US" sz="1050" u="none" strike="noStrike" baseline="0" dirty="0" smtClean="0">
                        <a:effectLst/>
                      </a:endParaRPr>
                    </a:p>
                    <a:p>
                      <a:pPr algn="l" fontAlgn="b"/>
                      <a:endParaRPr lang="en-US" sz="1050" u="none" strike="noStrike" baseline="0" dirty="0" smtClean="0">
                        <a:effectLst/>
                      </a:endParaRPr>
                    </a:p>
                    <a:p>
                      <a:pPr algn="l" fontAlgn="b"/>
                      <a:endParaRPr lang="en-US" sz="1050" u="none" strike="noStrike" baseline="0" dirty="0" smtClean="0">
                        <a:effectLst/>
                      </a:endParaRPr>
                    </a:p>
                    <a:p>
                      <a:pPr algn="l" fontAlgn="b"/>
                      <a:endParaRPr lang="en-US" sz="1050" u="none" strike="noStrike" baseline="0" dirty="0" smtClean="0">
                        <a:effectLst/>
                      </a:endParaRPr>
                    </a:p>
                  </a:txBody>
                  <a:tcPr marL="9525" marR="9525" marT="9525" marB="0" anchor="b"/>
                </a:tc>
                <a:tc>
                  <a:txBody>
                    <a:bodyPr/>
                    <a:lstStyle/>
                    <a:p>
                      <a:pPr algn="l" fontAlgn="b"/>
                      <a:r>
                        <a:rPr lang="en-US" sz="1600" b="1" u="none" strike="noStrike" dirty="0" smtClean="0">
                          <a:effectLst/>
                        </a:rPr>
                        <a:t>You ought (not)</a:t>
                      </a:r>
                      <a:r>
                        <a:rPr lang="en-US" sz="1600" b="1" u="none" strike="noStrike" baseline="0" dirty="0" smtClean="0">
                          <a:effectLst/>
                        </a:rPr>
                        <a:t> to….</a:t>
                      </a:r>
                    </a:p>
                    <a:p>
                      <a:pPr algn="l" fontAlgn="b"/>
                      <a:r>
                        <a:rPr lang="en-US" sz="1600" b="1" u="none" strike="noStrike" baseline="0" dirty="0" smtClean="0">
                          <a:effectLst/>
                        </a:rPr>
                        <a:t>e.g</a:t>
                      </a:r>
                      <a:r>
                        <a:rPr lang="en-US" sz="1600" u="none" strike="noStrike" baseline="0" dirty="0" smtClean="0">
                          <a:effectLst/>
                        </a:rPr>
                        <a:t>. </a:t>
                      </a:r>
                      <a:r>
                        <a:rPr lang="en-US" sz="1600" u="none" strike="noStrike" baseline="0" dirty="0" smtClean="0">
                          <a:solidFill>
                            <a:srgbClr val="FF0000"/>
                          </a:solidFill>
                          <a:effectLst/>
                        </a:rPr>
                        <a:t>you ought to visit the dentist twice a year.</a:t>
                      </a:r>
                    </a:p>
                    <a:p>
                      <a:pPr algn="l" fontAlgn="b"/>
                      <a:endParaRPr lang="en-US" sz="1600" u="none" strike="noStrike" baseline="0" dirty="0" smtClean="0">
                        <a:effectLst/>
                      </a:endParaRPr>
                    </a:p>
                    <a:p>
                      <a:pPr algn="l" fontAlgn="b"/>
                      <a:endParaRPr lang="en-US" sz="1600" b="0" i="0" u="none" strike="noStrike" baseline="0" dirty="0" smtClean="0">
                        <a:solidFill>
                          <a:srgbClr val="000000"/>
                        </a:solidFill>
                        <a:effectLst/>
                        <a:latin typeface="Arial"/>
                      </a:endParaRPr>
                    </a:p>
                    <a:p>
                      <a:pPr algn="l" fontAlgn="b"/>
                      <a:endParaRPr lang="en-US" sz="1600" b="0" i="0" u="none" strike="noStrike" baseline="0" dirty="0" smtClean="0">
                        <a:solidFill>
                          <a:srgbClr val="000000"/>
                        </a:solidFill>
                        <a:effectLst/>
                        <a:latin typeface="Arial"/>
                      </a:endParaRPr>
                    </a:p>
                    <a:p>
                      <a:pPr algn="l" fontAlgn="b"/>
                      <a:endParaRPr lang="ar-JO" sz="1600" b="0" i="0" u="none" strike="noStrike" dirty="0">
                        <a:solidFill>
                          <a:srgbClr val="000000"/>
                        </a:solidFill>
                        <a:effectLst/>
                        <a:latin typeface="Arial"/>
                      </a:endParaRPr>
                    </a:p>
                  </a:txBody>
                  <a:tcPr marL="9525" marR="9525" marT="9525" marB="0" anchor="b"/>
                </a:tc>
                <a:tc>
                  <a:txBody>
                    <a:bodyPr/>
                    <a:lstStyle/>
                    <a:p>
                      <a:pPr algn="l" fontAlgn="b"/>
                      <a:endParaRPr lang="en-US" sz="1600" u="none" strike="noStrike" dirty="0" smtClean="0">
                        <a:effectLst/>
                      </a:endParaRPr>
                    </a:p>
                    <a:p>
                      <a:pPr algn="l" fontAlgn="b"/>
                      <a:r>
                        <a:rPr lang="en-US" sz="1600" b="1" u="none" strike="noStrike" dirty="0" smtClean="0">
                          <a:effectLst/>
                        </a:rPr>
                        <a:t>Unless you ....,you’ll (you </a:t>
                      </a:r>
                    </a:p>
                    <a:p>
                      <a:pPr algn="l" fontAlgn="b"/>
                      <a:r>
                        <a:rPr lang="en-US" sz="1600" b="1" u="none" strike="noStrike" dirty="0" smtClean="0">
                          <a:effectLst/>
                        </a:rPr>
                        <a:t>won’t).….</a:t>
                      </a:r>
                    </a:p>
                    <a:p>
                      <a:pPr algn="l" fontAlgn="b"/>
                      <a:r>
                        <a:rPr lang="en-US" sz="1600" b="1" i="0" u="none" strike="noStrike" dirty="0" smtClean="0">
                          <a:solidFill>
                            <a:srgbClr val="000000"/>
                          </a:solidFill>
                          <a:effectLst/>
                          <a:latin typeface="Arial"/>
                        </a:rPr>
                        <a:t>e.g</a:t>
                      </a:r>
                      <a:r>
                        <a:rPr lang="en-US" sz="1600" b="0" i="0" u="none" strike="noStrike" dirty="0" smtClean="0">
                          <a:solidFill>
                            <a:srgbClr val="000000"/>
                          </a:solidFill>
                          <a:effectLst/>
                          <a:latin typeface="Arial"/>
                        </a:rPr>
                        <a:t>. </a:t>
                      </a:r>
                      <a:r>
                        <a:rPr lang="en-US" sz="1600" b="0" i="0" u="none" strike="noStrike" dirty="0" smtClean="0">
                          <a:solidFill>
                            <a:srgbClr val="FF0000"/>
                          </a:solidFill>
                          <a:effectLst/>
                          <a:latin typeface="Arial"/>
                        </a:rPr>
                        <a:t>Unless you study hard, you won’t pass the exam.</a:t>
                      </a:r>
                    </a:p>
                    <a:p>
                      <a:pPr algn="l" fontAlgn="b"/>
                      <a:endParaRPr lang="en-US" sz="1600" b="0" i="0" u="none" strike="noStrike" dirty="0" smtClean="0">
                        <a:solidFill>
                          <a:srgbClr val="000000"/>
                        </a:solidFill>
                        <a:effectLst/>
                        <a:latin typeface="Arial"/>
                      </a:endParaRPr>
                    </a:p>
                    <a:p>
                      <a:pPr algn="l" fontAlgn="b"/>
                      <a:endParaRPr lang="ar-JO" sz="1600" b="0" i="0" u="none" strike="noStrike" dirty="0">
                        <a:solidFill>
                          <a:srgbClr val="000000"/>
                        </a:solidFill>
                        <a:effectLst/>
                        <a:latin typeface="Arial"/>
                      </a:endParaRPr>
                    </a:p>
                  </a:txBody>
                  <a:tcPr marL="9525" marR="9525" marT="9525" marB="0" anchor="b"/>
                </a:tc>
              </a:tr>
              <a:tr h="1313813">
                <a:tc>
                  <a:txBody>
                    <a:bodyPr/>
                    <a:lstStyle/>
                    <a:p>
                      <a:pPr algn="l" fontAlgn="b"/>
                      <a:r>
                        <a:rPr lang="en-US" sz="1600" b="1" u="none" strike="noStrike" dirty="0" smtClean="0">
                          <a:effectLst/>
                        </a:rPr>
                        <a:t>What about (+-</a:t>
                      </a:r>
                      <a:r>
                        <a:rPr lang="en-US" sz="1600" b="1" u="none" strike="noStrike" dirty="0" err="1" smtClean="0">
                          <a:effectLst/>
                        </a:rPr>
                        <a:t>ing</a:t>
                      </a:r>
                      <a:r>
                        <a:rPr lang="en-US" sz="1600" b="1" u="none" strike="noStrike" dirty="0" smtClean="0">
                          <a:effectLst/>
                        </a:rPr>
                        <a:t>)…?</a:t>
                      </a:r>
                    </a:p>
                    <a:p>
                      <a:pPr marL="0" marR="0" indent="0" algn="l" defTabSz="914400" rtl="0" eaLnBrk="1" fontAlgn="b" latinLnBrk="0" hangingPunct="1">
                        <a:lnSpc>
                          <a:spcPct val="100000"/>
                        </a:lnSpc>
                        <a:spcBef>
                          <a:spcPts val="0"/>
                        </a:spcBef>
                        <a:spcAft>
                          <a:spcPts val="0"/>
                        </a:spcAft>
                        <a:buClrTx/>
                        <a:buSzTx/>
                        <a:buFontTx/>
                        <a:buNone/>
                        <a:tabLst/>
                        <a:defRPr/>
                      </a:pPr>
                      <a:r>
                        <a:rPr lang="en-US" sz="1600" b="1" u="none" strike="noStrike" dirty="0" smtClean="0">
                          <a:effectLst/>
                        </a:rPr>
                        <a:t>e.g</a:t>
                      </a:r>
                      <a:r>
                        <a:rPr lang="en-US" sz="1600" u="none" strike="noStrike" dirty="0" smtClean="0">
                          <a:effectLst/>
                        </a:rPr>
                        <a:t>. </a:t>
                      </a:r>
                      <a:r>
                        <a:rPr lang="en-US" sz="1600" u="none" strike="noStrike" dirty="0" smtClean="0">
                          <a:solidFill>
                            <a:srgbClr val="FF0000"/>
                          </a:solidFill>
                          <a:effectLst/>
                        </a:rPr>
                        <a:t>What about </a:t>
                      </a:r>
                      <a:r>
                        <a:rPr lang="en-US" sz="1600" u="none" strike="noStrike" baseline="0" dirty="0" smtClean="0">
                          <a:solidFill>
                            <a:srgbClr val="FF0000"/>
                          </a:solidFill>
                          <a:effectLst/>
                        </a:rPr>
                        <a:t>searching on the internet for your topic?</a:t>
                      </a:r>
                      <a:endParaRPr lang="en-US" sz="1600" u="none" strike="noStrike" dirty="0" smtClean="0">
                        <a:solidFill>
                          <a:srgbClr val="FF0000"/>
                        </a:solidFill>
                        <a:effectLst/>
                      </a:endParaRPr>
                    </a:p>
                    <a:p>
                      <a:pPr algn="l" fontAlgn="b"/>
                      <a:endParaRPr lang="en-US" sz="1600" b="0" i="0" u="none" strike="noStrike" dirty="0" smtClean="0">
                        <a:solidFill>
                          <a:srgbClr val="000000"/>
                        </a:solidFill>
                        <a:effectLst/>
                        <a:latin typeface="Arial"/>
                      </a:endParaRPr>
                    </a:p>
                  </a:txBody>
                  <a:tcPr marL="9525" marR="9525" marT="9525" marB="0" anchor="b"/>
                </a:tc>
                <a:tc>
                  <a:txBody>
                    <a:bodyPr/>
                    <a:lstStyle/>
                    <a:p>
                      <a:pPr algn="l" fontAlgn="b"/>
                      <a:r>
                        <a:rPr lang="en-US" sz="1600" b="1" u="none" strike="noStrike" dirty="0" smtClean="0">
                          <a:effectLst/>
                        </a:rPr>
                        <a:t>You had</a:t>
                      </a:r>
                      <a:r>
                        <a:rPr lang="en-US" sz="1600" b="1" u="none" strike="noStrike" baseline="0" dirty="0" smtClean="0">
                          <a:effectLst/>
                        </a:rPr>
                        <a:t> better (not)…..</a:t>
                      </a:r>
                    </a:p>
                    <a:p>
                      <a:pPr algn="l" fontAlgn="b"/>
                      <a:r>
                        <a:rPr lang="en-US" sz="1600" b="1" u="none" strike="noStrike" baseline="0" dirty="0" smtClean="0">
                          <a:effectLst/>
                        </a:rPr>
                        <a:t>e.g</a:t>
                      </a:r>
                      <a:r>
                        <a:rPr lang="en-US" sz="1600" u="none" strike="noStrike" baseline="0" dirty="0" smtClean="0">
                          <a:effectLst/>
                        </a:rPr>
                        <a:t>. </a:t>
                      </a:r>
                      <a:r>
                        <a:rPr lang="en-US" sz="1600" u="none" strike="noStrike" baseline="0" dirty="0" smtClean="0">
                          <a:solidFill>
                            <a:srgbClr val="FF0000"/>
                          </a:solidFill>
                          <a:effectLst/>
                        </a:rPr>
                        <a:t>you had better arrive early.</a:t>
                      </a:r>
                    </a:p>
                    <a:p>
                      <a:pPr algn="l" fontAlgn="b"/>
                      <a:endParaRPr lang="en-US" sz="1600" u="none" strike="noStrike" baseline="0" dirty="0" smtClean="0">
                        <a:effectLst/>
                      </a:endParaRPr>
                    </a:p>
                    <a:p>
                      <a:pPr algn="l" fontAlgn="b"/>
                      <a:r>
                        <a:rPr lang="en-US" sz="1600" b="1" u="none" strike="noStrike" dirty="0" smtClean="0">
                          <a:effectLst/>
                        </a:rPr>
                        <a:t>If I were you, I</a:t>
                      </a:r>
                      <a:r>
                        <a:rPr lang="en-US" sz="1600" b="1" u="none" strike="noStrike" baseline="0" dirty="0" smtClean="0">
                          <a:effectLst/>
                        </a:rPr>
                        <a:t> would(</a:t>
                      </a:r>
                      <a:r>
                        <a:rPr lang="en-US" sz="1600" b="1" u="none" strike="noStrike" baseline="0" dirty="0" err="1" smtClean="0">
                          <a:effectLst/>
                        </a:rPr>
                        <a:t>n’t</a:t>
                      </a:r>
                      <a:r>
                        <a:rPr lang="en-US" sz="1600" b="1" u="none" strike="noStrike" baseline="0" dirty="0" smtClean="0">
                          <a:effectLst/>
                        </a:rPr>
                        <a:t>)...</a:t>
                      </a:r>
                    </a:p>
                    <a:p>
                      <a:pPr algn="l" fontAlgn="b"/>
                      <a:r>
                        <a:rPr lang="en-US" sz="1600" b="1" u="none" strike="noStrike" dirty="0" smtClean="0">
                          <a:effectLst/>
                        </a:rPr>
                        <a:t>e.g</a:t>
                      </a:r>
                      <a:r>
                        <a:rPr lang="en-US" sz="1600" u="none" strike="noStrike" dirty="0" smtClean="0">
                          <a:effectLst/>
                        </a:rPr>
                        <a:t>. I</a:t>
                      </a:r>
                      <a:r>
                        <a:rPr lang="en-US" sz="1600" u="none" strike="noStrike" dirty="0" smtClean="0">
                          <a:solidFill>
                            <a:srgbClr val="FF0000"/>
                          </a:solidFill>
                          <a:effectLst/>
                        </a:rPr>
                        <a:t>f</a:t>
                      </a:r>
                      <a:r>
                        <a:rPr lang="en-US" sz="1600" u="none" strike="noStrike" baseline="0" dirty="0" smtClean="0">
                          <a:solidFill>
                            <a:srgbClr val="FF0000"/>
                          </a:solidFill>
                          <a:effectLst/>
                        </a:rPr>
                        <a:t> I were you, I would ask the teacher.</a:t>
                      </a:r>
                      <a:endParaRPr lang="ar-JO" sz="1600" b="0" i="0" u="none" strike="noStrike" dirty="0">
                        <a:solidFill>
                          <a:srgbClr val="FF0000"/>
                        </a:solidFill>
                        <a:effectLst/>
                        <a:latin typeface="Arial"/>
                      </a:endParaRPr>
                    </a:p>
                  </a:txBody>
                  <a:tcPr marL="9525" marR="9525" marT="9525" marB="0" anchor="b"/>
                </a:tc>
                <a:tc>
                  <a:txBody>
                    <a:bodyPr/>
                    <a:lstStyle/>
                    <a:p>
                      <a:pPr algn="l" fontAlgn="b"/>
                      <a:endParaRPr lang="ar-JO" sz="1050" b="0" i="0" u="none" strike="noStrike" dirty="0">
                        <a:solidFill>
                          <a:srgbClr val="000000"/>
                        </a:solidFill>
                        <a:effectLst/>
                        <a:latin typeface="Arial"/>
                      </a:endParaRPr>
                    </a:p>
                  </a:txBody>
                  <a:tcPr marL="9525" marR="9525" marT="9525" marB="0" anchor="b"/>
                </a:tc>
              </a:tr>
            </a:tbl>
          </a:graphicData>
        </a:graphic>
      </p:graphicFrame>
      <p:cxnSp>
        <p:nvCxnSpPr>
          <p:cNvPr id="17" name="Straight Connector 16"/>
          <p:cNvCxnSpPr/>
          <p:nvPr/>
        </p:nvCxnSpPr>
        <p:spPr>
          <a:xfrm>
            <a:off x="101184" y="2001007"/>
            <a:ext cx="8910367" cy="53291"/>
          </a:xfrm>
          <a:prstGeom prst="line">
            <a:avLst/>
          </a:prstGeom>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52400" y="1568161"/>
            <a:ext cx="8910367" cy="0"/>
          </a:xfrm>
          <a:prstGeom prst="line">
            <a:avLst/>
          </a:prstGeom>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4935" y="1568162"/>
            <a:ext cx="8764" cy="5289838"/>
          </a:xfrm>
          <a:prstGeom prst="line">
            <a:avLst/>
          </a:prstGeom>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65302" y="1645770"/>
            <a:ext cx="0" cy="5212230"/>
          </a:xfrm>
          <a:prstGeom prst="line">
            <a:avLst/>
          </a:prstGeom>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3699" y="1645770"/>
            <a:ext cx="8901603" cy="472974"/>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JO"/>
          </a:p>
        </p:txBody>
      </p:sp>
      <p:cxnSp>
        <p:nvCxnSpPr>
          <p:cNvPr id="159" name="Straight Connector 158"/>
          <p:cNvCxnSpPr/>
          <p:nvPr/>
        </p:nvCxnSpPr>
        <p:spPr>
          <a:xfrm>
            <a:off x="6640643" y="1645770"/>
            <a:ext cx="0" cy="5212230"/>
          </a:xfrm>
          <a:prstGeom prst="line">
            <a:avLst/>
          </a:prstGeom>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720059" y="1568162"/>
            <a:ext cx="0" cy="5289838"/>
          </a:xfrm>
          <a:prstGeom prst="line">
            <a:avLst/>
          </a:prstGeom>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7056620" y="1568162"/>
            <a:ext cx="166866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Warning</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2" name="Rectangle 161"/>
          <p:cNvSpPr/>
          <p:nvPr/>
        </p:nvSpPr>
        <p:spPr>
          <a:xfrm>
            <a:off x="4419600" y="1568161"/>
            <a:ext cx="167706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Advising</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3" name="Rectangle 162"/>
          <p:cNvSpPr/>
          <p:nvPr/>
        </p:nvSpPr>
        <p:spPr>
          <a:xfrm>
            <a:off x="757239" y="1501114"/>
            <a:ext cx="259556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suggesting</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2" name="Right Arrow 141">
            <a:hlinkClick r:id="rId3"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8224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63"/>
                                        </p:tgtEl>
                                        <p:attrNameLst>
                                          <p:attrName>style.visibility</p:attrName>
                                        </p:attrNameLst>
                                      </p:cBhvr>
                                      <p:to>
                                        <p:strVal val="visible"/>
                                      </p:to>
                                    </p:set>
                                    <p:anim by="(-#ppt_w*2)" calcmode="lin" valueType="num">
                                      <p:cBhvr rctx="PPT">
                                        <p:cTn id="7" dur="500" autoRev="1" fill="hold">
                                          <p:stCondLst>
                                            <p:cond delay="0"/>
                                          </p:stCondLst>
                                        </p:cTn>
                                        <p:tgtEl>
                                          <p:spTgt spid="163"/>
                                        </p:tgtEl>
                                        <p:attrNameLst>
                                          <p:attrName>ppt_w</p:attrName>
                                        </p:attrNameLst>
                                      </p:cBhvr>
                                    </p:anim>
                                    <p:anim by="(#ppt_w*0.50)" calcmode="lin" valueType="num">
                                      <p:cBhvr>
                                        <p:cTn id="8" dur="500" decel="50000" autoRev="1" fill="hold">
                                          <p:stCondLst>
                                            <p:cond delay="0"/>
                                          </p:stCondLst>
                                        </p:cTn>
                                        <p:tgtEl>
                                          <p:spTgt spid="163"/>
                                        </p:tgtEl>
                                        <p:attrNameLst>
                                          <p:attrName>ppt_x</p:attrName>
                                        </p:attrNameLst>
                                      </p:cBhvr>
                                    </p:anim>
                                    <p:anim from="(-#ppt_h/2)" to="(#ppt_y)" calcmode="lin" valueType="num">
                                      <p:cBhvr>
                                        <p:cTn id="9" dur="1000" fill="hold">
                                          <p:stCondLst>
                                            <p:cond delay="0"/>
                                          </p:stCondLst>
                                        </p:cTn>
                                        <p:tgtEl>
                                          <p:spTgt spid="163"/>
                                        </p:tgtEl>
                                        <p:attrNameLst>
                                          <p:attrName>ppt_y</p:attrName>
                                        </p:attrNameLst>
                                      </p:cBhvr>
                                    </p:anim>
                                    <p:animRot by="21600000">
                                      <p:cBhvr>
                                        <p:cTn id="10" dur="1000" fill="hold">
                                          <p:stCondLst>
                                            <p:cond delay="0"/>
                                          </p:stCondLst>
                                        </p:cTn>
                                        <p:tgtEl>
                                          <p:spTgt spid="16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62"/>
                                        </p:tgtEl>
                                        <p:attrNameLst>
                                          <p:attrName>style.visibility</p:attrName>
                                        </p:attrNameLst>
                                      </p:cBhvr>
                                      <p:to>
                                        <p:strVal val="visible"/>
                                      </p:to>
                                    </p:set>
                                    <p:anim by="(-#ppt_w*2)" calcmode="lin" valueType="num">
                                      <p:cBhvr rctx="PPT">
                                        <p:cTn id="15" dur="500" autoRev="1" fill="hold">
                                          <p:stCondLst>
                                            <p:cond delay="0"/>
                                          </p:stCondLst>
                                        </p:cTn>
                                        <p:tgtEl>
                                          <p:spTgt spid="162"/>
                                        </p:tgtEl>
                                        <p:attrNameLst>
                                          <p:attrName>ppt_w</p:attrName>
                                        </p:attrNameLst>
                                      </p:cBhvr>
                                    </p:anim>
                                    <p:anim by="(#ppt_w*0.50)" calcmode="lin" valueType="num">
                                      <p:cBhvr>
                                        <p:cTn id="16" dur="500" decel="50000" autoRev="1" fill="hold">
                                          <p:stCondLst>
                                            <p:cond delay="0"/>
                                          </p:stCondLst>
                                        </p:cTn>
                                        <p:tgtEl>
                                          <p:spTgt spid="162"/>
                                        </p:tgtEl>
                                        <p:attrNameLst>
                                          <p:attrName>ppt_x</p:attrName>
                                        </p:attrNameLst>
                                      </p:cBhvr>
                                    </p:anim>
                                    <p:anim from="(-#ppt_h/2)" to="(#ppt_y)" calcmode="lin" valueType="num">
                                      <p:cBhvr>
                                        <p:cTn id="17" dur="1000" fill="hold">
                                          <p:stCondLst>
                                            <p:cond delay="0"/>
                                          </p:stCondLst>
                                        </p:cTn>
                                        <p:tgtEl>
                                          <p:spTgt spid="162"/>
                                        </p:tgtEl>
                                        <p:attrNameLst>
                                          <p:attrName>ppt_y</p:attrName>
                                        </p:attrNameLst>
                                      </p:cBhvr>
                                    </p:anim>
                                    <p:animRot by="21600000">
                                      <p:cBhvr>
                                        <p:cTn id="18" dur="1000" fill="hold">
                                          <p:stCondLst>
                                            <p:cond delay="0"/>
                                          </p:stCondLst>
                                        </p:cTn>
                                        <p:tgtEl>
                                          <p:spTgt spid="16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61"/>
                                        </p:tgtEl>
                                        <p:attrNameLst>
                                          <p:attrName>style.visibility</p:attrName>
                                        </p:attrNameLst>
                                      </p:cBhvr>
                                      <p:to>
                                        <p:strVal val="visible"/>
                                      </p:to>
                                    </p:set>
                                    <p:anim by="(-#ppt_w*2)" calcmode="lin" valueType="num">
                                      <p:cBhvr rctx="PPT">
                                        <p:cTn id="23" dur="500" autoRev="1" fill="hold">
                                          <p:stCondLst>
                                            <p:cond delay="0"/>
                                          </p:stCondLst>
                                        </p:cTn>
                                        <p:tgtEl>
                                          <p:spTgt spid="161"/>
                                        </p:tgtEl>
                                        <p:attrNameLst>
                                          <p:attrName>ppt_w</p:attrName>
                                        </p:attrNameLst>
                                      </p:cBhvr>
                                    </p:anim>
                                    <p:anim by="(#ppt_w*0.50)" calcmode="lin" valueType="num">
                                      <p:cBhvr>
                                        <p:cTn id="24" dur="500" decel="50000" autoRev="1" fill="hold">
                                          <p:stCondLst>
                                            <p:cond delay="0"/>
                                          </p:stCondLst>
                                        </p:cTn>
                                        <p:tgtEl>
                                          <p:spTgt spid="161"/>
                                        </p:tgtEl>
                                        <p:attrNameLst>
                                          <p:attrName>ppt_x</p:attrName>
                                        </p:attrNameLst>
                                      </p:cBhvr>
                                    </p:anim>
                                    <p:anim from="(-#ppt_h/2)" to="(#ppt_y)" calcmode="lin" valueType="num">
                                      <p:cBhvr>
                                        <p:cTn id="25" dur="1000" fill="hold">
                                          <p:stCondLst>
                                            <p:cond delay="0"/>
                                          </p:stCondLst>
                                        </p:cTn>
                                        <p:tgtEl>
                                          <p:spTgt spid="161"/>
                                        </p:tgtEl>
                                        <p:attrNameLst>
                                          <p:attrName>ppt_y</p:attrName>
                                        </p:attrNameLst>
                                      </p:cBhvr>
                                    </p:anim>
                                    <p:animRot by="21600000">
                                      <p:cBhvr>
                                        <p:cTn id="26" dur="1000" fill="hold">
                                          <p:stCondLst>
                                            <p:cond delay="0"/>
                                          </p:stCondLst>
                                        </p:cTn>
                                        <p:tgtEl>
                                          <p:spTgt spid="16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plus(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650514" cy="8340745"/>
          </a:xfrm>
          <a:prstGeom prst="rect">
            <a:avLst/>
          </a:prstGeom>
        </p:spPr>
        <p:txBody>
          <a:bodyPr wrap="square">
            <a:spAutoFit/>
          </a:bodyPr>
          <a:lstStyle/>
          <a:p>
            <a:r>
              <a:rPr lang="en-US" sz="2400" b="1" i="1" dirty="0" smtClean="0"/>
              <a:t/>
            </a:r>
            <a:br>
              <a:rPr lang="en-US" sz="2400" b="1" i="1" dirty="0" smtClean="0"/>
            </a:br>
            <a:endParaRPr lang="en-US" sz="2400" b="1" i="1" dirty="0" smtClean="0"/>
          </a:p>
          <a:p>
            <a:endParaRPr lang="en-US" sz="2000" dirty="0" smtClean="0"/>
          </a:p>
          <a:p>
            <a:endParaRPr lang="en-US" sz="2000" dirty="0"/>
          </a:p>
          <a:p>
            <a:endParaRPr lang="en-US" sz="2000" dirty="0" smtClean="0"/>
          </a:p>
          <a:p>
            <a:r>
              <a:rPr lang="en-US" sz="2000" dirty="0" smtClean="0"/>
              <a:t>Prepositions are used in many different ways, but always before a  noun, pronoun or noun phrase.</a:t>
            </a:r>
          </a:p>
          <a:p>
            <a:r>
              <a:rPr lang="en-US" sz="2000" dirty="0" smtClean="0"/>
              <a:t>Some nouns and verbs often go with particular prepositions. Here are some common examples:</a:t>
            </a:r>
          </a:p>
          <a:p>
            <a:pPr marL="342900" indent="-342900">
              <a:buAutoNum type="arabicParenR"/>
            </a:pPr>
            <a:r>
              <a:rPr lang="en-US" sz="2000" b="1" dirty="0" smtClean="0">
                <a:solidFill>
                  <a:srgbClr val="7030A0"/>
                </a:solidFill>
              </a:rPr>
              <a:t>Nouns:</a:t>
            </a:r>
          </a:p>
          <a:p>
            <a:r>
              <a:rPr lang="en-US" sz="2000" b="1" i="1" dirty="0" smtClean="0"/>
              <a:t>About</a:t>
            </a:r>
            <a:r>
              <a:rPr lang="en-US" sz="2000" i="1" dirty="0" smtClean="0"/>
              <a:t>- idea, opinion, story</a:t>
            </a:r>
          </a:p>
          <a:p>
            <a:r>
              <a:rPr lang="en-US" sz="2000" b="1" i="1" dirty="0" smtClean="0"/>
              <a:t>For</a:t>
            </a:r>
            <a:r>
              <a:rPr lang="en-US" sz="2000" i="1" dirty="0" smtClean="0"/>
              <a:t>-need, request, wish</a:t>
            </a:r>
          </a:p>
          <a:p>
            <a:r>
              <a:rPr lang="en-US" sz="2000" b="1" i="1" dirty="0" smtClean="0"/>
              <a:t>In</a:t>
            </a:r>
            <a:r>
              <a:rPr lang="en-US" sz="2000" i="1" dirty="0" smtClean="0"/>
              <a:t>-decrease, fall, rise</a:t>
            </a:r>
          </a:p>
          <a:p>
            <a:r>
              <a:rPr lang="en-US" sz="2000" b="1" i="1" dirty="0" smtClean="0"/>
              <a:t>Of</a:t>
            </a:r>
            <a:r>
              <a:rPr lang="en-US" sz="2000" i="1" dirty="0" smtClean="0"/>
              <a:t>-amount, explanation, result</a:t>
            </a:r>
          </a:p>
          <a:p>
            <a:r>
              <a:rPr lang="en-US" sz="2000" b="1" i="1" dirty="0" smtClean="0"/>
              <a:t>On</a:t>
            </a:r>
            <a:r>
              <a:rPr lang="en-US" sz="2000" i="1" dirty="0" smtClean="0"/>
              <a:t>- information, opinion, report</a:t>
            </a:r>
          </a:p>
          <a:p>
            <a:r>
              <a:rPr lang="en-US" sz="2000" b="1" i="1" dirty="0" smtClean="0"/>
              <a:t>To</a:t>
            </a:r>
            <a:r>
              <a:rPr lang="en-US" sz="2000" i="1" dirty="0" smtClean="0"/>
              <a:t>-attention, introduction, invitation</a:t>
            </a:r>
          </a:p>
          <a:p>
            <a:r>
              <a:rPr lang="en-US" sz="2000" b="1" i="1" dirty="0" smtClean="0"/>
              <a:t>With</a:t>
            </a:r>
            <a:r>
              <a:rPr lang="en-US" sz="2000" i="1" dirty="0" smtClean="0"/>
              <a:t>- difficulty, problem, trouble</a:t>
            </a:r>
          </a:p>
          <a:p>
            <a:r>
              <a:rPr lang="en-US" sz="2000" b="1" dirty="0" smtClean="0">
                <a:solidFill>
                  <a:srgbClr val="7030A0"/>
                </a:solidFill>
              </a:rPr>
              <a:t>Nouns with different prepositions for different purposes:</a:t>
            </a:r>
          </a:p>
          <a:p>
            <a:r>
              <a:rPr lang="en-US" sz="2000" dirty="0" smtClean="0"/>
              <a:t>Argument </a:t>
            </a:r>
            <a:r>
              <a:rPr lang="en-US" sz="2000" b="1" dirty="0" smtClean="0"/>
              <a:t>about</a:t>
            </a:r>
            <a:r>
              <a:rPr lang="en-US" sz="2000" dirty="0" smtClean="0"/>
              <a:t> something </a:t>
            </a:r>
            <a:r>
              <a:rPr lang="en-US" sz="2000" b="1" dirty="0" smtClean="0"/>
              <a:t>with</a:t>
            </a:r>
            <a:r>
              <a:rPr lang="en-US" sz="2000" dirty="0" smtClean="0"/>
              <a:t> somebody</a:t>
            </a:r>
          </a:p>
          <a:p>
            <a:r>
              <a:rPr lang="en-US" sz="2000" dirty="0" smtClean="0"/>
              <a:t>Discussion </a:t>
            </a:r>
            <a:r>
              <a:rPr lang="en-US" sz="2000" b="1" dirty="0" smtClean="0"/>
              <a:t>about</a:t>
            </a:r>
            <a:r>
              <a:rPr lang="en-US" sz="2000" dirty="0" smtClean="0"/>
              <a:t>/</a:t>
            </a:r>
            <a:r>
              <a:rPr lang="en-US" sz="2000" b="1" dirty="0" smtClean="0"/>
              <a:t>of</a:t>
            </a:r>
            <a:r>
              <a:rPr lang="en-US" sz="2000" dirty="0" smtClean="0"/>
              <a:t> something </a:t>
            </a:r>
            <a:r>
              <a:rPr lang="en-US" sz="2000" b="1" dirty="0" smtClean="0"/>
              <a:t>With </a:t>
            </a:r>
            <a:r>
              <a:rPr lang="en-US" sz="2000" dirty="0" smtClean="0"/>
              <a:t>somebody</a:t>
            </a:r>
          </a:p>
          <a:p>
            <a:r>
              <a:rPr lang="en-US" sz="2000" dirty="0" smtClean="0"/>
              <a:t>Effect </a:t>
            </a:r>
            <a:r>
              <a:rPr lang="en-US" sz="2000" b="1" dirty="0" smtClean="0"/>
              <a:t>of </a:t>
            </a:r>
            <a:r>
              <a:rPr lang="en-US" sz="2000" dirty="0" smtClean="0"/>
              <a:t>something</a:t>
            </a:r>
            <a:r>
              <a:rPr lang="en-US" sz="2000" b="1" dirty="0" smtClean="0"/>
              <a:t> on </a:t>
            </a:r>
            <a:r>
              <a:rPr lang="en-US" sz="2000" dirty="0" smtClean="0"/>
              <a:t>somebody</a:t>
            </a:r>
          </a:p>
          <a:p>
            <a:endParaRPr lang="en-US" dirty="0"/>
          </a:p>
          <a:p>
            <a:endParaRPr lang="en-US" dirty="0" smtClean="0"/>
          </a:p>
          <a:p>
            <a:endParaRPr lang="en-US" dirty="0"/>
          </a:p>
          <a:p>
            <a:endParaRPr lang="en-US" dirty="0" smtClean="0"/>
          </a:p>
          <a:p>
            <a:endParaRPr lang="en-US" dirty="0"/>
          </a:p>
          <a:p>
            <a:endParaRPr lang="en-US" dirty="0" smtClean="0"/>
          </a:p>
        </p:txBody>
      </p:sp>
      <p:sp>
        <p:nvSpPr>
          <p:cNvPr id="2" name="Rectangle 1"/>
          <p:cNvSpPr/>
          <p:nvPr/>
        </p:nvSpPr>
        <p:spPr>
          <a:xfrm>
            <a:off x="-478971" y="0"/>
            <a:ext cx="1013460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Prepositions with nouns, verbs and in phrases:</a:t>
            </a:r>
            <a:endParaRPr lang="ar-JO"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609" y="5867400"/>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2000"/>
                                        <p:tgtEl>
                                          <p:spTgt spid="4">
                                            <p:txEl>
                                              <p:pRg st="5" end="5"/>
                                            </p:txEl>
                                          </p:spTgt>
                                        </p:tgtEl>
                                      </p:cBhvr>
                                    </p:animEffect>
                                    <p:anim calcmode="lin" valueType="num">
                                      <p:cBhvr>
                                        <p:cTn id="22" dur="2000" fill="hold"/>
                                        <p:tgtEl>
                                          <p:spTgt spid="4">
                                            <p:txEl>
                                              <p:pRg st="5" end="5"/>
                                            </p:txEl>
                                          </p:spTgt>
                                        </p:tgtEl>
                                        <p:attrNameLst>
                                          <p:attrName>style.rotation</p:attrName>
                                        </p:attrNameLst>
                                      </p:cBhvr>
                                      <p:tavLst>
                                        <p:tav tm="0">
                                          <p:val>
                                            <p:fltVal val="720"/>
                                          </p:val>
                                        </p:tav>
                                        <p:tav tm="100000">
                                          <p:val>
                                            <p:fltVal val="0"/>
                                          </p:val>
                                        </p:tav>
                                      </p:tavLst>
                                    </p:anim>
                                    <p:anim calcmode="lin" valueType="num">
                                      <p:cBhvr>
                                        <p:cTn id="23" dur="2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24" dur="2000" fill="hold"/>
                                        <p:tgtEl>
                                          <p:spTgt spid="4">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32"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p:cTn id="41" dur="500" fill="hold"/>
                                        <p:tgtEl>
                                          <p:spTgt spid="4">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
                                            <p:txEl>
                                              <p:pRg st="7" end="7"/>
                                            </p:txEl>
                                          </p:spTgt>
                                        </p:tgtEl>
                                        <p:attrNameLst>
                                          <p:attrName>ppt_y</p:attrName>
                                        </p:attrNameLst>
                                      </p:cBhvr>
                                      <p:tavLst>
                                        <p:tav tm="0">
                                          <p:val>
                                            <p:strVal val="#ppt_y"/>
                                          </p:val>
                                        </p:tav>
                                        <p:tav tm="100000">
                                          <p:val>
                                            <p:strVal val="#ppt_y"/>
                                          </p:val>
                                        </p:tav>
                                      </p:tavLst>
                                    </p:anim>
                                    <p:anim calcmode="lin" valueType="num">
                                      <p:cBhvr>
                                        <p:cTn id="43" dur="500" fill="hold"/>
                                        <p:tgtEl>
                                          <p:spTgt spid="4">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4">
                                            <p:txEl>
                                              <p:pRg st="8" end="8"/>
                                            </p:txEl>
                                          </p:spTgt>
                                        </p:tgtEl>
                                        <p:attrNameLst>
                                          <p:attrName>style.visibility</p:attrName>
                                        </p:attrNameLst>
                                      </p:cBhvr>
                                      <p:to>
                                        <p:strVal val="visible"/>
                                      </p:to>
                                    </p:set>
                                    <p:anim calcmode="lin" valueType="num">
                                      <p:cBhvr>
                                        <p:cTn id="50" dur="500" fill="hold"/>
                                        <p:tgtEl>
                                          <p:spTgt spid="4">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52" dur="500" fill="hold"/>
                                        <p:tgtEl>
                                          <p:spTgt spid="4">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4">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nodeType="clickEffect">
                                  <p:stCondLst>
                                    <p:cond delay="0"/>
                                  </p:stCondLst>
                                  <p:iterate type="lt">
                                    <p:tmPct val="10000"/>
                                  </p:iterate>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p:cTn id="59" dur="500" fill="hold"/>
                                        <p:tgtEl>
                                          <p:spTgt spid="4">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4">
                                            <p:txEl>
                                              <p:pRg st="9" end="9"/>
                                            </p:txEl>
                                          </p:spTgt>
                                        </p:tgtEl>
                                        <p:attrNameLst>
                                          <p:attrName>ppt_y</p:attrName>
                                        </p:attrNameLst>
                                      </p:cBhvr>
                                      <p:tavLst>
                                        <p:tav tm="0">
                                          <p:val>
                                            <p:strVal val="#ppt_y"/>
                                          </p:val>
                                        </p:tav>
                                        <p:tav tm="100000">
                                          <p:val>
                                            <p:strVal val="#ppt_y"/>
                                          </p:val>
                                        </p:tav>
                                      </p:tavLst>
                                    </p:anim>
                                    <p:anim calcmode="lin" valueType="num">
                                      <p:cBhvr>
                                        <p:cTn id="61" dur="500" fill="hold"/>
                                        <p:tgtEl>
                                          <p:spTgt spid="4">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4">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nodeType="clickEffect">
                                  <p:stCondLst>
                                    <p:cond delay="0"/>
                                  </p:stCondLst>
                                  <p:iterate type="lt">
                                    <p:tmPct val="10000"/>
                                  </p:iterate>
                                  <p:childTnLst>
                                    <p:set>
                                      <p:cBhvr>
                                        <p:cTn id="67" dur="1" fill="hold">
                                          <p:stCondLst>
                                            <p:cond delay="0"/>
                                          </p:stCondLst>
                                        </p:cTn>
                                        <p:tgtEl>
                                          <p:spTgt spid="4">
                                            <p:txEl>
                                              <p:pRg st="10" end="10"/>
                                            </p:txEl>
                                          </p:spTgt>
                                        </p:tgtEl>
                                        <p:attrNameLst>
                                          <p:attrName>style.visibility</p:attrName>
                                        </p:attrNameLst>
                                      </p:cBhvr>
                                      <p:to>
                                        <p:strVal val="visible"/>
                                      </p:to>
                                    </p:set>
                                    <p:anim calcmode="lin" valueType="num">
                                      <p:cBhvr>
                                        <p:cTn id="68" dur="500" fill="hold"/>
                                        <p:tgtEl>
                                          <p:spTgt spid="4">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
                                            <p:txEl>
                                              <p:pRg st="10" end="10"/>
                                            </p:txEl>
                                          </p:spTgt>
                                        </p:tgtEl>
                                        <p:attrNameLst>
                                          <p:attrName>ppt_y</p:attrName>
                                        </p:attrNameLst>
                                      </p:cBhvr>
                                      <p:tavLst>
                                        <p:tav tm="0">
                                          <p:val>
                                            <p:strVal val="#ppt_y"/>
                                          </p:val>
                                        </p:tav>
                                        <p:tav tm="100000">
                                          <p:val>
                                            <p:strVal val="#ppt_y"/>
                                          </p:val>
                                        </p:tav>
                                      </p:tavLst>
                                    </p:anim>
                                    <p:anim calcmode="lin" valueType="num">
                                      <p:cBhvr>
                                        <p:cTn id="70" dur="500" fill="hold"/>
                                        <p:tgtEl>
                                          <p:spTgt spid="4">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nodeType="clickEffect">
                                  <p:stCondLst>
                                    <p:cond delay="0"/>
                                  </p:stCondLst>
                                  <p:iterate type="lt">
                                    <p:tmPct val="10000"/>
                                  </p:iterate>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4">
                                            <p:txEl>
                                              <p:pRg st="11" end="11"/>
                                            </p:txEl>
                                          </p:spTgt>
                                        </p:tgtEl>
                                        <p:attrNameLst>
                                          <p:attrName>ppt_y</p:attrName>
                                        </p:attrNameLst>
                                      </p:cBhvr>
                                      <p:tavLst>
                                        <p:tav tm="0">
                                          <p:val>
                                            <p:strVal val="#ppt_y"/>
                                          </p:val>
                                        </p:tav>
                                        <p:tav tm="100000">
                                          <p:val>
                                            <p:strVal val="#ppt_y"/>
                                          </p:val>
                                        </p:tav>
                                      </p:tavLst>
                                    </p:anim>
                                    <p:anim calcmode="lin" valueType="num">
                                      <p:cBhvr>
                                        <p:cTn id="79" dur="500" fill="hold"/>
                                        <p:tgtEl>
                                          <p:spTgt spid="4">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4">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4">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1" presetClass="entr" presetSubtype="0" fill="hold" nodeType="clickEffect">
                                  <p:stCondLst>
                                    <p:cond delay="0"/>
                                  </p:stCondLst>
                                  <p:iterate type="lt">
                                    <p:tmPct val="10000"/>
                                  </p:iterate>
                                  <p:childTnLst>
                                    <p:set>
                                      <p:cBhvr>
                                        <p:cTn id="85" dur="1" fill="hold">
                                          <p:stCondLst>
                                            <p:cond delay="0"/>
                                          </p:stCondLst>
                                        </p:cTn>
                                        <p:tgtEl>
                                          <p:spTgt spid="4">
                                            <p:txEl>
                                              <p:pRg st="12" end="12"/>
                                            </p:txEl>
                                          </p:spTgt>
                                        </p:tgtEl>
                                        <p:attrNameLst>
                                          <p:attrName>style.visibility</p:attrName>
                                        </p:attrNameLst>
                                      </p:cBhvr>
                                      <p:to>
                                        <p:strVal val="visible"/>
                                      </p:to>
                                    </p:set>
                                    <p:anim calcmode="lin" valueType="num">
                                      <p:cBhvr>
                                        <p:cTn id="86" dur="500" fill="hold"/>
                                        <p:tgtEl>
                                          <p:spTgt spid="4">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
                                            <p:txEl>
                                              <p:pRg st="12" end="12"/>
                                            </p:txEl>
                                          </p:spTgt>
                                        </p:tgtEl>
                                        <p:attrNameLst>
                                          <p:attrName>ppt_y</p:attrName>
                                        </p:attrNameLst>
                                      </p:cBhvr>
                                      <p:tavLst>
                                        <p:tav tm="0">
                                          <p:val>
                                            <p:strVal val="#ppt_y"/>
                                          </p:val>
                                        </p:tav>
                                        <p:tav tm="100000">
                                          <p:val>
                                            <p:strVal val="#ppt_y"/>
                                          </p:val>
                                        </p:tav>
                                      </p:tavLst>
                                    </p:anim>
                                    <p:anim calcmode="lin" valueType="num">
                                      <p:cBhvr>
                                        <p:cTn id="88" dur="500" fill="hold"/>
                                        <p:tgtEl>
                                          <p:spTgt spid="4">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nodeType="clickEffect">
                                  <p:stCondLst>
                                    <p:cond delay="0"/>
                                  </p:stCondLst>
                                  <p:iterate type="lt">
                                    <p:tmPct val="10000"/>
                                  </p:iterate>
                                  <p:childTnLst>
                                    <p:set>
                                      <p:cBhvr>
                                        <p:cTn id="94" dur="1" fill="hold">
                                          <p:stCondLst>
                                            <p:cond delay="0"/>
                                          </p:stCondLst>
                                        </p:cTn>
                                        <p:tgtEl>
                                          <p:spTgt spid="4">
                                            <p:txEl>
                                              <p:pRg st="13" end="13"/>
                                            </p:txEl>
                                          </p:spTgt>
                                        </p:tgtEl>
                                        <p:attrNameLst>
                                          <p:attrName>style.visibility</p:attrName>
                                        </p:attrNameLst>
                                      </p:cBhvr>
                                      <p:to>
                                        <p:strVal val="visible"/>
                                      </p:to>
                                    </p:set>
                                    <p:anim calcmode="lin" valueType="num">
                                      <p:cBhvr>
                                        <p:cTn id="95" dur="500" fill="hold"/>
                                        <p:tgtEl>
                                          <p:spTgt spid="4">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4">
                                            <p:txEl>
                                              <p:pRg st="13" end="13"/>
                                            </p:txEl>
                                          </p:spTgt>
                                        </p:tgtEl>
                                        <p:attrNameLst>
                                          <p:attrName>ppt_y</p:attrName>
                                        </p:attrNameLst>
                                      </p:cBhvr>
                                      <p:tavLst>
                                        <p:tav tm="0">
                                          <p:val>
                                            <p:strVal val="#ppt_y"/>
                                          </p:val>
                                        </p:tav>
                                        <p:tav tm="100000">
                                          <p:val>
                                            <p:strVal val="#ppt_y"/>
                                          </p:val>
                                        </p:tav>
                                      </p:tavLst>
                                    </p:anim>
                                    <p:anim calcmode="lin" valueType="num">
                                      <p:cBhvr>
                                        <p:cTn id="97" dur="500" fill="hold"/>
                                        <p:tgtEl>
                                          <p:spTgt spid="4">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4">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4">
                                            <p:txEl>
                                              <p:pRg st="13" end="1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nodeType="clickEffect">
                                  <p:stCondLst>
                                    <p:cond delay="0"/>
                                  </p:stCondLst>
                                  <p:childTnLst>
                                    <p:set>
                                      <p:cBhvr>
                                        <p:cTn id="103" dur="1" fill="hold">
                                          <p:stCondLst>
                                            <p:cond delay="0"/>
                                          </p:stCondLst>
                                        </p:cTn>
                                        <p:tgtEl>
                                          <p:spTgt spid="4">
                                            <p:txEl>
                                              <p:pRg st="14" end="14"/>
                                            </p:txEl>
                                          </p:spTgt>
                                        </p:tgtEl>
                                        <p:attrNameLst>
                                          <p:attrName>style.visibility</p:attrName>
                                        </p:attrNameLst>
                                      </p:cBhvr>
                                      <p:to>
                                        <p:strVal val="visible"/>
                                      </p:to>
                                    </p:set>
                                    <p:animEffect transition="in" filter="fade">
                                      <p:cBhvr>
                                        <p:cTn id="104" dur="1000"/>
                                        <p:tgtEl>
                                          <p:spTgt spid="4">
                                            <p:txEl>
                                              <p:pRg st="14" end="14"/>
                                            </p:txEl>
                                          </p:spTgt>
                                        </p:tgtEl>
                                      </p:cBhvr>
                                    </p:animEffect>
                                    <p:anim calcmode="lin" valueType="num">
                                      <p:cBhvr>
                                        <p:cTn id="10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06" dur="900" decel="100000" fill="hold"/>
                                        <p:tgtEl>
                                          <p:spTgt spid="4">
                                            <p:txEl>
                                              <p:pRg st="14" end="14"/>
                                            </p:tx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4">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nodeType="click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Effect transition="in" filter="fade">
                                      <p:cBhvr>
                                        <p:cTn id="112" dur="1000"/>
                                        <p:tgtEl>
                                          <p:spTgt spid="4">
                                            <p:txEl>
                                              <p:pRg st="15" end="15"/>
                                            </p:txEl>
                                          </p:spTgt>
                                        </p:tgtEl>
                                      </p:cBhvr>
                                    </p:animEffect>
                                    <p:anim calcmode="lin" valueType="num">
                                      <p:cBhvr>
                                        <p:cTn id="11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nodeType="clickEffect">
                                  <p:stCondLst>
                                    <p:cond delay="0"/>
                                  </p:stCondLst>
                                  <p:childTnLst>
                                    <p:set>
                                      <p:cBhvr>
                                        <p:cTn id="118" dur="1" fill="hold">
                                          <p:stCondLst>
                                            <p:cond delay="0"/>
                                          </p:stCondLst>
                                        </p:cTn>
                                        <p:tgtEl>
                                          <p:spTgt spid="4">
                                            <p:txEl>
                                              <p:pRg st="16" end="16"/>
                                            </p:txEl>
                                          </p:spTgt>
                                        </p:tgtEl>
                                        <p:attrNameLst>
                                          <p:attrName>style.visibility</p:attrName>
                                        </p:attrNameLst>
                                      </p:cBhvr>
                                      <p:to>
                                        <p:strVal val="visible"/>
                                      </p:to>
                                    </p:set>
                                    <p:animEffect transition="in" filter="fade">
                                      <p:cBhvr>
                                        <p:cTn id="119" dur="1000"/>
                                        <p:tgtEl>
                                          <p:spTgt spid="4">
                                            <p:txEl>
                                              <p:pRg st="16" end="16"/>
                                            </p:txEl>
                                          </p:spTgt>
                                        </p:tgtEl>
                                      </p:cBhvr>
                                    </p:animEffect>
                                    <p:anim calcmode="lin" valueType="num">
                                      <p:cBhvr>
                                        <p:cTn id="120"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nodeType="clickEffect">
                                  <p:stCondLst>
                                    <p:cond delay="0"/>
                                  </p:stCondLst>
                                  <p:childTnLst>
                                    <p:set>
                                      <p:cBhvr>
                                        <p:cTn id="125" dur="1" fill="hold">
                                          <p:stCondLst>
                                            <p:cond delay="0"/>
                                          </p:stCondLst>
                                        </p:cTn>
                                        <p:tgtEl>
                                          <p:spTgt spid="4">
                                            <p:txEl>
                                              <p:pRg st="17" end="17"/>
                                            </p:txEl>
                                          </p:spTgt>
                                        </p:tgtEl>
                                        <p:attrNameLst>
                                          <p:attrName>style.visibility</p:attrName>
                                        </p:attrNameLst>
                                      </p:cBhvr>
                                      <p:to>
                                        <p:strVal val="visible"/>
                                      </p:to>
                                    </p:set>
                                    <p:animEffect transition="in" filter="fade">
                                      <p:cBhvr>
                                        <p:cTn id="126" dur="1000"/>
                                        <p:tgtEl>
                                          <p:spTgt spid="4">
                                            <p:txEl>
                                              <p:pRg st="17" end="17"/>
                                            </p:txEl>
                                          </p:spTgt>
                                        </p:tgtEl>
                                      </p:cBhvr>
                                    </p:animEffect>
                                    <p:anim calcmode="lin" valueType="num">
                                      <p:cBhvr>
                                        <p:cTn id="127"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973763"/>
          </a:xfrm>
        </p:spPr>
        <p:txBody>
          <a:bodyPr>
            <a:normAutofit/>
          </a:bodyPr>
          <a:lstStyle/>
          <a:p>
            <a:pPr marL="0" indent="0" algn="l">
              <a:buNone/>
            </a:pPr>
            <a:endParaRPr lang="en-US" sz="2000" b="1" dirty="0" smtClean="0"/>
          </a:p>
          <a:p>
            <a:pPr marL="0" indent="0" algn="l">
              <a:buNone/>
            </a:pPr>
            <a:r>
              <a:rPr lang="en-US" sz="2000" b="1" dirty="0">
                <a:solidFill>
                  <a:srgbClr val="7030A0"/>
                </a:solidFill>
              </a:rPr>
              <a:t>2)Verbs</a:t>
            </a:r>
            <a:r>
              <a:rPr lang="en-US" sz="2000" b="1" dirty="0" smtClean="0">
                <a:solidFill>
                  <a:srgbClr val="7030A0"/>
                </a:solidFill>
              </a:rPr>
              <a:t>:</a:t>
            </a:r>
          </a:p>
          <a:p>
            <a:pPr marL="0" indent="0" algn="l">
              <a:buNone/>
            </a:pPr>
            <a:endParaRPr lang="en-US" sz="2000" b="1" dirty="0">
              <a:solidFill>
                <a:srgbClr val="7030A0"/>
              </a:solidFill>
            </a:endParaRPr>
          </a:p>
          <a:p>
            <a:pPr marL="0" indent="0" algn="l">
              <a:buNone/>
            </a:pPr>
            <a:r>
              <a:rPr lang="en-US" sz="2000" b="1" i="1" dirty="0"/>
              <a:t>Abou</a:t>
            </a:r>
            <a:r>
              <a:rPr lang="en-US" sz="2000" i="1" dirty="0"/>
              <a:t>t-ask, think, worry</a:t>
            </a:r>
          </a:p>
          <a:p>
            <a:pPr marL="0" indent="0" algn="l">
              <a:buNone/>
            </a:pPr>
            <a:r>
              <a:rPr lang="en-US" sz="2000" b="1" i="1" dirty="0"/>
              <a:t>At</a:t>
            </a:r>
            <a:r>
              <a:rPr lang="en-US" sz="2000" i="1" dirty="0"/>
              <a:t>-look, shout, smile</a:t>
            </a:r>
          </a:p>
          <a:p>
            <a:pPr marL="0" indent="0" algn="l">
              <a:buNone/>
            </a:pPr>
            <a:r>
              <a:rPr lang="en-US" sz="2000" b="1" i="1" dirty="0"/>
              <a:t>For</a:t>
            </a:r>
            <a:r>
              <a:rPr lang="en-US" sz="2000" i="1" dirty="0"/>
              <a:t>-look, pay, share</a:t>
            </a:r>
          </a:p>
          <a:p>
            <a:pPr marL="0" indent="0" algn="l">
              <a:buNone/>
            </a:pPr>
            <a:r>
              <a:rPr lang="en-US" sz="2000" b="1" i="1" dirty="0"/>
              <a:t>From</a:t>
            </a:r>
            <a:r>
              <a:rPr lang="en-US" sz="2000" i="1" dirty="0"/>
              <a:t>-borrow, differ, escape</a:t>
            </a:r>
          </a:p>
          <a:p>
            <a:pPr marL="0" indent="0" algn="l">
              <a:buNone/>
            </a:pPr>
            <a:r>
              <a:rPr lang="en-US" sz="2000" b="1" i="1" dirty="0"/>
              <a:t>In</a:t>
            </a:r>
            <a:r>
              <a:rPr lang="en-US" sz="2000" i="1" dirty="0"/>
              <a:t>-believe, specialize, succeed</a:t>
            </a:r>
          </a:p>
          <a:p>
            <a:pPr marL="0" indent="0" algn="l">
              <a:buNone/>
            </a:pPr>
            <a:r>
              <a:rPr lang="en-US" sz="2000" b="1" i="1" dirty="0"/>
              <a:t>Of</a:t>
            </a:r>
            <a:r>
              <a:rPr lang="en-US" sz="2000" i="1" dirty="0"/>
              <a:t>-consist , remind, </a:t>
            </a:r>
            <a:r>
              <a:rPr lang="en-US" sz="2000" i="1" dirty="0" smtClean="0"/>
              <a:t>taste</a:t>
            </a:r>
            <a:endParaRPr lang="en-US" sz="2000" b="1" dirty="0" smtClean="0"/>
          </a:p>
          <a:p>
            <a:pPr marL="0" indent="0" algn="l">
              <a:buNone/>
            </a:pPr>
            <a:r>
              <a:rPr lang="en-US" sz="2000" b="1" dirty="0" smtClean="0"/>
              <a:t>On</a:t>
            </a:r>
            <a:r>
              <a:rPr lang="en-US" sz="2000" dirty="0" smtClean="0"/>
              <a:t>- </a:t>
            </a:r>
            <a:r>
              <a:rPr lang="en-US" sz="2000" i="1" dirty="0" smtClean="0"/>
              <a:t>agree, decide, rely</a:t>
            </a:r>
          </a:p>
          <a:p>
            <a:pPr marL="0" indent="0" algn="l">
              <a:buNone/>
            </a:pPr>
            <a:endParaRPr lang="en-US" sz="2000" i="1" dirty="0" smtClean="0"/>
          </a:p>
          <a:p>
            <a:pPr marL="0" indent="0" algn="l">
              <a:buNone/>
            </a:pPr>
            <a:r>
              <a:rPr lang="en-US" sz="2000" b="1" dirty="0" smtClean="0">
                <a:solidFill>
                  <a:srgbClr val="7030A0"/>
                </a:solidFill>
              </a:rPr>
              <a:t>Verbs with different prepositions for different Purposes</a:t>
            </a:r>
            <a:r>
              <a:rPr lang="en-US" sz="2000" b="1" dirty="0">
                <a:solidFill>
                  <a:srgbClr val="7030A0"/>
                </a:solidFill>
              </a:rPr>
              <a:t>:</a:t>
            </a:r>
          </a:p>
          <a:p>
            <a:pPr marL="0" indent="0" algn="l">
              <a:buNone/>
            </a:pPr>
            <a:r>
              <a:rPr lang="en-US" sz="2000" dirty="0" smtClean="0"/>
              <a:t>Apply </a:t>
            </a:r>
            <a:r>
              <a:rPr lang="en-US" sz="2000" b="1" dirty="0" smtClean="0"/>
              <a:t>to</a:t>
            </a:r>
            <a:r>
              <a:rPr lang="en-US" sz="2000" dirty="0" smtClean="0"/>
              <a:t> somebody </a:t>
            </a:r>
            <a:r>
              <a:rPr lang="en-US" sz="2000" b="1" dirty="0" smtClean="0"/>
              <a:t>for</a:t>
            </a:r>
            <a:r>
              <a:rPr lang="en-US" sz="2000" dirty="0" smtClean="0"/>
              <a:t> something</a:t>
            </a:r>
          </a:p>
          <a:p>
            <a:pPr marL="0" indent="0" algn="l">
              <a:buNone/>
            </a:pPr>
            <a:r>
              <a:rPr lang="en-US" sz="2000" dirty="0" smtClean="0"/>
              <a:t>Talk </a:t>
            </a:r>
            <a:r>
              <a:rPr lang="en-US" sz="2000" b="1" dirty="0" smtClean="0"/>
              <a:t>to</a:t>
            </a:r>
            <a:r>
              <a:rPr lang="en-US" sz="2000" dirty="0" smtClean="0"/>
              <a:t> somebody </a:t>
            </a:r>
            <a:r>
              <a:rPr lang="en-US" sz="2000" b="1" dirty="0" smtClean="0"/>
              <a:t>about</a:t>
            </a:r>
            <a:r>
              <a:rPr lang="en-US" sz="2000" dirty="0" smtClean="0"/>
              <a:t> something</a:t>
            </a:r>
          </a:p>
          <a:p>
            <a:pPr marL="0" indent="0" algn="l">
              <a:buNone/>
            </a:pPr>
            <a:r>
              <a:rPr lang="en-US" sz="2000" dirty="0" smtClean="0"/>
              <a:t>Write </a:t>
            </a:r>
            <a:r>
              <a:rPr lang="en-US" sz="2000" b="1" dirty="0" smtClean="0"/>
              <a:t>to</a:t>
            </a:r>
            <a:r>
              <a:rPr lang="en-US" sz="2000" dirty="0" smtClean="0"/>
              <a:t> somebody </a:t>
            </a:r>
            <a:r>
              <a:rPr lang="en-US" sz="2000" b="1" dirty="0" smtClean="0"/>
              <a:t>about</a:t>
            </a:r>
            <a:r>
              <a:rPr lang="en-US" sz="2000" dirty="0" smtClean="0"/>
              <a:t> something</a:t>
            </a:r>
          </a:p>
          <a:p>
            <a:pPr algn="l"/>
            <a:endParaRPr lang="ar-JO" sz="1600" dirty="0"/>
          </a:p>
        </p:txBody>
      </p:sp>
      <p:pic>
        <p:nvPicPr>
          <p:cNvPr id="4"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8" y="5562600"/>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9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3"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1"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9"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70" dur="5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nodeType="clickEffect">
                                  <p:stCondLst>
                                    <p:cond delay="0"/>
                                  </p:stCondLst>
                                  <p:iterate type="lt">
                                    <p:tmPct val="10000"/>
                                  </p:iterate>
                                  <p:childTnLst>
                                    <p:set>
                                      <p:cBhvr>
                                        <p:cTn id="74" dur="1" fill="hold">
                                          <p:stCondLst>
                                            <p:cond delay="0"/>
                                          </p:stCondLst>
                                        </p:cTn>
                                        <p:tgtEl>
                                          <p:spTgt spid="3">
                                            <p:txEl>
                                              <p:pRg st="11" end="11"/>
                                            </p:txEl>
                                          </p:spTgt>
                                        </p:tgtEl>
                                        <p:attrNameLst>
                                          <p:attrName>style.visibility</p:attrName>
                                        </p:attrNameLst>
                                      </p:cBhvr>
                                      <p:to>
                                        <p:strVal val="visible"/>
                                      </p:to>
                                    </p:set>
                                    <p:anim by="(-#ppt_w*2)" calcmode="lin" valueType="num">
                                      <p:cBhvr rctx="PPT">
                                        <p:cTn id="75" dur="500" autoRev="1" fill="hold">
                                          <p:stCondLst>
                                            <p:cond delay="0"/>
                                          </p:stCondLst>
                                        </p:cTn>
                                        <p:tgtEl>
                                          <p:spTgt spid="3">
                                            <p:txEl>
                                              <p:pRg st="11" end="11"/>
                                            </p:txEl>
                                          </p:spTgt>
                                        </p:tgtEl>
                                        <p:attrNameLst>
                                          <p:attrName>ppt_w</p:attrName>
                                        </p:attrNameLst>
                                      </p:cBhvr>
                                    </p:anim>
                                    <p:anim by="(#ppt_w*0.50)" calcmode="lin" valueType="num">
                                      <p:cBhvr>
                                        <p:cTn id="76" dur="500" decel="50000" autoRev="1" fill="hold">
                                          <p:stCondLst>
                                            <p:cond delay="0"/>
                                          </p:stCondLst>
                                        </p:cTn>
                                        <p:tgtEl>
                                          <p:spTgt spid="3">
                                            <p:txEl>
                                              <p:pRg st="11" end="11"/>
                                            </p:txEl>
                                          </p:spTgt>
                                        </p:tgtEl>
                                        <p:attrNameLst>
                                          <p:attrName>ppt_x</p:attrName>
                                        </p:attrNameLst>
                                      </p:cBhvr>
                                    </p:anim>
                                    <p:anim from="(-#ppt_h/2)" to="(#ppt_y)" calcmode="lin" valueType="num">
                                      <p:cBhvr>
                                        <p:cTn id="77" dur="1000" fill="hold">
                                          <p:stCondLst>
                                            <p:cond delay="0"/>
                                          </p:stCondLst>
                                        </p:cTn>
                                        <p:tgtEl>
                                          <p:spTgt spid="3">
                                            <p:txEl>
                                              <p:pRg st="11" end="11"/>
                                            </p:txEl>
                                          </p:spTgt>
                                        </p:tgtEl>
                                        <p:attrNameLst>
                                          <p:attrName>ppt_y</p:attrName>
                                        </p:attrNameLst>
                                      </p:cBhvr>
                                    </p:anim>
                                    <p:animRot by="21600000">
                                      <p:cBhvr>
                                        <p:cTn id="78" dur="1000" fill="hold">
                                          <p:stCondLst>
                                            <p:cond delay="0"/>
                                          </p:stCondLst>
                                        </p:cTn>
                                        <p:tgtEl>
                                          <p:spTgt spid="3">
                                            <p:txEl>
                                              <p:pRg st="11" end="11"/>
                                            </p:txEl>
                                          </p:spTgt>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Effect transition="in" filter="fade">
                                      <p:cBhvr>
                                        <p:cTn id="83" dur="1000"/>
                                        <p:tgtEl>
                                          <p:spTgt spid="3">
                                            <p:txEl>
                                              <p:pRg st="12" end="12"/>
                                            </p:txEl>
                                          </p:spTgt>
                                        </p:tgtEl>
                                      </p:cBhvr>
                                    </p:animEffect>
                                    <p:anim calcmode="lin" valueType="num">
                                      <p:cBhvr>
                                        <p:cTn id="8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nodeType="clickEffect">
                                  <p:stCondLst>
                                    <p:cond delay="0"/>
                                  </p:stCondLst>
                                  <p:childTnLst>
                                    <p:set>
                                      <p:cBhvr>
                                        <p:cTn id="98" dur="1" fill="hold">
                                          <p:stCondLst>
                                            <p:cond delay="0"/>
                                          </p:stCondLst>
                                        </p:cTn>
                                        <p:tgtEl>
                                          <p:spTgt spid="3">
                                            <p:txEl>
                                              <p:pRg st="14" end="14"/>
                                            </p:txEl>
                                          </p:spTgt>
                                        </p:tgtEl>
                                        <p:attrNameLst>
                                          <p:attrName>style.visibility</p:attrName>
                                        </p:attrNameLst>
                                      </p:cBhvr>
                                      <p:to>
                                        <p:strVal val="visible"/>
                                      </p:to>
                                    </p:set>
                                    <p:animEffect transition="in" filter="fade">
                                      <p:cBhvr>
                                        <p:cTn id="99" dur="1000"/>
                                        <p:tgtEl>
                                          <p:spTgt spid="3">
                                            <p:txEl>
                                              <p:pRg st="14" end="14"/>
                                            </p:txEl>
                                          </p:spTgt>
                                        </p:tgtEl>
                                      </p:cBhvr>
                                    </p:animEffect>
                                    <p:anim calcmode="lin" valueType="num">
                                      <p:cBhvr>
                                        <p:cTn id="10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1" dur="9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686800" cy="6659563"/>
          </a:xfrm>
        </p:spPr>
        <p:txBody>
          <a:bodyPr>
            <a:noAutofit/>
          </a:bodyPr>
          <a:lstStyle/>
          <a:p>
            <a:pPr marL="0" indent="0" algn="l">
              <a:buNone/>
            </a:pPr>
            <a:endParaRPr lang="en-US" sz="2400" b="1" dirty="0">
              <a:solidFill>
                <a:srgbClr val="FF0000"/>
              </a:solidFill>
            </a:endParaRPr>
          </a:p>
          <a:p>
            <a:pPr marL="0" indent="0" algn="l">
              <a:buNone/>
            </a:pPr>
            <a:r>
              <a:rPr lang="en-US" sz="2400" b="1" dirty="0" smtClean="0">
                <a:solidFill>
                  <a:srgbClr val="7030A0"/>
                </a:solidFill>
              </a:rPr>
              <a:t>3)Phrases:</a:t>
            </a:r>
          </a:p>
          <a:p>
            <a:pPr marL="0" indent="0" algn="l">
              <a:buNone/>
            </a:pPr>
            <a:endParaRPr lang="en-US" sz="2400" b="1" dirty="0">
              <a:solidFill>
                <a:srgbClr val="7030A0"/>
              </a:solidFill>
            </a:endParaRPr>
          </a:p>
          <a:p>
            <a:pPr marL="0" indent="0" algn="l">
              <a:buNone/>
            </a:pPr>
            <a:r>
              <a:rPr lang="en-US" sz="2400" b="1" dirty="0"/>
              <a:t>in</a:t>
            </a:r>
            <a:r>
              <a:rPr lang="en-US" sz="2400" dirty="0"/>
              <a:t>/</a:t>
            </a:r>
            <a:r>
              <a:rPr lang="en-US" sz="2400" b="1" dirty="0"/>
              <a:t>into</a:t>
            </a:r>
            <a:r>
              <a:rPr lang="en-US" sz="2400" dirty="0"/>
              <a:t>/</a:t>
            </a:r>
            <a:r>
              <a:rPr lang="en-US" sz="2400" b="1" dirty="0"/>
              <a:t>out of </a:t>
            </a:r>
            <a:r>
              <a:rPr lang="en-US" sz="2400" dirty="0"/>
              <a:t>business:</a:t>
            </a:r>
          </a:p>
          <a:p>
            <a:pPr marL="0" indent="0" algn="l">
              <a:buNone/>
            </a:pPr>
            <a:r>
              <a:rPr lang="en-US" sz="2400" dirty="0"/>
              <a:t>Illustrating examples: </a:t>
            </a:r>
            <a:r>
              <a:rPr lang="en-US" sz="2400" dirty="0" smtClean="0"/>
              <a:t>A-My </a:t>
            </a:r>
            <a:r>
              <a:rPr lang="en-US" sz="2400" dirty="0"/>
              <a:t>father has been in business for </a:t>
            </a:r>
            <a:r>
              <a:rPr lang="en-US" sz="2400" dirty="0" smtClean="0"/>
              <a:t>20 years. B-They </a:t>
            </a:r>
            <a:r>
              <a:rPr lang="en-US" sz="2400" dirty="0"/>
              <a:t>went into business together. </a:t>
            </a:r>
            <a:endParaRPr lang="en-US" sz="2400" dirty="0" smtClean="0"/>
          </a:p>
          <a:p>
            <a:pPr marL="0" indent="0" algn="l">
              <a:buNone/>
            </a:pPr>
            <a:r>
              <a:rPr lang="en-US" sz="2400" dirty="0" smtClean="0"/>
              <a:t>C-Because he’s </a:t>
            </a:r>
            <a:r>
              <a:rPr lang="en-US" sz="2400" dirty="0"/>
              <a:t>been very lazy and careless he’s </a:t>
            </a:r>
            <a:r>
              <a:rPr lang="en-US" sz="2400" dirty="0" smtClean="0"/>
              <a:t>out of business now.</a:t>
            </a:r>
          </a:p>
          <a:p>
            <a:pPr marL="0" indent="0" algn="l">
              <a:buNone/>
            </a:pPr>
            <a:r>
              <a:rPr lang="en-US" sz="2400" b="1" dirty="0" smtClean="0"/>
              <a:t>At</a:t>
            </a:r>
            <a:r>
              <a:rPr lang="en-US" sz="2400" dirty="0" smtClean="0"/>
              <a:t> 7.00</a:t>
            </a:r>
          </a:p>
          <a:p>
            <a:pPr marL="0" indent="0" algn="l">
              <a:buNone/>
            </a:pPr>
            <a:r>
              <a:rPr lang="en-US" sz="2400" b="1" dirty="0" smtClean="0"/>
              <a:t>In</a:t>
            </a:r>
            <a:r>
              <a:rPr lang="en-US" sz="2400" dirty="0" smtClean="0"/>
              <a:t> the evening/May/2009</a:t>
            </a:r>
          </a:p>
          <a:p>
            <a:pPr marL="0" indent="0" algn="l">
              <a:buNone/>
            </a:pPr>
            <a:r>
              <a:rPr lang="en-US" sz="2400" b="1" dirty="0" smtClean="0"/>
              <a:t>On</a:t>
            </a:r>
            <a:r>
              <a:rPr lang="en-US" sz="2400" dirty="0" smtClean="0"/>
              <a:t> Monday</a:t>
            </a:r>
          </a:p>
          <a:p>
            <a:pPr marL="0" indent="0" algn="l">
              <a:buNone/>
            </a:pPr>
            <a:r>
              <a:rPr lang="en-US" sz="2400" dirty="0" smtClean="0"/>
              <a:t>Example:</a:t>
            </a:r>
          </a:p>
          <a:p>
            <a:pPr marL="0" indent="0" algn="l">
              <a:buNone/>
            </a:pPr>
            <a:r>
              <a:rPr lang="en-US" sz="2400" dirty="0" smtClean="0"/>
              <a:t>They arrived </a:t>
            </a:r>
            <a:r>
              <a:rPr lang="en-US" sz="2400" b="1" dirty="0" smtClean="0"/>
              <a:t>at</a:t>
            </a:r>
            <a:r>
              <a:rPr lang="en-US" sz="2400" dirty="0" smtClean="0"/>
              <a:t> 7.00 </a:t>
            </a:r>
            <a:r>
              <a:rPr lang="en-US" sz="2400" b="1" dirty="0" smtClean="0"/>
              <a:t>in</a:t>
            </a:r>
            <a:r>
              <a:rPr lang="en-US" sz="2400" dirty="0" smtClean="0"/>
              <a:t> the morning </a:t>
            </a:r>
            <a:r>
              <a:rPr lang="en-US" sz="2400" b="1" dirty="0" smtClean="0"/>
              <a:t>on</a:t>
            </a:r>
            <a:r>
              <a:rPr lang="en-US" sz="2400" dirty="0" smtClean="0"/>
              <a:t> Tuesday,2</a:t>
            </a:r>
            <a:r>
              <a:rPr lang="en-US" sz="2400" baseline="30000" dirty="0" smtClean="0"/>
              <a:t>nd</a:t>
            </a:r>
            <a:r>
              <a:rPr lang="en-US" sz="2400" dirty="0" smtClean="0"/>
              <a:t> June. </a:t>
            </a:r>
            <a:endParaRPr lang="ar-JO" sz="2400" dirty="0"/>
          </a:p>
        </p:txBody>
      </p:sp>
      <p:pic>
        <p:nvPicPr>
          <p:cNvPr id="4"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32" y="5715000"/>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a:hlinkClick r:id="rId3"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0463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3">
                                            <p:txEl>
                                              <p:pRg st="3" end="3"/>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3" end="3"/>
                                            </p:txEl>
                                          </p:spTgt>
                                        </p:tgtEl>
                                        <p:attrNameLst>
                                          <p:attrName>ppt_w</p:attrName>
                                        </p:attrNameLst>
                                      </p:cBhvr>
                                    </p:anim>
                                    <p:anim by="(#ppt_w*0.50)" calcmode="lin" valueType="num">
                                      <p:cBhvr>
                                        <p:cTn id="15" dur="500" decel="50000" autoRev="1" fill="hold">
                                          <p:stCondLst>
                                            <p:cond delay="0"/>
                                          </p:stCondLst>
                                        </p:cTn>
                                        <p:tgtEl>
                                          <p:spTgt spid="3">
                                            <p:txEl>
                                              <p:pRg st="3" end="3"/>
                                            </p:txEl>
                                          </p:spTgt>
                                        </p:tgtEl>
                                        <p:attrNameLst>
                                          <p:attrName>ppt_x</p:attrName>
                                        </p:attrNameLst>
                                      </p:cBhvr>
                                    </p:anim>
                                    <p:anim from="(-#ppt_h/2)" to="(#ppt_y)" calcmode="lin" valueType="num">
                                      <p:cBhvr>
                                        <p:cTn id="16" dur="1000" fill="hold">
                                          <p:stCondLst>
                                            <p:cond delay="0"/>
                                          </p:stCondLst>
                                        </p:cTn>
                                        <p:tgtEl>
                                          <p:spTgt spid="3">
                                            <p:txEl>
                                              <p:pRg st="3" end="3"/>
                                            </p:txEl>
                                          </p:spTgt>
                                        </p:tgtEl>
                                        <p:attrNameLst>
                                          <p:attrName>ppt_y</p:attrName>
                                        </p:attrNameLst>
                                      </p:cBhvr>
                                    </p:anim>
                                    <p:animRot by="21600000">
                                      <p:cBhvr>
                                        <p:cTn id="17" dur="1000" fill="hold">
                                          <p:stCondLst>
                                            <p:cond delay="0"/>
                                          </p:stCondLst>
                                        </p:cTn>
                                        <p:tgtEl>
                                          <p:spTgt spid="3">
                                            <p:txEl>
                                              <p:pRg st="3" end="3"/>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 by="(-#ppt_w*2)" calcmode="lin" valueType="num">
                                      <p:cBhvr rctx="PPT">
                                        <p:cTn id="22" dur="500" autoRev="1" fill="hold">
                                          <p:stCondLst>
                                            <p:cond delay="0"/>
                                          </p:stCondLst>
                                        </p:cTn>
                                        <p:tgtEl>
                                          <p:spTgt spid="3">
                                            <p:txEl>
                                              <p:pRg st="4" end="4"/>
                                            </p:txEl>
                                          </p:spTgt>
                                        </p:tgtEl>
                                        <p:attrNameLst>
                                          <p:attrName>ppt_w</p:attrName>
                                        </p:attrNameLst>
                                      </p:cBhvr>
                                    </p:anim>
                                    <p:anim by="(#ppt_w*0.50)" calcmode="lin" valueType="num">
                                      <p:cBhvr>
                                        <p:cTn id="23" dur="500" decel="50000" autoRev="1" fill="hold">
                                          <p:stCondLst>
                                            <p:cond delay="0"/>
                                          </p:stCondLst>
                                        </p:cTn>
                                        <p:tgtEl>
                                          <p:spTgt spid="3">
                                            <p:txEl>
                                              <p:pRg st="4" end="4"/>
                                            </p:txEl>
                                          </p:spTgt>
                                        </p:tgtEl>
                                        <p:attrNameLst>
                                          <p:attrName>ppt_x</p:attrName>
                                        </p:attrNameLst>
                                      </p:cBhvr>
                                    </p:anim>
                                    <p:anim from="(-#ppt_h/2)" to="(#ppt_y)" calcmode="lin" valueType="num">
                                      <p:cBhvr>
                                        <p:cTn id="24" dur="1000" fill="hold">
                                          <p:stCondLst>
                                            <p:cond delay="0"/>
                                          </p:stCondLst>
                                        </p:cTn>
                                        <p:tgtEl>
                                          <p:spTgt spid="3">
                                            <p:txEl>
                                              <p:pRg st="4" end="4"/>
                                            </p:txEl>
                                          </p:spTgt>
                                        </p:tgtEl>
                                        <p:attrNameLst>
                                          <p:attrName>ppt_y</p:attrName>
                                        </p:attrNameLst>
                                      </p:cBhvr>
                                    </p:anim>
                                    <p:animRot by="21600000">
                                      <p:cBhvr>
                                        <p:cTn id="25" dur="1000" fill="hold">
                                          <p:stCondLst>
                                            <p:cond delay="0"/>
                                          </p:stCondLst>
                                        </p:cTn>
                                        <p:tgtEl>
                                          <p:spTgt spid="3">
                                            <p:txEl>
                                              <p:pRg st="4" end="4"/>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3">
                                            <p:txEl>
                                              <p:pRg st="5" end="5"/>
                                            </p:txEl>
                                          </p:spTgt>
                                        </p:tgtEl>
                                        <p:attrNameLst>
                                          <p:attrName>style.visibility</p:attrName>
                                        </p:attrNameLst>
                                      </p:cBhvr>
                                      <p:to>
                                        <p:strVal val="visible"/>
                                      </p:to>
                                    </p:set>
                                    <p:anim by="(-#ppt_w*2)" calcmode="lin" valueType="num">
                                      <p:cBhvr rctx="PPT">
                                        <p:cTn id="30" dur="500" autoRev="1" fill="hold">
                                          <p:stCondLst>
                                            <p:cond delay="0"/>
                                          </p:stCondLst>
                                        </p:cTn>
                                        <p:tgtEl>
                                          <p:spTgt spid="3">
                                            <p:txEl>
                                              <p:pRg st="5" end="5"/>
                                            </p:txEl>
                                          </p:spTgt>
                                        </p:tgtEl>
                                        <p:attrNameLst>
                                          <p:attrName>ppt_w</p:attrName>
                                        </p:attrNameLst>
                                      </p:cBhvr>
                                    </p:anim>
                                    <p:anim by="(#ppt_w*0.50)" calcmode="lin" valueType="num">
                                      <p:cBhvr>
                                        <p:cTn id="31" dur="500" decel="50000" autoRev="1" fill="hold">
                                          <p:stCondLst>
                                            <p:cond delay="0"/>
                                          </p:stCondLst>
                                        </p:cTn>
                                        <p:tgtEl>
                                          <p:spTgt spid="3">
                                            <p:txEl>
                                              <p:pRg st="5" end="5"/>
                                            </p:txEl>
                                          </p:spTgt>
                                        </p:tgtEl>
                                        <p:attrNameLst>
                                          <p:attrName>ppt_x</p:attrName>
                                        </p:attrNameLst>
                                      </p:cBhvr>
                                    </p:anim>
                                    <p:anim from="(-#ppt_h/2)" to="(#ppt_y)" calcmode="lin" valueType="num">
                                      <p:cBhvr>
                                        <p:cTn id="32" dur="1000" fill="hold">
                                          <p:stCondLst>
                                            <p:cond delay="0"/>
                                          </p:stCondLst>
                                        </p:cTn>
                                        <p:tgtEl>
                                          <p:spTgt spid="3">
                                            <p:txEl>
                                              <p:pRg st="5" end="5"/>
                                            </p:txEl>
                                          </p:spTgt>
                                        </p:tgtEl>
                                        <p:attrNameLst>
                                          <p:attrName>ppt_y</p:attrName>
                                        </p:attrNameLst>
                                      </p:cBhvr>
                                    </p:anim>
                                    <p:animRot by="21600000">
                                      <p:cBhvr>
                                        <p:cTn id="33" dur="1000" fill="hold">
                                          <p:stCondLst>
                                            <p:cond delay="0"/>
                                          </p:stCondLst>
                                        </p:cTn>
                                        <p:tgtEl>
                                          <p:spTgt spid="3">
                                            <p:txEl>
                                              <p:pRg st="5" end="5"/>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3">
                                            <p:txEl>
                                              <p:pRg st="6" end="6"/>
                                            </p:txEl>
                                          </p:spTgt>
                                        </p:tgtEl>
                                        <p:attrNameLst>
                                          <p:attrName>style.visibility</p:attrName>
                                        </p:attrNameLst>
                                      </p:cBhvr>
                                      <p:to>
                                        <p:strVal val="visible"/>
                                      </p:to>
                                    </p:set>
                                    <p:anim by="(-#ppt_w*2)" calcmode="lin" valueType="num">
                                      <p:cBhvr rctx="PPT">
                                        <p:cTn id="38" dur="500" autoRev="1" fill="hold">
                                          <p:stCondLst>
                                            <p:cond delay="0"/>
                                          </p:stCondLst>
                                        </p:cTn>
                                        <p:tgtEl>
                                          <p:spTgt spid="3">
                                            <p:txEl>
                                              <p:pRg st="6" end="6"/>
                                            </p:txEl>
                                          </p:spTgt>
                                        </p:tgtEl>
                                        <p:attrNameLst>
                                          <p:attrName>ppt_w</p:attrName>
                                        </p:attrNameLst>
                                      </p:cBhvr>
                                    </p:anim>
                                    <p:anim by="(#ppt_w*0.50)" calcmode="lin" valueType="num">
                                      <p:cBhvr>
                                        <p:cTn id="39" dur="500" decel="50000" autoRev="1" fill="hold">
                                          <p:stCondLst>
                                            <p:cond delay="0"/>
                                          </p:stCondLst>
                                        </p:cTn>
                                        <p:tgtEl>
                                          <p:spTgt spid="3">
                                            <p:txEl>
                                              <p:pRg st="6" end="6"/>
                                            </p:txEl>
                                          </p:spTgt>
                                        </p:tgtEl>
                                        <p:attrNameLst>
                                          <p:attrName>ppt_x</p:attrName>
                                        </p:attrNameLst>
                                      </p:cBhvr>
                                    </p:anim>
                                    <p:anim from="(-#ppt_h/2)" to="(#ppt_y)" calcmode="lin" valueType="num">
                                      <p:cBhvr>
                                        <p:cTn id="40" dur="1000" fill="hold">
                                          <p:stCondLst>
                                            <p:cond delay="0"/>
                                          </p:stCondLst>
                                        </p:cTn>
                                        <p:tgtEl>
                                          <p:spTgt spid="3">
                                            <p:txEl>
                                              <p:pRg st="6" end="6"/>
                                            </p:txEl>
                                          </p:spTgt>
                                        </p:tgtEl>
                                        <p:attrNameLst>
                                          <p:attrName>ppt_y</p:attrName>
                                        </p:attrNameLst>
                                      </p:cBhvr>
                                    </p:anim>
                                    <p:animRot by="21600000">
                                      <p:cBhvr>
                                        <p:cTn id="41" dur="1000" fill="hold">
                                          <p:stCondLst>
                                            <p:cond delay="0"/>
                                          </p:stCondLst>
                                        </p:cTn>
                                        <p:tgtEl>
                                          <p:spTgt spid="3">
                                            <p:txEl>
                                              <p:pRg st="6" end="6"/>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nodeType="clickEffect">
                                  <p:stCondLst>
                                    <p:cond delay="0"/>
                                  </p:stCondLst>
                                  <p:iterate type="lt">
                                    <p:tmPct val="10000"/>
                                  </p:iterate>
                                  <p:childTnLst>
                                    <p:set>
                                      <p:cBhvr>
                                        <p:cTn id="45" dur="1" fill="hold">
                                          <p:stCondLst>
                                            <p:cond delay="0"/>
                                          </p:stCondLst>
                                        </p:cTn>
                                        <p:tgtEl>
                                          <p:spTgt spid="3">
                                            <p:txEl>
                                              <p:pRg st="7" end="7"/>
                                            </p:txEl>
                                          </p:spTgt>
                                        </p:tgtEl>
                                        <p:attrNameLst>
                                          <p:attrName>style.visibility</p:attrName>
                                        </p:attrNameLst>
                                      </p:cBhvr>
                                      <p:to>
                                        <p:strVal val="visible"/>
                                      </p:to>
                                    </p:set>
                                    <p:anim by="(-#ppt_w*2)" calcmode="lin" valueType="num">
                                      <p:cBhvr rctx="PPT">
                                        <p:cTn id="46" dur="500" autoRev="1" fill="hold">
                                          <p:stCondLst>
                                            <p:cond delay="0"/>
                                          </p:stCondLst>
                                        </p:cTn>
                                        <p:tgtEl>
                                          <p:spTgt spid="3">
                                            <p:txEl>
                                              <p:pRg st="7" end="7"/>
                                            </p:txEl>
                                          </p:spTgt>
                                        </p:tgtEl>
                                        <p:attrNameLst>
                                          <p:attrName>ppt_w</p:attrName>
                                        </p:attrNameLst>
                                      </p:cBhvr>
                                    </p:anim>
                                    <p:anim by="(#ppt_w*0.50)" calcmode="lin" valueType="num">
                                      <p:cBhvr>
                                        <p:cTn id="47" dur="500" decel="50000" autoRev="1" fill="hold">
                                          <p:stCondLst>
                                            <p:cond delay="0"/>
                                          </p:stCondLst>
                                        </p:cTn>
                                        <p:tgtEl>
                                          <p:spTgt spid="3">
                                            <p:txEl>
                                              <p:pRg st="7" end="7"/>
                                            </p:txEl>
                                          </p:spTgt>
                                        </p:tgtEl>
                                        <p:attrNameLst>
                                          <p:attrName>ppt_x</p:attrName>
                                        </p:attrNameLst>
                                      </p:cBhvr>
                                    </p:anim>
                                    <p:anim from="(-#ppt_h/2)" to="(#ppt_y)" calcmode="lin" valueType="num">
                                      <p:cBhvr>
                                        <p:cTn id="48" dur="1000" fill="hold">
                                          <p:stCondLst>
                                            <p:cond delay="0"/>
                                          </p:stCondLst>
                                        </p:cTn>
                                        <p:tgtEl>
                                          <p:spTgt spid="3">
                                            <p:txEl>
                                              <p:pRg st="7" end="7"/>
                                            </p:txEl>
                                          </p:spTgt>
                                        </p:tgtEl>
                                        <p:attrNameLst>
                                          <p:attrName>ppt_y</p:attrName>
                                        </p:attrNameLst>
                                      </p:cBhvr>
                                    </p:anim>
                                    <p:animRot by="21600000">
                                      <p:cBhvr>
                                        <p:cTn id="49" dur="1000" fill="hold">
                                          <p:stCondLst>
                                            <p:cond delay="0"/>
                                          </p:stCondLst>
                                        </p:cTn>
                                        <p:tgtEl>
                                          <p:spTgt spid="3">
                                            <p:txEl>
                                              <p:pRg st="7" end="7"/>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nodeType="clickEffect">
                                  <p:stCondLst>
                                    <p:cond delay="0"/>
                                  </p:stCondLst>
                                  <p:iterate type="lt">
                                    <p:tmPct val="10000"/>
                                  </p:iterate>
                                  <p:childTnLst>
                                    <p:set>
                                      <p:cBhvr>
                                        <p:cTn id="53" dur="1" fill="hold">
                                          <p:stCondLst>
                                            <p:cond delay="0"/>
                                          </p:stCondLst>
                                        </p:cTn>
                                        <p:tgtEl>
                                          <p:spTgt spid="3">
                                            <p:txEl>
                                              <p:pRg st="8" end="8"/>
                                            </p:txEl>
                                          </p:spTgt>
                                        </p:tgtEl>
                                        <p:attrNameLst>
                                          <p:attrName>style.visibility</p:attrName>
                                        </p:attrNameLst>
                                      </p:cBhvr>
                                      <p:to>
                                        <p:strVal val="visible"/>
                                      </p:to>
                                    </p:set>
                                    <p:anim by="(-#ppt_w*2)" calcmode="lin" valueType="num">
                                      <p:cBhvr rctx="PPT">
                                        <p:cTn id="54" dur="500" autoRev="1" fill="hold">
                                          <p:stCondLst>
                                            <p:cond delay="0"/>
                                          </p:stCondLst>
                                        </p:cTn>
                                        <p:tgtEl>
                                          <p:spTgt spid="3">
                                            <p:txEl>
                                              <p:pRg st="8" end="8"/>
                                            </p:txEl>
                                          </p:spTgt>
                                        </p:tgtEl>
                                        <p:attrNameLst>
                                          <p:attrName>ppt_w</p:attrName>
                                        </p:attrNameLst>
                                      </p:cBhvr>
                                    </p:anim>
                                    <p:anim by="(#ppt_w*0.50)" calcmode="lin" valueType="num">
                                      <p:cBhvr>
                                        <p:cTn id="55" dur="500" decel="50000" autoRev="1" fill="hold">
                                          <p:stCondLst>
                                            <p:cond delay="0"/>
                                          </p:stCondLst>
                                        </p:cTn>
                                        <p:tgtEl>
                                          <p:spTgt spid="3">
                                            <p:txEl>
                                              <p:pRg st="8" end="8"/>
                                            </p:txEl>
                                          </p:spTgt>
                                        </p:tgtEl>
                                        <p:attrNameLst>
                                          <p:attrName>ppt_x</p:attrName>
                                        </p:attrNameLst>
                                      </p:cBhvr>
                                    </p:anim>
                                    <p:anim from="(-#ppt_h/2)" to="(#ppt_y)" calcmode="lin" valueType="num">
                                      <p:cBhvr>
                                        <p:cTn id="56" dur="1000" fill="hold">
                                          <p:stCondLst>
                                            <p:cond delay="0"/>
                                          </p:stCondLst>
                                        </p:cTn>
                                        <p:tgtEl>
                                          <p:spTgt spid="3">
                                            <p:txEl>
                                              <p:pRg st="8" end="8"/>
                                            </p:txEl>
                                          </p:spTgt>
                                        </p:tgtEl>
                                        <p:attrNameLst>
                                          <p:attrName>ppt_y</p:attrName>
                                        </p:attrNameLst>
                                      </p:cBhvr>
                                    </p:anim>
                                    <p:animRot by="21600000">
                                      <p:cBhvr>
                                        <p:cTn id="57" dur="1000" fill="hold">
                                          <p:stCondLst>
                                            <p:cond delay="0"/>
                                          </p:stCondLst>
                                        </p:cTn>
                                        <p:tgtEl>
                                          <p:spTgt spid="3">
                                            <p:txEl>
                                              <p:pRg st="8" end="8"/>
                                            </p:txEl>
                                          </p:spTgt>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nodeType="clickEffect">
                                  <p:stCondLst>
                                    <p:cond delay="0"/>
                                  </p:stCondLst>
                                  <p:iterate type="lt">
                                    <p:tmPct val="10000"/>
                                  </p:iterate>
                                  <p:childTnLst>
                                    <p:set>
                                      <p:cBhvr>
                                        <p:cTn id="61" dur="1" fill="hold">
                                          <p:stCondLst>
                                            <p:cond delay="0"/>
                                          </p:stCondLst>
                                        </p:cTn>
                                        <p:tgtEl>
                                          <p:spTgt spid="3">
                                            <p:txEl>
                                              <p:pRg st="9" end="9"/>
                                            </p:txEl>
                                          </p:spTgt>
                                        </p:tgtEl>
                                        <p:attrNameLst>
                                          <p:attrName>style.visibility</p:attrName>
                                        </p:attrNameLst>
                                      </p:cBhvr>
                                      <p:to>
                                        <p:strVal val="visible"/>
                                      </p:to>
                                    </p:set>
                                    <p:anim by="(-#ppt_w*2)" calcmode="lin" valueType="num">
                                      <p:cBhvr rctx="PPT">
                                        <p:cTn id="62" dur="500" autoRev="1" fill="hold">
                                          <p:stCondLst>
                                            <p:cond delay="0"/>
                                          </p:stCondLst>
                                        </p:cTn>
                                        <p:tgtEl>
                                          <p:spTgt spid="3">
                                            <p:txEl>
                                              <p:pRg st="9" end="9"/>
                                            </p:txEl>
                                          </p:spTgt>
                                        </p:tgtEl>
                                        <p:attrNameLst>
                                          <p:attrName>ppt_w</p:attrName>
                                        </p:attrNameLst>
                                      </p:cBhvr>
                                    </p:anim>
                                    <p:anim by="(#ppt_w*0.50)" calcmode="lin" valueType="num">
                                      <p:cBhvr>
                                        <p:cTn id="63" dur="500" decel="50000" autoRev="1" fill="hold">
                                          <p:stCondLst>
                                            <p:cond delay="0"/>
                                          </p:stCondLst>
                                        </p:cTn>
                                        <p:tgtEl>
                                          <p:spTgt spid="3">
                                            <p:txEl>
                                              <p:pRg st="9" end="9"/>
                                            </p:txEl>
                                          </p:spTgt>
                                        </p:tgtEl>
                                        <p:attrNameLst>
                                          <p:attrName>ppt_x</p:attrName>
                                        </p:attrNameLst>
                                      </p:cBhvr>
                                    </p:anim>
                                    <p:anim from="(-#ppt_h/2)" to="(#ppt_y)" calcmode="lin" valueType="num">
                                      <p:cBhvr>
                                        <p:cTn id="64" dur="1000" fill="hold">
                                          <p:stCondLst>
                                            <p:cond delay="0"/>
                                          </p:stCondLst>
                                        </p:cTn>
                                        <p:tgtEl>
                                          <p:spTgt spid="3">
                                            <p:txEl>
                                              <p:pRg st="9" end="9"/>
                                            </p:txEl>
                                          </p:spTgt>
                                        </p:tgtEl>
                                        <p:attrNameLst>
                                          <p:attrName>ppt_y</p:attrName>
                                        </p:attrNameLst>
                                      </p:cBhvr>
                                    </p:anim>
                                    <p:animRot by="21600000">
                                      <p:cBhvr>
                                        <p:cTn id="65" dur="1000" fill="hold">
                                          <p:stCondLst>
                                            <p:cond delay="0"/>
                                          </p:stCondLst>
                                        </p:cTn>
                                        <p:tgtEl>
                                          <p:spTgt spid="3">
                                            <p:txEl>
                                              <p:pRg st="9" end="9"/>
                                            </p:txEl>
                                          </p:spTgt>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nodeType="clickEffect">
                                  <p:stCondLst>
                                    <p:cond delay="0"/>
                                  </p:stCondLst>
                                  <p:iterate type="lt">
                                    <p:tmPct val="10000"/>
                                  </p:iterate>
                                  <p:childTnLst>
                                    <p:set>
                                      <p:cBhvr>
                                        <p:cTn id="69" dur="1" fill="hold">
                                          <p:stCondLst>
                                            <p:cond delay="0"/>
                                          </p:stCondLst>
                                        </p:cTn>
                                        <p:tgtEl>
                                          <p:spTgt spid="3">
                                            <p:txEl>
                                              <p:pRg st="10" end="10"/>
                                            </p:txEl>
                                          </p:spTgt>
                                        </p:tgtEl>
                                        <p:attrNameLst>
                                          <p:attrName>style.visibility</p:attrName>
                                        </p:attrNameLst>
                                      </p:cBhvr>
                                      <p:to>
                                        <p:strVal val="visible"/>
                                      </p:to>
                                    </p:set>
                                    <p:anim by="(-#ppt_w*2)" calcmode="lin" valueType="num">
                                      <p:cBhvr rctx="PPT">
                                        <p:cTn id="70" dur="500" autoRev="1" fill="hold">
                                          <p:stCondLst>
                                            <p:cond delay="0"/>
                                          </p:stCondLst>
                                        </p:cTn>
                                        <p:tgtEl>
                                          <p:spTgt spid="3">
                                            <p:txEl>
                                              <p:pRg st="10" end="10"/>
                                            </p:txEl>
                                          </p:spTgt>
                                        </p:tgtEl>
                                        <p:attrNameLst>
                                          <p:attrName>ppt_w</p:attrName>
                                        </p:attrNameLst>
                                      </p:cBhvr>
                                    </p:anim>
                                    <p:anim by="(#ppt_w*0.50)" calcmode="lin" valueType="num">
                                      <p:cBhvr>
                                        <p:cTn id="71" dur="500" decel="50000" autoRev="1" fill="hold">
                                          <p:stCondLst>
                                            <p:cond delay="0"/>
                                          </p:stCondLst>
                                        </p:cTn>
                                        <p:tgtEl>
                                          <p:spTgt spid="3">
                                            <p:txEl>
                                              <p:pRg st="10" end="10"/>
                                            </p:txEl>
                                          </p:spTgt>
                                        </p:tgtEl>
                                        <p:attrNameLst>
                                          <p:attrName>ppt_x</p:attrName>
                                        </p:attrNameLst>
                                      </p:cBhvr>
                                    </p:anim>
                                    <p:anim from="(-#ppt_h/2)" to="(#ppt_y)" calcmode="lin" valueType="num">
                                      <p:cBhvr>
                                        <p:cTn id="72" dur="1000" fill="hold">
                                          <p:stCondLst>
                                            <p:cond delay="0"/>
                                          </p:stCondLst>
                                        </p:cTn>
                                        <p:tgtEl>
                                          <p:spTgt spid="3">
                                            <p:txEl>
                                              <p:pRg st="10" end="10"/>
                                            </p:txEl>
                                          </p:spTgt>
                                        </p:tgtEl>
                                        <p:attrNameLst>
                                          <p:attrName>ppt_y</p:attrName>
                                        </p:attrNameLst>
                                      </p:cBhvr>
                                    </p:anim>
                                    <p:animRot by="21600000">
                                      <p:cBhvr>
                                        <p:cTn id="73" dur="1000" fill="hold">
                                          <p:stCondLst>
                                            <p:cond delay="0"/>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249" y="1068972"/>
            <a:ext cx="8305800" cy="5943600"/>
          </a:xfrm>
        </p:spPr>
        <p:txBody>
          <a:bodyPr>
            <a:normAutofit lnSpcReduction="10000"/>
          </a:bodyPr>
          <a:lstStyle/>
          <a:p>
            <a:pPr marL="0" indent="0" algn="l">
              <a:buNone/>
            </a:pPr>
            <a:r>
              <a:rPr lang="en-US" sz="2000" dirty="0" smtClean="0"/>
              <a:t>The following</a:t>
            </a:r>
            <a:r>
              <a:rPr lang="en-US" sz="2000" b="1" dirty="0" smtClean="0"/>
              <a:t> </a:t>
            </a:r>
            <a:r>
              <a:rPr lang="en-US" sz="2000" b="1" dirty="0" smtClean="0">
                <a:solidFill>
                  <a:schemeClr val="accent4">
                    <a:lumMod val="75000"/>
                  </a:schemeClr>
                </a:solidFill>
              </a:rPr>
              <a:t>forms</a:t>
            </a:r>
            <a:r>
              <a:rPr lang="en-US" sz="2000" b="1" dirty="0" smtClean="0"/>
              <a:t> </a:t>
            </a:r>
            <a:r>
              <a:rPr lang="en-US" sz="2000" dirty="0" smtClean="0"/>
              <a:t>are used to give offers:</a:t>
            </a:r>
          </a:p>
          <a:p>
            <a:pPr marL="0" indent="0" algn="l">
              <a:buNone/>
            </a:pPr>
            <a:r>
              <a:rPr lang="en-US" sz="2000" b="1" dirty="0" smtClean="0"/>
              <a:t>Would</a:t>
            </a:r>
            <a:r>
              <a:rPr lang="en-US" sz="2000" dirty="0" smtClean="0"/>
              <a:t> </a:t>
            </a:r>
            <a:r>
              <a:rPr lang="en-US" sz="2000" b="1" dirty="0" smtClean="0"/>
              <a:t>you like me to </a:t>
            </a:r>
            <a:r>
              <a:rPr lang="en-US" sz="2000" dirty="0" smtClean="0"/>
              <a:t>call you back?</a:t>
            </a:r>
          </a:p>
          <a:p>
            <a:pPr marL="0" indent="0" algn="l">
              <a:buNone/>
            </a:pPr>
            <a:r>
              <a:rPr lang="en-US" sz="2000" b="1" dirty="0" smtClean="0"/>
              <a:t>Do you want me to </a:t>
            </a:r>
            <a:r>
              <a:rPr lang="en-US" sz="2000" dirty="0" smtClean="0"/>
              <a:t>call you back?</a:t>
            </a:r>
          </a:p>
          <a:p>
            <a:pPr marL="0" indent="0" algn="l">
              <a:buNone/>
            </a:pPr>
            <a:r>
              <a:rPr lang="en-US" sz="2000" b="1" dirty="0" smtClean="0"/>
              <a:t>If you like, I could </a:t>
            </a:r>
            <a:r>
              <a:rPr lang="en-US" sz="2000" dirty="0" smtClean="0"/>
              <a:t>call you back.</a:t>
            </a:r>
          </a:p>
          <a:p>
            <a:pPr marL="0" indent="0" algn="l">
              <a:buNone/>
            </a:pPr>
            <a:r>
              <a:rPr lang="en-US" sz="2000" b="1" dirty="0" smtClean="0"/>
              <a:t>I’ll</a:t>
            </a:r>
            <a:r>
              <a:rPr lang="en-US" sz="2000" dirty="0" smtClean="0"/>
              <a:t> call you back </a:t>
            </a:r>
            <a:r>
              <a:rPr lang="en-US" sz="2000" b="1" dirty="0" smtClean="0"/>
              <a:t>if you like.</a:t>
            </a:r>
          </a:p>
          <a:p>
            <a:pPr marL="0" indent="0" algn="l">
              <a:buNone/>
            </a:pPr>
            <a:r>
              <a:rPr lang="en-US" sz="2000" b="1" dirty="0" smtClean="0"/>
              <a:t>Shall I</a:t>
            </a:r>
            <a:r>
              <a:rPr lang="en-US" sz="2000" dirty="0" smtClean="0"/>
              <a:t> call you back?</a:t>
            </a:r>
          </a:p>
          <a:p>
            <a:pPr marL="0" indent="0" algn="l">
              <a:buNone/>
            </a:pPr>
            <a:r>
              <a:rPr lang="en-US" sz="2400" b="1" i="1" u="sng" dirty="0" smtClean="0">
                <a:solidFill>
                  <a:schemeClr val="accent4">
                    <a:lumMod val="75000"/>
                  </a:schemeClr>
                </a:solidFill>
              </a:rPr>
              <a:t>Exercise:</a:t>
            </a:r>
          </a:p>
          <a:p>
            <a:pPr marL="0" indent="0" algn="l">
              <a:buNone/>
            </a:pPr>
            <a:r>
              <a:rPr lang="en-US" sz="2000" dirty="0" smtClean="0"/>
              <a:t>Use the sentence parts and add suitable object pronouns to complete the offers:</a:t>
            </a:r>
          </a:p>
          <a:p>
            <a:pPr marL="0" indent="0" algn="l">
              <a:buNone/>
            </a:pPr>
            <a:r>
              <a:rPr lang="en-US" sz="2000" b="1" dirty="0" smtClean="0"/>
              <a:t>1-a-</a:t>
            </a:r>
            <a:r>
              <a:rPr lang="en-US" sz="2000" dirty="0" smtClean="0"/>
              <a:t>I need to see the director now.</a:t>
            </a:r>
          </a:p>
          <a:p>
            <a:pPr marL="0" indent="0" algn="l">
              <a:buNone/>
            </a:pPr>
            <a:r>
              <a:rPr lang="en-US" sz="2000" b="1" dirty="0" smtClean="0"/>
              <a:t>    b</a:t>
            </a:r>
            <a:r>
              <a:rPr lang="en-US" sz="2000" dirty="0" smtClean="0"/>
              <a:t>-I’m afraid he’s away on business.</a:t>
            </a:r>
          </a:p>
          <a:p>
            <a:pPr marL="0" indent="0" algn="l">
              <a:buNone/>
            </a:pPr>
            <a:r>
              <a:rPr lang="en-US" sz="2000" dirty="0" smtClean="0"/>
              <a:t>   /like/give/message.</a:t>
            </a:r>
          </a:p>
          <a:p>
            <a:pPr marL="0" indent="0" algn="l">
              <a:buNone/>
            </a:pPr>
            <a:r>
              <a:rPr lang="en-US" sz="2000" dirty="0" smtClean="0"/>
              <a:t>………………………………………………………………………………………………………………………….</a:t>
            </a:r>
          </a:p>
          <a:p>
            <a:pPr marL="0" indent="0" algn="l">
              <a:buNone/>
            </a:pPr>
            <a:r>
              <a:rPr lang="en-US" sz="2000" b="1" dirty="0" smtClean="0"/>
              <a:t>2-a</a:t>
            </a:r>
            <a:r>
              <a:rPr lang="en-US" sz="2000" dirty="0" smtClean="0"/>
              <a:t>-The PC I bought this morning didn’t start.</a:t>
            </a:r>
          </a:p>
          <a:p>
            <a:pPr marL="0" indent="0" algn="l">
              <a:buNone/>
            </a:pPr>
            <a:r>
              <a:rPr lang="en-US" sz="2000" b="1" dirty="0" smtClean="0"/>
              <a:t>    b</a:t>
            </a:r>
            <a:r>
              <a:rPr lang="en-US" sz="2000" dirty="0" smtClean="0"/>
              <a:t>-I’m sorry, but I didn't know.</a:t>
            </a:r>
          </a:p>
          <a:p>
            <a:pPr marL="0" indent="0" algn="l">
              <a:buNone/>
            </a:pPr>
            <a:r>
              <a:rPr lang="en-US" sz="2000" dirty="0" smtClean="0"/>
              <a:t>  /like/change/for different one.</a:t>
            </a:r>
          </a:p>
          <a:p>
            <a:pPr algn="l"/>
            <a:r>
              <a:rPr lang="en-US" sz="1800" dirty="0" smtClean="0"/>
              <a:t>…………………………………………………………………………………………………………………………...</a:t>
            </a:r>
          </a:p>
          <a:p>
            <a:pPr algn="l"/>
            <a:endParaRPr lang="ar-JO" sz="1600" dirty="0"/>
          </a:p>
        </p:txBody>
      </p:sp>
      <p:sp>
        <p:nvSpPr>
          <p:cNvPr id="2" name="Rectangle 1"/>
          <p:cNvSpPr/>
          <p:nvPr/>
        </p:nvSpPr>
        <p:spPr>
          <a:xfrm>
            <a:off x="2518228" y="-152400"/>
            <a:ext cx="4191000" cy="1107996"/>
          </a:xfrm>
          <a:prstGeom prst="rect">
            <a:avLst/>
          </a:prstGeom>
          <a:noFill/>
        </p:spPr>
        <p:txBody>
          <a:bodyPr wrap="square" lIns="91440" tIns="45720" rIns="91440" bIns="45720">
            <a:spAutoFit/>
          </a:bodyPr>
          <a:lstStyle/>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Offers</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descr="Description: http://vc02.free.fr/ensavoirpl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748" y="-134257"/>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138349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nodeType="clickEffect">
                                  <p:stCondLst>
                                    <p:cond delay="0"/>
                                  </p:stCondLst>
                                  <p:iterate type="lt">
                                    <p:tmPct val="10000"/>
                                  </p:iterate>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p:cTn id="8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8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3">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0" presetClass="entr" presetSubtype="0" fill="hold"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Effect transition="in" filter="fade">
                                      <p:cBhvr>
                                        <p:cTn id="90" dur="800" decel="100000"/>
                                        <p:tgtEl>
                                          <p:spTgt spid="3">
                                            <p:txEl>
                                              <p:pRg st="8" end="8"/>
                                            </p:txEl>
                                          </p:spTgt>
                                        </p:tgtEl>
                                      </p:cBhvr>
                                    </p:animEffect>
                                    <p:anim calcmode="lin" valueType="num">
                                      <p:cBhvr>
                                        <p:cTn id="91"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92"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3"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0" presetClass="entr" presetSubtype="0" fill="hold" nodeType="clickEffect">
                                  <p:stCondLst>
                                    <p:cond delay="0"/>
                                  </p:stCondLst>
                                  <p:childTnLst>
                                    <p:set>
                                      <p:cBhvr>
                                        <p:cTn id="99" dur="1" fill="hold">
                                          <p:stCondLst>
                                            <p:cond delay="0"/>
                                          </p:stCondLst>
                                        </p:cTn>
                                        <p:tgtEl>
                                          <p:spTgt spid="3">
                                            <p:txEl>
                                              <p:pRg st="9" end="9"/>
                                            </p:txEl>
                                          </p:spTgt>
                                        </p:tgtEl>
                                        <p:attrNameLst>
                                          <p:attrName>style.visibility</p:attrName>
                                        </p:attrNameLst>
                                      </p:cBhvr>
                                      <p:to>
                                        <p:strVal val="visible"/>
                                      </p:to>
                                    </p:set>
                                    <p:animEffect transition="in" filter="fade">
                                      <p:cBhvr>
                                        <p:cTn id="100" dur="800" decel="100000"/>
                                        <p:tgtEl>
                                          <p:spTgt spid="3">
                                            <p:txEl>
                                              <p:pRg st="9" end="9"/>
                                            </p:txEl>
                                          </p:spTgt>
                                        </p:tgtEl>
                                      </p:cBhvr>
                                    </p:animEffect>
                                    <p:anim calcmode="lin" valueType="num">
                                      <p:cBhvr>
                                        <p:cTn id="101"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102"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103"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106" presetID="30" presetClass="entr" presetSubtype="0" fill="hold" nodeType="withEffect">
                                  <p:stCondLst>
                                    <p:cond delay="0"/>
                                  </p:stCondLst>
                                  <p:childTnLst>
                                    <p:set>
                                      <p:cBhvr>
                                        <p:cTn id="107" dur="1" fill="hold">
                                          <p:stCondLst>
                                            <p:cond delay="0"/>
                                          </p:stCondLst>
                                        </p:cTn>
                                        <p:tgtEl>
                                          <p:spTgt spid="3">
                                            <p:txEl>
                                              <p:pRg st="10" end="10"/>
                                            </p:txEl>
                                          </p:spTgt>
                                        </p:tgtEl>
                                        <p:attrNameLst>
                                          <p:attrName>style.visibility</p:attrName>
                                        </p:attrNameLst>
                                      </p:cBhvr>
                                      <p:to>
                                        <p:strVal val="visible"/>
                                      </p:to>
                                    </p:set>
                                    <p:animEffect transition="in" filter="fade">
                                      <p:cBhvr>
                                        <p:cTn id="108" dur="800" decel="100000"/>
                                        <p:tgtEl>
                                          <p:spTgt spid="3">
                                            <p:txEl>
                                              <p:pRg st="10" end="10"/>
                                            </p:txEl>
                                          </p:spTgt>
                                        </p:tgtEl>
                                      </p:cBhvr>
                                    </p:animEffect>
                                    <p:anim calcmode="lin" valueType="num">
                                      <p:cBhvr>
                                        <p:cTn id="109"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110"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111"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par>
                                <p:cTn id="114" presetID="30" presetClass="entr" presetSubtype="0" fill="hold" nodeType="withEffect">
                                  <p:stCondLst>
                                    <p:cond delay="0"/>
                                  </p:stCondLst>
                                  <p:childTnLst>
                                    <p:set>
                                      <p:cBhvr>
                                        <p:cTn id="115" dur="1" fill="hold">
                                          <p:stCondLst>
                                            <p:cond delay="0"/>
                                          </p:stCondLst>
                                        </p:cTn>
                                        <p:tgtEl>
                                          <p:spTgt spid="3">
                                            <p:txEl>
                                              <p:pRg st="11" end="11"/>
                                            </p:txEl>
                                          </p:spTgt>
                                        </p:tgtEl>
                                        <p:attrNameLst>
                                          <p:attrName>style.visibility</p:attrName>
                                        </p:attrNameLst>
                                      </p:cBhvr>
                                      <p:to>
                                        <p:strVal val="visible"/>
                                      </p:to>
                                    </p:set>
                                    <p:animEffect transition="in" filter="fade">
                                      <p:cBhvr>
                                        <p:cTn id="116" dur="800" decel="100000"/>
                                        <p:tgtEl>
                                          <p:spTgt spid="3">
                                            <p:txEl>
                                              <p:pRg st="11" end="11"/>
                                            </p:txEl>
                                          </p:spTgt>
                                        </p:tgtEl>
                                      </p:cBhvr>
                                    </p:animEffect>
                                    <p:anim calcmode="lin" valueType="num">
                                      <p:cBhvr>
                                        <p:cTn id="117" dur="800" decel="100000" fill="hold"/>
                                        <p:tgtEl>
                                          <p:spTgt spid="3">
                                            <p:txEl>
                                              <p:pRg st="11" end="11"/>
                                            </p:txEl>
                                          </p:spTgt>
                                        </p:tgtEl>
                                        <p:attrNameLst>
                                          <p:attrName>style.rotation</p:attrName>
                                        </p:attrNameLst>
                                      </p:cBhvr>
                                      <p:tavLst>
                                        <p:tav tm="0">
                                          <p:val>
                                            <p:fltVal val="-90"/>
                                          </p:val>
                                        </p:tav>
                                        <p:tav tm="100000">
                                          <p:val>
                                            <p:fltVal val="0"/>
                                          </p:val>
                                        </p:tav>
                                      </p:tavLst>
                                    </p:anim>
                                    <p:anim calcmode="lin" valueType="num">
                                      <p:cBhvr>
                                        <p:cTn id="118" dur="800" decel="100000" fill="hold"/>
                                        <p:tgtEl>
                                          <p:spTgt spid="3">
                                            <p:txEl>
                                              <p:pRg st="11" end="11"/>
                                            </p:txEl>
                                          </p:spTgt>
                                        </p:tgtEl>
                                        <p:attrNameLst>
                                          <p:attrName>ppt_x</p:attrName>
                                        </p:attrNameLst>
                                      </p:cBhvr>
                                      <p:tavLst>
                                        <p:tav tm="0">
                                          <p:val>
                                            <p:strVal val="#ppt_x+0.4"/>
                                          </p:val>
                                        </p:tav>
                                        <p:tav tm="100000">
                                          <p:val>
                                            <p:strVal val="#ppt_x-0.05"/>
                                          </p:val>
                                        </p:tav>
                                      </p:tavLst>
                                    </p:anim>
                                    <p:anim calcmode="lin" valueType="num">
                                      <p:cBhvr>
                                        <p:cTn id="119" dur="800" decel="100000" fill="hold"/>
                                        <p:tgtEl>
                                          <p:spTgt spid="3">
                                            <p:txEl>
                                              <p:pRg st="11" end="11"/>
                                            </p:txEl>
                                          </p:spTgt>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3">
                                            <p:txEl>
                                              <p:pRg st="11" end="11"/>
                                            </p:txEl>
                                          </p:spTgt>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3">
                                            <p:txEl>
                                              <p:pRg st="11" end="11"/>
                                            </p:txEl>
                                          </p:spTgt>
                                        </p:tgtEl>
                                        <p:attrNameLst>
                                          <p:attrName>ppt_y</p:attrName>
                                        </p:attrNameLst>
                                      </p:cBhvr>
                                      <p:tavLst>
                                        <p:tav tm="0">
                                          <p:val>
                                            <p:strVal val="#ppt_y+0.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nodeType="clickEffect">
                                  <p:stCondLst>
                                    <p:cond delay="0"/>
                                  </p:stCondLst>
                                  <p:childTnLst>
                                    <p:set>
                                      <p:cBhvr>
                                        <p:cTn id="125" dur="1" fill="hold">
                                          <p:stCondLst>
                                            <p:cond delay="0"/>
                                          </p:stCondLst>
                                        </p:cTn>
                                        <p:tgtEl>
                                          <p:spTgt spid="3">
                                            <p:txEl>
                                              <p:pRg st="12" end="12"/>
                                            </p:txEl>
                                          </p:spTgt>
                                        </p:tgtEl>
                                        <p:attrNameLst>
                                          <p:attrName>style.visibility</p:attrName>
                                        </p:attrNameLst>
                                      </p:cBhvr>
                                      <p:to>
                                        <p:strVal val="visible"/>
                                      </p:to>
                                    </p:set>
                                    <p:anim calcmode="lin" valueType="num">
                                      <p:cBhvr>
                                        <p:cTn id="126"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127"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128" dur="1000"/>
                                        <p:tgtEl>
                                          <p:spTgt spid="3">
                                            <p:txEl>
                                              <p:pRg st="12" end="12"/>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nodeType="clickEffect">
                                  <p:stCondLst>
                                    <p:cond delay="0"/>
                                  </p:stCondLst>
                                  <p:childTnLst>
                                    <p:set>
                                      <p:cBhvr>
                                        <p:cTn id="132" dur="1" fill="hold">
                                          <p:stCondLst>
                                            <p:cond delay="0"/>
                                          </p:stCondLst>
                                        </p:cTn>
                                        <p:tgtEl>
                                          <p:spTgt spid="3">
                                            <p:txEl>
                                              <p:pRg st="13" end="13"/>
                                            </p:txEl>
                                          </p:spTgt>
                                        </p:tgtEl>
                                        <p:attrNameLst>
                                          <p:attrName>style.visibility</p:attrName>
                                        </p:attrNameLst>
                                      </p:cBhvr>
                                      <p:to>
                                        <p:strVal val="visible"/>
                                      </p:to>
                                    </p:set>
                                    <p:anim calcmode="lin" valueType="num">
                                      <p:cBhvr>
                                        <p:cTn id="133"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134"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135" dur="1000"/>
                                        <p:tgtEl>
                                          <p:spTgt spid="3">
                                            <p:txEl>
                                              <p:pRg st="13" end="13"/>
                                            </p:txEl>
                                          </p:spTgt>
                                        </p:tgtEl>
                                      </p:cBhvr>
                                    </p:animEffect>
                                  </p:childTnLst>
                                </p:cTn>
                              </p:par>
                              <p:par>
                                <p:cTn id="136" presetID="55" presetClass="entr" presetSubtype="0" fill="hold" nodeType="withEffect">
                                  <p:stCondLst>
                                    <p:cond delay="0"/>
                                  </p:stCondLst>
                                  <p:childTnLst>
                                    <p:set>
                                      <p:cBhvr>
                                        <p:cTn id="137" dur="1" fill="hold">
                                          <p:stCondLst>
                                            <p:cond delay="0"/>
                                          </p:stCondLst>
                                        </p:cTn>
                                        <p:tgtEl>
                                          <p:spTgt spid="3">
                                            <p:txEl>
                                              <p:pRg st="14" end="14"/>
                                            </p:txEl>
                                          </p:spTgt>
                                        </p:tgtEl>
                                        <p:attrNameLst>
                                          <p:attrName>style.visibility</p:attrName>
                                        </p:attrNameLst>
                                      </p:cBhvr>
                                      <p:to>
                                        <p:strVal val="visible"/>
                                      </p:to>
                                    </p:set>
                                    <p:anim calcmode="lin" valueType="num">
                                      <p:cBhvr>
                                        <p:cTn id="138"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139"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140" dur="1000"/>
                                        <p:tgtEl>
                                          <p:spTgt spid="3">
                                            <p:txEl>
                                              <p:pRg st="14" end="14"/>
                                            </p:txEl>
                                          </p:spTgt>
                                        </p:tgtEl>
                                      </p:cBhvr>
                                    </p:animEffect>
                                  </p:childTnLst>
                                </p:cTn>
                              </p:par>
                              <p:par>
                                <p:cTn id="141" presetID="55" presetClass="entr" presetSubtype="0" fill="hold" nodeType="withEffect">
                                  <p:stCondLst>
                                    <p:cond delay="0"/>
                                  </p:stCondLst>
                                  <p:childTnLst>
                                    <p:set>
                                      <p:cBhvr>
                                        <p:cTn id="142" dur="1" fill="hold">
                                          <p:stCondLst>
                                            <p:cond delay="0"/>
                                          </p:stCondLst>
                                        </p:cTn>
                                        <p:tgtEl>
                                          <p:spTgt spid="3">
                                            <p:txEl>
                                              <p:pRg st="15" end="15"/>
                                            </p:txEl>
                                          </p:spTgt>
                                        </p:tgtEl>
                                        <p:attrNameLst>
                                          <p:attrName>style.visibility</p:attrName>
                                        </p:attrNameLst>
                                      </p:cBhvr>
                                      <p:to>
                                        <p:strVal val="visible"/>
                                      </p:to>
                                    </p:set>
                                    <p:anim calcmode="lin" valueType="num">
                                      <p:cBhvr>
                                        <p:cTn id="143" dur="1000" fill="hold"/>
                                        <p:tgtEl>
                                          <p:spTgt spid="3">
                                            <p:txEl>
                                              <p:pRg st="15" end="15"/>
                                            </p:txEl>
                                          </p:spTgt>
                                        </p:tgtEl>
                                        <p:attrNameLst>
                                          <p:attrName>ppt_w</p:attrName>
                                        </p:attrNameLst>
                                      </p:cBhvr>
                                      <p:tavLst>
                                        <p:tav tm="0">
                                          <p:val>
                                            <p:strVal val="#ppt_w*0.70"/>
                                          </p:val>
                                        </p:tav>
                                        <p:tav tm="100000">
                                          <p:val>
                                            <p:strVal val="#ppt_w"/>
                                          </p:val>
                                        </p:tav>
                                      </p:tavLst>
                                    </p:anim>
                                    <p:anim calcmode="lin" valueType="num">
                                      <p:cBhvr>
                                        <p:cTn id="144"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145"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00" y="1270000"/>
            <a:ext cx="8991600" cy="3785652"/>
          </a:xfrm>
          <a:prstGeom prst="rect">
            <a:avLst/>
          </a:prstGeom>
        </p:spPr>
        <p:txBody>
          <a:bodyPr wrap="square">
            <a:spAutoFit/>
          </a:bodyPr>
          <a:lstStyle/>
          <a:p>
            <a:r>
              <a:rPr lang="en-US" sz="2400" b="1" dirty="0"/>
              <a:t>Prepositions are used a lot to help say where things are and where they are </a:t>
            </a:r>
            <a:r>
              <a:rPr lang="en-US" sz="2400" b="1" dirty="0" smtClean="0"/>
              <a:t>going to.</a:t>
            </a:r>
          </a:p>
          <a:p>
            <a:endParaRPr lang="en-US" sz="2400" b="1" dirty="0"/>
          </a:p>
          <a:p>
            <a:r>
              <a:rPr lang="en-US" sz="2400" b="1" i="1" dirty="0" smtClean="0"/>
              <a:t>    Prepositions </a:t>
            </a:r>
            <a:r>
              <a:rPr lang="en-US" sz="2400" b="1" i="1" dirty="0"/>
              <a:t>of place:</a:t>
            </a:r>
          </a:p>
          <a:p>
            <a:r>
              <a:rPr lang="en-US" sz="2400" dirty="0"/>
              <a:t>Above, around, at, behind, below, beside, between, beyond, by, in, in front of, near, next to, on, opposite.</a:t>
            </a:r>
          </a:p>
          <a:p>
            <a:r>
              <a:rPr lang="en-US" sz="2400" b="1" i="1" dirty="0" smtClean="0"/>
              <a:t>   </a:t>
            </a:r>
          </a:p>
          <a:p>
            <a:r>
              <a:rPr lang="en-US" sz="2400" b="1" i="1" dirty="0"/>
              <a:t> </a:t>
            </a:r>
            <a:r>
              <a:rPr lang="en-US" sz="2400" b="1" i="1" dirty="0" smtClean="0"/>
              <a:t>   Prepositions </a:t>
            </a:r>
            <a:r>
              <a:rPr lang="en-US" sz="2400" b="1" i="1" dirty="0"/>
              <a:t>of movement</a:t>
            </a:r>
            <a:r>
              <a:rPr lang="en-US" sz="2400" b="1" i="1" dirty="0" smtClean="0"/>
              <a:t>:</a:t>
            </a:r>
            <a:endParaRPr lang="en-US" sz="2400" b="1" i="1" dirty="0"/>
          </a:p>
          <a:p>
            <a:r>
              <a:rPr lang="en-US" sz="2400" dirty="0"/>
              <a:t>Across, along, away from, down, from, into, onto, out of, over, past, round, through, to, towards, under, up.</a:t>
            </a:r>
          </a:p>
        </p:txBody>
      </p:sp>
      <p:sp>
        <p:nvSpPr>
          <p:cNvPr id="6" name="32-Point Star 5"/>
          <p:cNvSpPr/>
          <p:nvPr/>
        </p:nvSpPr>
        <p:spPr>
          <a:xfrm>
            <a:off x="221343" y="3962400"/>
            <a:ext cx="152400" cy="190500"/>
          </a:xfrm>
          <a:prstGeom prst="star32">
            <a:avLst/>
          </a:prstGeom>
          <a:solidFill>
            <a:srgbClr val="FF0066"/>
          </a:solidFill>
          <a:ln>
            <a:solidFill>
              <a:srgbClr val="FF0066"/>
            </a:solidFill>
          </a:ln>
          <a:effectLst>
            <a:glow rad="139700">
              <a:srgbClr val="FF0066">
                <a:alpha val="40000"/>
              </a:srgbClr>
            </a:glow>
            <a:outerShdw blurRad="50800" dist="50800" dir="5400000" algn="ctr" rotWithShape="0">
              <a:srgbClr val="FF0066"/>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32-Point Star 7"/>
          <p:cNvSpPr/>
          <p:nvPr/>
        </p:nvSpPr>
        <p:spPr>
          <a:xfrm>
            <a:off x="195943" y="2514600"/>
            <a:ext cx="152400" cy="190500"/>
          </a:xfrm>
          <a:prstGeom prst="star32">
            <a:avLst/>
          </a:prstGeom>
          <a:solidFill>
            <a:srgbClr val="FF0066"/>
          </a:solidFill>
          <a:ln>
            <a:solidFill>
              <a:srgbClr val="FF0066"/>
            </a:solidFill>
          </a:ln>
          <a:effectLst>
            <a:glow rad="139700">
              <a:srgbClr val="FF0066">
                <a:alpha val="40000"/>
              </a:srgbClr>
            </a:glow>
            <a:outerShdw blurRad="50800" dist="50800" dir="5400000" algn="ctr" rotWithShape="0">
              <a:srgbClr val="FF0066"/>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srgbClr val="FF0066"/>
              </a:solidFill>
            </a:endParaRPr>
          </a:p>
        </p:txBody>
      </p:sp>
      <p:sp>
        <p:nvSpPr>
          <p:cNvPr id="9" name="Rectangle 8"/>
          <p:cNvSpPr/>
          <p:nvPr/>
        </p:nvSpPr>
        <p:spPr>
          <a:xfrm>
            <a:off x="235857" y="152399"/>
            <a:ext cx="8753422" cy="769441"/>
          </a:xfrm>
          <a:prstGeom prst="rect">
            <a:avLst/>
          </a:prstGeom>
          <a:noFill/>
          <a:effectLst>
            <a:glow rad="101600">
              <a:schemeClr val="accent6">
                <a:satMod val="175000"/>
                <a:alpha val="40000"/>
              </a:schemeClr>
            </a:glow>
            <a:outerShdw blurRad="50800" dist="50800" dir="5400000" algn="ctr" rotWithShape="0">
              <a:schemeClr val="accent6">
                <a:lumMod val="60000"/>
                <a:lumOff val="40000"/>
              </a:schemeClr>
            </a:outerShdw>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smtClean="0">
                <a:ln w="11430"/>
                <a:solidFill>
                  <a:srgbClr val="FF99FF"/>
                </a:solidFill>
                <a:effectLst>
                  <a:outerShdw blurRad="80000" dist="40000" dir="5040000" algn="tl">
                    <a:srgbClr val="000000">
                      <a:alpha val="30000"/>
                    </a:srgbClr>
                  </a:outerShdw>
                </a:effectLst>
                <a:hlinkClick r:id="rId3" action="ppaction://hlinkfile"/>
              </a:rPr>
              <a:t>Prepositions of place and movement</a:t>
            </a:r>
            <a:endParaRPr lang="ar-JO" sz="4400" b="1" cap="none" spc="0" dirty="0">
              <a:ln w="11430"/>
              <a:solidFill>
                <a:srgbClr val="FF99FF"/>
              </a:solidFill>
              <a:effectLst>
                <a:outerShdw blurRad="80000" dist="40000" dir="5040000" algn="tl">
                  <a:srgbClr val="000000">
                    <a:alpha val="30000"/>
                  </a:srgbClr>
                </a:outerShdw>
              </a:effectLst>
            </a:endParaRPr>
          </a:p>
        </p:txBody>
      </p:sp>
      <p:pic>
        <p:nvPicPr>
          <p:cNvPr id="7"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04" y="5867400"/>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a:hlinkClick r:id="rId5"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
        <p:nvSpPr>
          <p:cNvPr id="2" name="Action Button: Movie 1">
            <a:hlinkClick r:id="" action="ppaction://noaction" highlightClick="1"/>
          </p:cNvPr>
          <p:cNvSpPr/>
          <p:nvPr/>
        </p:nvSpPr>
        <p:spPr>
          <a:xfrm>
            <a:off x="6781800" y="1301652"/>
            <a:ext cx="1143000" cy="457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43700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4">
                                            <p:txEl>
                                              <p:pRg st="0" end="0"/>
                                            </p:txEl>
                                          </p:spTgt>
                                        </p:tgtEl>
                                        <p:attrNameLst>
                                          <p:attrName>style.color</p:attrName>
                                        </p:attrNameLst>
                                      </p:cBhvr>
                                      <p:to>
                                        <a:schemeClr val="accent2"/>
                                      </p:to>
                                    </p:animClr>
                                    <p:animClr clrSpc="rgb" dir="cw">
                                      <p:cBhvr>
                                        <p:cTn id="15" dur="500" fill="hold"/>
                                        <p:tgtEl>
                                          <p:spTgt spid="4">
                                            <p:txEl>
                                              <p:pRg st="0" end="0"/>
                                            </p:txEl>
                                          </p:spTgt>
                                        </p:tgtEl>
                                        <p:attrNameLst>
                                          <p:attrName>fillcolor</p:attrName>
                                        </p:attrNameLst>
                                      </p:cBhvr>
                                      <p:to>
                                        <a:schemeClr val="accent2"/>
                                      </p:to>
                                    </p:animClr>
                                    <p:set>
                                      <p:cBhvr>
                                        <p:cTn id="16" dur="500" fill="hold"/>
                                        <p:tgtEl>
                                          <p:spTgt spid="4">
                                            <p:txEl>
                                              <p:pRg st="0" end="0"/>
                                            </p:txEl>
                                          </p:spTgt>
                                        </p:tgtEl>
                                        <p:attrNameLst>
                                          <p:attrName>fill.type</p:attrName>
                                        </p:attrNameLst>
                                      </p:cBhvr>
                                      <p:to>
                                        <p:strVal val="solid"/>
                                      </p:to>
                                    </p:set>
                                    <p:set>
                                      <p:cBhvr>
                                        <p:cTn id="17" dur="500" fill="hold"/>
                                        <p:tgtEl>
                                          <p:spTgt spid="4">
                                            <p:txEl>
                                              <p:pRg st="0" end="0"/>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nodeType="clickEffect">
                                  <p:stCondLst>
                                    <p:cond delay="0"/>
                                  </p:stCondLst>
                                  <p:iterate type="lt">
                                    <p:tmPct val="4000"/>
                                  </p:iterate>
                                  <p:childTnLst>
                                    <p:set>
                                      <p:cBhvr override="childStyle">
                                        <p:cTn id="28" dur="500" fill="hold"/>
                                        <p:tgtEl>
                                          <p:spTgt spid="4">
                                            <p:txEl>
                                              <p:pRg st="2" end="2"/>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mph" presetSubtype="0" fill="hold" nodeType="clickEffect">
                                  <p:stCondLst>
                                    <p:cond delay="0"/>
                                  </p:stCondLst>
                                  <p:iterate type="lt">
                                    <p:tmPct val="4000"/>
                                  </p:iterate>
                                  <p:childTnLst>
                                    <p:set>
                                      <p:cBhvr override="childStyle">
                                        <p:cTn id="48" dur="500" fill="hold"/>
                                        <p:tgtEl>
                                          <p:spTgt spid="4">
                                            <p:txEl>
                                              <p:pRg st="5" end="5"/>
                                            </p:txEl>
                                          </p:spTgt>
                                        </p:tgtEl>
                                        <p:attrNameLst>
                                          <p:attrName>style.textDecorationUnderline</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nodeType="clickEffect">
                                  <p:stCondLst>
                                    <p:cond delay="0"/>
                                  </p:stCondLst>
                                  <p:iterate type="lt">
                                    <p:tmPct val="10000"/>
                                  </p:iterate>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p:cTn id="53"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29751"/>
            <a:ext cx="8991600" cy="4205811"/>
          </a:xfrm>
        </p:spPr>
        <p:txBody>
          <a:bodyPr>
            <a:noAutofit/>
          </a:bodyPr>
          <a:lstStyle/>
          <a:p>
            <a:pPr algn="l"/>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US" sz="2200" b="1" dirty="0" smtClean="0"/>
              <a:t>Two kinds of the relatives can be distinguished: </a:t>
            </a:r>
            <a:r>
              <a:rPr lang="en-US" sz="2200" b="1" i="1" dirty="0" smtClean="0">
                <a:solidFill>
                  <a:srgbClr val="FF99FF"/>
                </a:solidFill>
              </a:rPr>
              <a:t>defining relative clauses</a:t>
            </a:r>
            <a:r>
              <a:rPr lang="en-US" sz="2200" b="1" dirty="0" smtClean="0">
                <a:solidFill>
                  <a:srgbClr val="FF99FF"/>
                </a:solidFill>
              </a:rPr>
              <a:t> </a:t>
            </a:r>
            <a:r>
              <a:rPr lang="en-US" sz="2200" b="1" dirty="0" smtClean="0"/>
              <a:t>and </a:t>
            </a:r>
            <a:r>
              <a:rPr lang="en-US" sz="2200" b="1" i="1" dirty="0" smtClean="0">
                <a:solidFill>
                  <a:srgbClr val="FF99FF"/>
                </a:solidFill>
              </a:rPr>
              <a:t>non-defining relative clauses</a:t>
            </a:r>
            <a:r>
              <a:rPr lang="en-US" sz="2200" b="1" dirty="0" smtClean="0"/>
              <a:t>. The relative pronouns used are “</a:t>
            </a:r>
            <a:r>
              <a:rPr lang="en-US" sz="2200" b="1" i="1" dirty="0" smtClean="0"/>
              <a:t>who, which, whose </a:t>
            </a:r>
            <a:r>
              <a:rPr lang="en-US" sz="2200" b="1" dirty="0" smtClean="0"/>
              <a:t>and </a:t>
            </a:r>
            <a:r>
              <a:rPr lang="en-US" sz="2200" b="1" i="1" dirty="0" smtClean="0"/>
              <a:t>that</a:t>
            </a:r>
            <a:r>
              <a:rPr lang="en-US" sz="2200" b="1" dirty="0" smtClean="0"/>
              <a:t>.</a:t>
            </a:r>
            <a:br>
              <a:rPr lang="en-US" sz="2200" b="1" dirty="0" smtClean="0"/>
            </a:br>
            <a:r>
              <a:rPr lang="en-US" sz="2200" b="1" dirty="0" smtClean="0"/>
              <a:t>       </a:t>
            </a:r>
            <a:r>
              <a:rPr lang="en-US" sz="2200" b="1" i="1" dirty="0" smtClean="0">
                <a:solidFill>
                  <a:srgbClr val="FF99FF"/>
                </a:solidFill>
              </a:rPr>
              <a:t>Defining relative clauses </a:t>
            </a:r>
            <a:r>
              <a:rPr lang="en-US" sz="2200" b="1" dirty="0" smtClean="0"/>
              <a:t>qualify a noun and tell us which person or thing is being referred to. They are more common in the spoken language. When we speak, there is no pause before or after a defining relative clause and no commas (,)are used when we write. </a:t>
            </a:r>
            <a:br>
              <a:rPr lang="en-US" sz="2200" b="1" dirty="0" smtClean="0"/>
            </a:br>
            <a:r>
              <a:rPr lang="en-US" sz="2200" b="1" dirty="0" smtClean="0"/>
              <a:t>E.g.</a:t>
            </a:r>
            <a:r>
              <a:rPr lang="en-US" sz="2200" b="1" dirty="0">
                <a:solidFill>
                  <a:srgbClr val="FF0000"/>
                </a:solidFill>
              </a:rPr>
              <a:t> </a:t>
            </a:r>
            <a:r>
              <a:rPr lang="en-US" sz="2200" b="1" dirty="0">
                <a:solidFill>
                  <a:srgbClr val="00B050"/>
                </a:solidFill>
              </a:rPr>
              <a:t>selfish are unbearable</a:t>
            </a:r>
            <a:r>
              <a:rPr lang="en-US" sz="2200" b="1" dirty="0" smtClean="0">
                <a:solidFill>
                  <a:srgbClr val="00B050"/>
                </a:solidFill>
              </a:rPr>
              <a:t> People who are</a:t>
            </a:r>
            <a:r>
              <a:rPr lang="en-US" sz="2200" b="1" dirty="0" smtClean="0">
                <a:solidFill>
                  <a:srgbClr val="C00000"/>
                </a:solidFill>
              </a:rPr>
              <a:t>.</a:t>
            </a:r>
            <a:r>
              <a:rPr lang="en-US" sz="2200" b="1" dirty="0" smtClean="0"/>
              <a:t>(</a:t>
            </a:r>
            <a:r>
              <a:rPr lang="en-US" sz="2200" b="1" dirty="0" smtClean="0">
                <a:solidFill>
                  <a:srgbClr val="C00000"/>
                </a:solidFill>
              </a:rPr>
              <a:t>“who are selfish</a:t>
            </a:r>
            <a:r>
              <a:rPr lang="en-US" sz="2200" b="1" dirty="0" smtClean="0"/>
              <a:t>” tells us exactly which people are unbearable)</a:t>
            </a:r>
            <a:br>
              <a:rPr lang="en-US" sz="2200" b="1" dirty="0" smtClean="0"/>
            </a:br>
            <a:r>
              <a:rPr lang="en-US" sz="2200" b="1" dirty="0" smtClean="0"/>
              <a:t>The relative pronoun can be left out if it is the object of the relative clause.</a:t>
            </a:r>
            <a:br>
              <a:rPr lang="en-US" sz="2200" b="1" dirty="0" smtClean="0"/>
            </a:br>
            <a:r>
              <a:rPr lang="en-US" sz="2200" b="1" dirty="0" smtClean="0"/>
              <a:t>E.g. </a:t>
            </a:r>
            <a:r>
              <a:rPr lang="en-US" sz="2200" b="1" dirty="0" smtClean="0">
                <a:solidFill>
                  <a:srgbClr val="00B050"/>
                </a:solidFill>
              </a:rPr>
              <a:t>Did you like the present (which) I sent you?</a:t>
            </a:r>
            <a:r>
              <a:rPr lang="en-US" sz="2200" b="1" dirty="0" smtClean="0"/>
              <a:t>(</a:t>
            </a:r>
            <a:r>
              <a:rPr lang="en-US" sz="2200" b="1" i="1" dirty="0" smtClean="0">
                <a:solidFill>
                  <a:srgbClr val="C00000"/>
                </a:solidFill>
              </a:rPr>
              <a:t>which</a:t>
            </a:r>
            <a:r>
              <a:rPr lang="en-US" sz="2200" b="1" dirty="0" smtClean="0"/>
              <a:t> can be left here)</a:t>
            </a:r>
            <a:br>
              <a:rPr lang="en-US" sz="2200" b="1" dirty="0" smtClean="0"/>
            </a:br>
            <a:r>
              <a:rPr lang="en-US" sz="2200" b="1" dirty="0" smtClean="0"/>
              <a:t>If the relative pronoun is the subject of the relative clause, we can not leave it.</a:t>
            </a:r>
            <a:br>
              <a:rPr lang="en-US" sz="2200" b="1" dirty="0" smtClean="0"/>
            </a:br>
            <a:r>
              <a:rPr lang="en-US" sz="2200" b="1" dirty="0" smtClean="0"/>
              <a:t>E.g. </a:t>
            </a:r>
            <a:r>
              <a:rPr lang="en-US" sz="2200" b="1" dirty="0" smtClean="0">
                <a:solidFill>
                  <a:srgbClr val="00B050"/>
                </a:solidFill>
              </a:rPr>
              <a:t>I met a woman who worked for the UN</a:t>
            </a:r>
            <a:r>
              <a:rPr lang="en-US" sz="2200" b="1" dirty="0" smtClean="0"/>
              <a:t>.(</a:t>
            </a:r>
            <a:r>
              <a:rPr lang="en-US" sz="2200" b="1" i="1" dirty="0" smtClean="0">
                <a:solidFill>
                  <a:srgbClr val="C00000"/>
                </a:solidFill>
              </a:rPr>
              <a:t>who</a:t>
            </a:r>
            <a:r>
              <a:rPr lang="en-US" sz="2200" b="1" dirty="0" smtClean="0"/>
              <a:t> here can not be left out)</a:t>
            </a:r>
            <a:endParaRPr lang="ar-JO" sz="2200" b="1" dirty="0"/>
          </a:p>
        </p:txBody>
      </p:sp>
      <p:sp>
        <p:nvSpPr>
          <p:cNvPr id="3" name="Rectangle 2"/>
          <p:cNvSpPr/>
          <p:nvPr/>
        </p:nvSpPr>
        <p:spPr>
          <a:xfrm>
            <a:off x="2227412" y="6421"/>
            <a:ext cx="472546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Relative clauses</a:t>
            </a:r>
            <a:endParaRPr lang="ar-JO" sz="5400" b="1" cap="none" spc="0" dirty="0">
              <a:ln/>
              <a:solidFill>
                <a:schemeClr val="accent3"/>
              </a:solidFill>
              <a:effectLst/>
            </a:endParaRPr>
          </a:p>
        </p:txBody>
      </p:sp>
      <p:sp>
        <p:nvSpPr>
          <p:cNvPr id="9" name="24-Point Star 8"/>
          <p:cNvSpPr/>
          <p:nvPr/>
        </p:nvSpPr>
        <p:spPr>
          <a:xfrm>
            <a:off x="228600" y="2209800"/>
            <a:ext cx="381000" cy="304800"/>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72846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14" y="533400"/>
            <a:ext cx="8229600" cy="5615781"/>
          </a:xfrm>
        </p:spPr>
        <p:txBody>
          <a:bodyPr>
            <a:normAutofit/>
          </a:bodyPr>
          <a:lstStyle/>
          <a:p>
            <a:pPr marL="0" indent="0">
              <a:buNone/>
            </a:pPr>
            <a:r>
              <a:rPr lang="en-US" dirty="0" smtClean="0">
                <a:solidFill>
                  <a:srgbClr val="FF99FF"/>
                </a:solidFill>
              </a:rPr>
              <a:t>      </a:t>
            </a:r>
            <a:r>
              <a:rPr lang="en-US" b="1" dirty="0" smtClean="0">
                <a:solidFill>
                  <a:srgbClr val="FF99FF"/>
                </a:solidFill>
              </a:rPr>
              <a:t>non-defining</a:t>
            </a:r>
            <a:r>
              <a:rPr lang="en-US" dirty="0" smtClean="0">
                <a:solidFill>
                  <a:srgbClr val="FF99FF"/>
                </a:solidFill>
              </a:rPr>
              <a:t> </a:t>
            </a:r>
            <a:r>
              <a:rPr lang="en-US" dirty="0" smtClean="0"/>
              <a:t>relative clauses add extra information to a sentence. We use pauses before and after the relative clauses when we speak and commas when we write .</a:t>
            </a:r>
            <a:r>
              <a:rPr lang="en-US" b="1" dirty="0" smtClean="0">
                <a:solidFill>
                  <a:srgbClr val="FF99FF"/>
                </a:solidFill>
              </a:rPr>
              <a:t>Non-defining</a:t>
            </a:r>
            <a:r>
              <a:rPr lang="en-US" dirty="0" smtClean="0"/>
              <a:t> relative clauses are more common in writing.</a:t>
            </a:r>
          </a:p>
          <a:p>
            <a:pPr marL="0" indent="0">
              <a:buNone/>
            </a:pPr>
            <a:r>
              <a:rPr lang="en-US" dirty="0" smtClean="0"/>
              <a:t>E.g. </a:t>
            </a:r>
            <a:r>
              <a:rPr lang="en-US" b="1" dirty="0" smtClean="0">
                <a:solidFill>
                  <a:schemeClr val="tx2">
                    <a:lumMod val="60000"/>
                    <a:lumOff val="40000"/>
                  </a:schemeClr>
                </a:solidFill>
              </a:rPr>
              <a:t>My grandmother, who is 75 years old, still does housework daily.</a:t>
            </a:r>
          </a:p>
          <a:p>
            <a:pPr marL="0" indent="0">
              <a:buNone/>
            </a:pPr>
            <a:r>
              <a:rPr lang="en-US" b="1" dirty="0" smtClean="0"/>
              <a:t>Note</a:t>
            </a:r>
            <a:r>
              <a:rPr lang="en-US" b="1" dirty="0" smtClean="0">
                <a:solidFill>
                  <a:srgbClr val="7030A0"/>
                </a:solidFill>
              </a:rPr>
              <a:t>: Relative pronouns can not be left out of non-defining relative clauses.</a:t>
            </a:r>
            <a:endParaRPr lang="ar-JO" b="1" dirty="0">
              <a:solidFill>
                <a:srgbClr val="7030A0"/>
              </a:solidFill>
            </a:endParaRPr>
          </a:p>
        </p:txBody>
      </p:sp>
      <p:sp>
        <p:nvSpPr>
          <p:cNvPr id="4" name="24-Point Star 3"/>
          <p:cNvSpPr/>
          <p:nvPr/>
        </p:nvSpPr>
        <p:spPr>
          <a:xfrm>
            <a:off x="344658" y="694871"/>
            <a:ext cx="424543" cy="381000"/>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9378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3">
                                            <p:txEl>
                                              <p:pRg st="1" end="1"/>
                                            </p:txEl>
                                          </p:spTgt>
                                        </p:tgtEl>
                                        <p:attrNameLst>
                                          <p:attrName>ppt_w</p:attrName>
                                        </p:attrNameLst>
                                      </p:cBhvr>
                                    </p:anim>
                                    <p:anim by="(#ppt_w*0.50)" calcmode="lin" valueType="num">
                                      <p:cBhvr>
                                        <p:cTn id="23" dur="500" decel="50000" autoRev="1" fill="hold">
                                          <p:stCondLst>
                                            <p:cond delay="0"/>
                                          </p:stCondLst>
                                        </p:cTn>
                                        <p:tgtEl>
                                          <p:spTgt spid="3">
                                            <p:txEl>
                                              <p:pRg st="1" end="1"/>
                                            </p:txEl>
                                          </p:spTgt>
                                        </p:tgtEl>
                                        <p:attrNameLst>
                                          <p:attrName>ppt_x</p:attrName>
                                        </p:attrNameLst>
                                      </p:cBhvr>
                                    </p:anim>
                                    <p:anim from="(-#ppt_h/2)" to="(#ppt_y)" calcmode="lin" valueType="num">
                                      <p:cBhvr>
                                        <p:cTn id="24" dur="1000" fill="hold">
                                          <p:stCondLst>
                                            <p:cond delay="0"/>
                                          </p:stCondLst>
                                        </p:cTn>
                                        <p:tgtEl>
                                          <p:spTgt spid="3">
                                            <p:txEl>
                                              <p:pRg st="1" end="1"/>
                                            </p:txEl>
                                          </p:spTgt>
                                        </p:tgtEl>
                                        <p:attrNameLst>
                                          <p:attrName>ppt_y</p:attrName>
                                        </p:attrNameLst>
                                      </p:cBhvr>
                                    </p:anim>
                                    <p:animRot by="21600000">
                                      <p:cBhvr>
                                        <p:cTn id="25" dur="1000" fill="hold">
                                          <p:stCondLst>
                                            <p:cond delay="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685800" y="765175"/>
            <a:ext cx="7696200" cy="4721225"/>
          </a:xfrm>
        </p:spPr>
        <p:txBody>
          <a:bodyPr/>
          <a:lstStyle/>
          <a:p>
            <a:pPr algn="l" eaLnBrk="1" hangingPunct="1">
              <a:buFontTx/>
              <a:buNone/>
            </a:pPr>
            <a:r>
              <a:rPr lang="en-US" sz="4000" smtClean="0">
                <a:solidFill>
                  <a:schemeClr val="hlink"/>
                </a:solidFill>
              </a:rPr>
              <a:t>Examples:</a:t>
            </a:r>
          </a:p>
          <a:p>
            <a:pPr algn="l" eaLnBrk="1" hangingPunct="1">
              <a:buFontTx/>
              <a:buNone/>
            </a:pPr>
            <a:endParaRPr lang="en-US" sz="4000" smtClean="0"/>
          </a:p>
          <a:p>
            <a:pPr algn="l" eaLnBrk="1" hangingPunct="1">
              <a:buFontTx/>
              <a:buNone/>
            </a:pPr>
            <a:r>
              <a:rPr lang="en-US" sz="4000" smtClean="0">
                <a:solidFill>
                  <a:srgbClr val="000099"/>
                </a:solidFill>
              </a:rPr>
              <a:t>1.</a:t>
            </a:r>
            <a:r>
              <a:rPr lang="en-US" sz="4000" smtClean="0"/>
              <a:t> Cats like milk.</a:t>
            </a:r>
          </a:p>
          <a:p>
            <a:pPr algn="l" eaLnBrk="1" hangingPunct="1">
              <a:buFontTx/>
              <a:buNone/>
            </a:pPr>
            <a:r>
              <a:rPr lang="en-US" sz="4000" smtClean="0">
                <a:solidFill>
                  <a:srgbClr val="000099"/>
                </a:solidFill>
              </a:rPr>
              <a:t>2.</a:t>
            </a:r>
            <a:r>
              <a:rPr lang="en-US" sz="4000" smtClean="0"/>
              <a:t> California is in America.</a:t>
            </a:r>
          </a:p>
          <a:p>
            <a:pPr algn="l" eaLnBrk="1" hangingPunct="1">
              <a:buFontTx/>
              <a:buNone/>
            </a:pPr>
            <a:r>
              <a:rPr lang="en-US" sz="4000" smtClean="0">
                <a:solidFill>
                  <a:srgbClr val="000099"/>
                </a:solidFill>
              </a:rPr>
              <a:t>3.</a:t>
            </a:r>
            <a:r>
              <a:rPr lang="en-US" sz="4000" smtClean="0"/>
              <a:t> Windows are made of glass.</a:t>
            </a:r>
          </a:p>
          <a:p>
            <a:pPr algn="l" eaLnBrk="1" hangingPunct="1">
              <a:buFontTx/>
              <a:buNone/>
            </a:pPr>
            <a:r>
              <a:rPr lang="en-US" sz="4000" smtClean="0">
                <a:solidFill>
                  <a:srgbClr val="000099"/>
                </a:solidFill>
              </a:rPr>
              <a:t>4.</a:t>
            </a:r>
            <a:r>
              <a:rPr lang="en-US" sz="4000" smtClean="0"/>
              <a:t> I am an Arab Palestinian.</a:t>
            </a:r>
          </a:p>
          <a:p>
            <a:pPr algn="l" eaLnBrk="1" hangingPunct="1">
              <a:buFontTx/>
              <a:buNone/>
            </a:pPr>
            <a:endParaRPr lang="en-US" sz="4000" smtClean="0"/>
          </a:p>
          <a:p>
            <a:pPr algn="l" eaLnBrk="1" hangingPunct="1">
              <a:buFontTx/>
              <a:buNone/>
            </a:pPr>
            <a:endParaRPr lang="ar-JO" sz="4000" smtClean="0"/>
          </a:p>
          <a:p>
            <a:pPr eaLnBrk="1" hangingPunct="1"/>
            <a:endParaRPr lang="en-US" smtClean="0"/>
          </a:p>
        </p:txBody>
      </p:sp>
    </p:spTree>
    <p:extLst>
      <p:ext uri="{BB962C8B-B14F-4D97-AF65-F5344CB8AC3E}">
        <p14:creationId xmlns:p14="http://schemas.microsoft.com/office/powerpoint/2010/main" val="3340839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770" decel="100000"/>
                                        <p:tgtEl>
                                          <p:spTgt spid="58371">
                                            <p:txEl>
                                              <p:pRg st="0" end="0"/>
                                            </p:txEl>
                                          </p:spTgt>
                                        </p:tgtEl>
                                      </p:cBhvr>
                                    </p:animEffect>
                                    <p:animScale>
                                      <p:cBhvr>
                                        <p:cTn id="8" dur="770" decel="100000"/>
                                        <p:tgtEl>
                                          <p:spTgt spid="58371">
                                            <p:txEl>
                                              <p:pRg st="0" end="0"/>
                                            </p:txEl>
                                          </p:spTgt>
                                        </p:tgtEl>
                                      </p:cBhvr>
                                      <p:from x="10000" y="10000"/>
                                      <p:to x="200000" y="450000"/>
                                    </p:animScale>
                                    <p:animScale>
                                      <p:cBhvr>
                                        <p:cTn id="9" dur="1230" accel="100000" fill="hold">
                                          <p:stCondLst>
                                            <p:cond delay="770"/>
                                          </p:stCondLst>
                                        </p:cTn>
                                        <p:tgtEl>
                                          <p:spTgt spid="58371">
                                            <p:txEl>
                                              <p:pRg st="0" end="0"/>
                                            </p:txEl>
                                          </p:spTgt>
                                        </p:tgtEl>
                                      </p:cBhvr>
                                      <p:from x="200000" y="450000"/>
                                      <p:to x="100000" y="100000"/>
                                    </p:animScale>
                                    <p:set>
                                      <p:cBhvr>
                                        <p:cTn id="10" dur="770" fill="hold"/>
                                        <p:tgtEl>
                                          <p:spTgt spid="58371">
                                            <p:txEl>
                                              <p:pRg st="0" end="0"/>
                                            </p:txEl>
                                          </p:spTgt>
                                        </p:tgtEl>
                                        <p:attrNameLst>
                                          <p:attrName>ppt_x</p:attrName>
                                        </p:attrNameLst>
                                      </p:cBhvr>
                                      <p:to>
                                        <p:strVal val="(0.5)"/>
                                      </p:to>
                                    </p:set>
                                    <p:anim from="(0.5)" to="(#ppt_x)" calcmode="lin" valueType="num">
                                      <p:cBhvr>
                                        <p:cTn id="11" dur="1230" accel="100000" fill="hold">
                                          <p:stCondLst>
                                            <p:cond delay="770"/>
                                          </p:stCondLst>
                                        </p:cTn>
                                        <p:tgtEl>
                                          <p:spTgt spid="58371">
                                            <p:txEl>
                                              <p:pRg st="0" end="0"/>
                                            </p:txEl>
                                          </p:spTgt>
                                        </p:tgtEl>
                                        <p:attrNameLst>
                                          <p:attrName>ppt_x</p:attrName>
                                        </p:attrNameLst>
                                      </p:cBhvr>
                                    </p:anim>
                                    <p:set>
                                      <p:cBhvr>
                                        <p:cTn id="12" dur="770" fill="hold"/>
                                        <p:tgtEl>
                                          <p:spTgt spid="5837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8371">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58371">
                                            <p:txEl>
                                              <p:pRg st="2" end="2"/>
                                            </p:txEl>
                                          </p:spTgt>
                                        </p:tgtEl>
                                        <p:attrNameLst>
                                          <p:attrName>style.visibility</p:attrName>
                                        </p:attrNameLst>
                                      </p:cBhvr>
                                      <p:to>
                                        <p:strVal val="visible"/>
                                      </p:to>
                                    </p:set>
                                    <p:anim calcmode="lin" valueType="num">
                                      <p:cBhvr>
                                        <p:cTn id="18" dur="500" fill="hold"/>
                                        <p:tgtEl>
                                          <p:spTgt spid="583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8371">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583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83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83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58371">
                                            <p:txEl>
                                              <p:pRg st="3" end="3"/>
                                            </p:txEl>
                                          </p:spTgt>
                                        </p:tgtEl>
                                        <p:attrNameLst>
                                          <p:attrName>style.visibility</p:attrName>
                                        </p:attrNameLst>
                                      </p:cBhvr>
                                      <p:to>
                                        <p:strVal val="visible"/>
                                      </p:to>
                                    </p:set>
                                    <p:anim calcmode="lin" valueType="num">
                                      <p:cBhvr>
                                        <p:cTn id="27" dur="500" fill="hold"/>
                                        <p:tgtEl>
                                          <p:spTgt spid="583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8371">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583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83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837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58371">
                                            <p:txEl>
                                              <p:pRg st="4" end="4"/>
                                            </p:txEl>
                                          </p:spTgt>
                                        </p:tgtEl>
                                        <p:attrNameLst>
                                          <p:attrName>style.visibility</p:attrName>
                                        </p:attrNameLst>
                                      </p:cBhvr>
                                      <p:to>
                                        <p:strVal val="visible"/>
                                      </p:to>
                                    </p:set>
                                    <p:anim calcmode="lin" valueType="num">
                                      <p:cBhvr>
                                        <p:cTn id="36" dur="500" fill="hold"/>
                                        <p:tgtEl>
                                          <p:spTgt spid="583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8371">
                                            <p:txEl>
                                              <p:pRg st="4" end="4"/>
                                            </p:txEl>
                                          </p:spTgt>
                                        </p:tgtEl>
                                        <p:attrNameLst>
                                          <p:attrName>ppt_y</p:attrName>
                                        </p:attrNameLst>
                                      </p:cBhvr>
                                      <p:tavLst>
                                        <p:tav tm="0">
                                          <p:val>
                                            <p:strVal val="#ppt_y"/>
                                          </p:val>
                                        </p:tav>
                                        <p:tav tm="100000">
                                          <p:val>
                                            <p:strVal val="#ppt_y"/>
                                          </p:val>
                                        </p:tav>
                                      </p:tavLst>
                                    </p:anim>
                                    <p:anim calcmode="lin" valueType="num">
                                      <p:cBhvr>
                                        <p:cTn id="38" dur="500" fill="hold"/>
                                        <p:tgtEl>
                                          <p:spTgt spid="583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83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8371">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nodeType="clickEffect">
                                  <p:stCondLst>
                                    <p:cond delay="0"/>
                                  </p:stCondLst>
                                  <p:iterate type="lt">
                                    <p:tmPct val="10000"/>
                                  </p:iterate>
                                  <p:childTnLst>
                                    <p:set>
                                      <p:cBhvr>
                                        <p:cTn id="44" dur="1" fill="hold">
                                          <p:stCondLst>
                                            <p:cond delay="0"/>
                                          </p:stCondLst>
                                        </p:cTn>
                                        <p:tgtEl>
                                          <p:spTgt spid="58371">
                                            <p:txEl>
                                              <p:pRg st="5" end="5"/>
                                            </p:txEl>
                                          </p:spTgt>
                                        </p:tgtEl>
                                        <p:attrNameLst>
                                          <p:attrName>style.visibility</p:attrName>
                                        </p:attrNameLst>
                                      </p:cBhvr>
                                      <p:to>
                                        <p:strVal val="visible"/>
                                      </p:to>
                                    </p:set>
                                    <p:anim calcmode="lin" valueType="num">
                                      <p:cBhvr>
                                        <p:cTn id="45" dur="500" fill="hold"/>
                                        <p:tgtEl>
                                          <p:spTgt spid="5837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8371">
                                            <p:txEl>
                                              <p:pRg st="5" end="5"/>
                                            </p:txEl>
                                          </p:spTgt>
                                        </p:tgtEl>
                                        <p:attrNameLst>
                                          <p:attrName>ppt_y</p:attrName>
                                        </p:attrNameLst>
                                      </p:cBhvr>
                                      <p:tavLst>
                                        <p:tav tm="0">
                                          <p:val>
                                            <p:strVal val="#ppt_y"/>
                                          </p:val>
                                        </p:tav>
                                        <p:tav tm="100000">
                                          <p:val>
                                            <p:strVal val="#ppt_y"/>
                                          </p:val>
                                        </p:tav>
                                      </p:tavLst>
                                    </p:anim>
                                    <p:anim calcmode="lin" valueType="num">
                                      <p:cBhvr>
                                        <p:cTn id="47" dur="500" fill="hold"/>
                                        <p:tgtEl>
                                          <p:spTgt spid="5837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837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99FF"/>
                </a:solidFill>
              </a:rPr>
              <a:t>A worksheet</a:t>
            </a:r>
            <a:r>
              <a:rPr lang="en-US" dirty="0" smtClean="0"/>
              <a:t>-</a:t>
            </a:r>
            <a:r>
              <a:rPr lang="en-US" b="1" i="1" dirty="0" smtClean="0"/>
              <a:t>Relative</a:t>
            </a:r>
            <a:r>
              <a:rPr lang="en-US" dirty="0" smtClean="0"/>
              <a:t> </a:t>
            </a:r>
            <a:r>
              <a:rPr lang="en-US" b="1" i="1" dirty="0" smtClean="0"/>
              <a:t>clauses</a:t>
            </a:r>
            <a:endParaRPr lang="ar-JO" b="1" i="1" dirty="0"/>
          </a:p>
        </p:txBody>
      </p:sp>
      <p:sp>
        <p:nvSpPr>
          <p:cNvPr id="3" name="Content Placeholder 2"/>
          <p:cNvSpPr>
            <a:spLocks noGrp="1"/>
          </p:cNvSpPr>
          <p:nvPr>
            <p:ph idx="1"/>
          </p:nvPr>
        </p:nvSpPr>
        <p:spPr>
          <a:xfrm>
            <a:off x="228600" y="1371600"/>
            <a:ext cx="8229600" cy="4525963"/>
          </a:xfrm>
        </p:spPr>
        <p:txBody>
          <a:bodyPr>
            <a:normAutofit fontScale="77500" lnSpcReduction="20000"/>
          </a:bodyPr>
          <a:lstStyle/>
          <a:p>
            <a:r>
              <a:rPr lang="en-US" b="1" dirty="0" smtClean="0">
                <a:solidFill>
                  <a:srgbClr val="0070C0"/>
                </a:solidFill>
              </a:rPr>
              <a:t>A-Complete the sentences with a suitable relative pronoun</a:t>
            </a:r>
            <a:r>
              <a:rPr lang="en-US" dirty="0" smtClean="0">
                <a:solidFill>
                  <a:srgbClr val="0070C0"/>
                </a:solidFill>
              </a:rPr>
              <a:t>.</a:t>
            </a:r>
          </a:p>
          <a:p>
            <a:r>
              <a:rPr lang="en-US" dirty="0" smtClean="0"/>
              <a:t>1-That is the man…………..helped me when I fell down in the street.</a:t>
            </a:r>
          </a:p>
          <a:p>
            <a:r>
              <a:rPr lang="en-US" dirty="0" smtClean="0"/>
              <a:t>2-Is that your car?-No, mine is the one………….</a:t>
            </a:r>
          </a:p>
          <a:p>
            <a:r>
              <a:rPr lang="en-US" dirty="0" smtClean="0"/>
              <a:t>is parked just opposite the bank.</a:t>
            </a:r>
          </a:p>
          <a:p>
            <a:pPr marL="0" indent="0">
              <a:buNone/>
            </a:pPr>
            <a:r>
              <a:rPr lang="en-US" dirty="0" smtClean="0"/>
              <a:t>     3-Tamara is the one………….complained about the room service.</a:t>
            </a:r>
          </a:p>
          <a:p>
            <a:r>
              <a:rPr lang="en-US" dirty="0" smtClean="0"/>
              <a:t>4-If you have any questions, ask the girl………….is standing at the desk. She'll help you.</a:t>
            </a:r>
          </a:p>
          <a:p>
            <a:r>
              <a:rPr lang="en-US" dirty="0" smtClean="0"/>
              <a:t>5-They had put away the dog ………………bit the boy. It was too dangerous.</a:t>
            </a:r>
            <a:endParaRPr lang="ar-JO" dirty="0"/>
          </a:p>
        </p:txBody>
      </p:sp>
    </p:spTree>
    <p:extLst>
      <p:ext uri="{BB962C8B-B14F-4D97-AF65-F5344CB8AC3E}">
        <p14:creationId xmlns:p14="http://schemas.microsoft.com/office/powerpoint/2010/main" val="10146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mph" presetSubtype="0" fill="hold" nodeType="clickEffect">
                                  <p:stCondLst>
                                    <p:cond delay="0"/>
                                  </p:stCondLst>
                                  <p:childTnLst>
                                    <p:animClr clrSpc="hsl" dir="cw">
                                      <p:cBhvr override="childStyle">
                                        <p:cTn id="15" dur="500" fill="hold"/>
                                        <p:tgtEl>
                                          <p:spTgt spid="3">
                                            <p:txEl>
                                              <p:pRg st="0" end="0"/>
                                            </p:txEl>
                                          </p:spTgt>
                                        </p:tgtEl>
                                        <p:attrNameLst>
                                          <p:attrName>style.color</p:attrName>
                                        </p:attrNameLst>
                                      </p:cBhvr>
                                      <p:by>
                                        <p:hsl h="7200000" s="0" l="0"/>
                                      </p:by>
                                    </p:animClr>
                                    <p:animClr clrSpc="hsl" dir="cw">
                                      <p:cBhvr>
                                        <p:cTn id="16" dur="500" fill="hold"/>
                                        <p:tgtEl>
                                          <p:spTgt spid="3">
                                            <p:txEl>
                                              <p:pRg st="0" end="0"/>
                                            </p:txEl>
                                          </p:spTgt>
                                        </p:tgtEl>
                                        <p:attrNameLst>
                                          <p:attrName>fillcolor</p:attrName>
                                        </p:attrNameLst>
                                      </p:cBhvr>
                                      <p:by>
                                        <p:hsl h="7200000" s="0" l="0"/>
                                      </p:by>
                                    </p:animClr>
                                    <p:animClr clrSpc="hsl" dir="cw">
                                      <p:cBhvr>
                                        <p:cTn id="17" dur="500" fill="hold"/>
                                        <p:tgtEl>
                                          <p:spTgt spid="3">
                                            <p:txEl>
                                              <p:pRg st="0" end="0"/>
                                            </p:txEl>
                                          </p:spTgt>
                                        </p:tgtEl>
                                        <p:attrNameLst>
                                          <p:attrName>stroke.color</p:attrName>
                                        </p:attrNameLst>
                                      </p:cBhvr>
                                      <p:by>
                                        <p:hsl h="7200000" s="0" l="0"/>
                                      </p:by>
                                    </p:animClr>
                                    <p:set>
                                      <p:cBhvr>
                                        <p:cTn id="18" dur="500" fill="hold"/>
                                        <p:tgtEl>
                                          <p:spTgt spid="3">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6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r>
              <a:rPr lang="en-US" b="1" dirty="0" smtClean="0">
                <a:solidFill>
                  <a:schemeClr val="tx2">
                    <a:lumMod val="40000"/>
                    <a:lumOff val="60000"/>
                  </a:schemeClr>
                </a:solidFill>
              </a:rPr>
              <a:t>B-Join the following pairs of sentences using </a:t>
            </a:r>
            <a:r>
              <a:rPr lang="en-US" b="1" i="1" dirty="0" smtClean="0">
                <a:solidFill>
                  <a:schemeClr val="tx2">
                    <a:lumMod val="40000"/>
                    <a:lumOff val="60000"/>
                  </a:schemeClr>
                </a:solidFill>
              </a:rPr>
              <a:t>who</a:t>
            </a:r>
            <a:r>
              <a:rPr lang="en-US" b="1" dirty="0" smtClean="0">
                <a:solidFill>
                  <a:schemeClr val="tx2">
                    <a:lumMod val="40000"/>
                    <a:lumOff val="60000"/>
                  </a:schemeClr>
                </a:solidFill>
              </a:rPr>
              <a:t> or which:</a:t>
            </a:r>
          </a:p>
          <a:p>
            <a:r>
              <a:rPr lang="en-US" dirty="0" smtClean="0"/>
              <a:t>1-The girl is my sister. I’m talking to the girl.</a:t>
            </a:r>
          </a:p>
          <a:p>
            <a:r>
              <a:rPr lang="en-US" dirty="0" smtClean="0"/>
              <a:t>--------------------------------------------------------</a:t>
            </a:r>
          </a:p>
          <a:p>
            <a:r>
              <a:rPr lang="en-US" dirty="0" smtClean="0"/>
              <a:t>2-This is the chair. The carpenter repaired it last week.</a:t>
            </a:r>
          </a:p>
          <a:p>
            <a:r>
              <a:rPr lang="en-US" dirty="0" smtClean="0"/>
              <a:t>--------------------------------------------------------</a:t>
            </a:r>
          </a:p>
          <a:p>
            <a:r>
              <a:rPr lang="en-US" dirty="0" smtClean="0"/>
              <a:t>3-She is the friend .she helped me with the homework.</a:t>
            </a:r>
          </a:p>
          <a:p>
            <a:r>
              <a:rPr lang="en-US" dirty="0" smtClean="0"/>
              <a:t>-----------------------------------------------------------</a:t>
            </a:r>
          </a:p>
          <a:p>
            <a:r>
              <a:rPr lang="en-US" dirty="0" smtClean="0"/>
              <a:t>4-Jericho is a tourist attraction. It is the oldest city in the world. -----------------------------------------------------------</a:t>
            </a:r>
          </a:p>
          <a:p>
            <a:r>
              <a:rPr lang="en-US" dirty="0" smtClean="0"/>
              <a:t>5-a doctor examined me last Friday. He was really kind.</a:t>
            </a:r>
          </a:p>
          <a:p>
            <a:r>
              <a:rPr lang="en-US" dirty="0" smtClean="0"/>
              <a:t>------------------------------------------------------------------------</a:t>
            </a:r>
          </a:p>
        </p:txBody>
      </p:sp>
      <p:sp>
        <p:nvSpPr>
          <p:cNvPr id="4" name="Right Arrow 3">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329991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3" end="3"/>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
                                            <p:txEl>
                                              <p:pRg st="5" end="5"/>
                                            </p:txEl>
                                          </p:spTgt>
                                        </p:tgtEl>
                                      </p:cBhvr>
                                    </p:animEffect>
                                  </p:childTnLst>
                                </p:cTn>
                              </p:par>
                              <p:par>
                                <p:cTn id="51" presetID="41" presetClass="entr" presetSubtype="0" fill="hold" nodeType="withEffect">
                                  <p:stCondLst>
                                    <p:cond delay="0"/>
                                  </p:stCondLst>
                                  <p:iterate type="lt">
                                    <p:tmPct val="10000"/>
                                  </p:iterate>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nodeType="clickEffect">
                                  <p:stCondLst>
                                    <p:cond delay="0"/>
                                  </p:stCondLst>
                                  <p:iterate type="lt">
                                    <p:tmPct val="10000"/>
                                  </p:iterate>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64"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nodeType="clickEffect">
                                  <p:stCondLst>
                                    <p:cond delay="0"/>
                                  </p:stCondLst>
                                  <p:iterate type="lt">
                                    <p:tmPct val="10000"/>
                                  </p:iterate>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8" end="8"/>
                                            </p:txEl>
                                          </p:spTgt>
                                        </p:tgtEl>
                                      </p:cBhvr>
                                    </p:animEffect>
                                  </p:childTnLst>
                                </p:cTn>
                              </p:par>
                              <p:par>
                                <p:cTn id="76" presetID="41" presetClass="entr" presetSubtype="0" fill="hold" nodeType="withEffect">
                                  <p:stCondLst>
                                    <p:cond delay="0"/>
                                  </p:stCondLst>
                                  <p:iterate type="lt">
                                    <p:tmPct val="10000"/>
                                  </p:iterate>
                                  <p:childTnLst>
                                    <p:set>
                                      <p:cBhvr>
                                        <p:cTn id="77" dur="1" fill="hold">
                                          <p:stCondLst>
                                            <p:cond delay="0"/>
                                          </p:stCondLst>
                                        </p:cTn>
                                        <p:tgtEl>
                                          <p:spTgt spid="3">
                                            <p:txEl>
                                              <p:pRg st="9" end="9"/>
                                            </p:txEl>
                                          </p:spTgt>
                                        </p:tgtEl>
                                        <p:attrNameLst>
                                          <p:attrName>style.visibility</p:attrName>
                                        </p:attrNameLst>
                                      </p:cBhvr>
                                      <p:to>
                                        <p:strVal val="visible"/>
                                      </p:to>
                                    </p:set>
                                    <p:anim calcmode="lin" valueType="num">
                                      <p:cBhvr>
                                        <p:cTn id="7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8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M900354499[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905000"/>
            <a:ext cx="914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rved Down Ribbon 3"/>
          <p:cNvSpPr/>
          <p:nvPr/>
        </p:nvSpPr>
        <p:spPr>
          <a:xfrm>
            <a:off x="225425" y="0"/>
            <a:ext cx="8718550" cy="1390650"/>
          </a:xfrm>
          <a:prstGeom prst="ellipseRibbon">
            <a:avLst/>
          </a:prstGeom>
        </p:spPr>
        <p:style>
          <a:lnRef idx="1">
            <a:schemeClr val="accent2"/>
          </a:lnRef>
          <a:fillRef idx="2">
            <a:schemeClr val="accent2"/>
          </a:fillRef>
          <a:effectRef idx="1">
            <a:schemeClr val="accent2"/>
          </a:effectRef>
          <a:fontRef idx="minor">
            <a:schemeClr val="dk1"/>
          </a:fontRef>
        </p:style>
        <p:txBody>
          <a:bodyPr rtlCol="1" anchor="ctr"/>
          <a:lstStyle/>
          <a:p>
            <a:pPr algn="ctr">
              <a:lnSpc>
                <a:spcPct val="80000"/>
              </a:lnSpc>
              <a:defRPr/>
            </a:pPr>
            <a:r>
              <a:rPr lang="en-US" sz="2400" b="1" dirty="0"/>
              <a:t> </a:t>
            </a:r>
          </a:p>
        </p:txBody>
      </p:sp>
      <p:sp>
        <p:nvSpPr>
          <p:cNvPr id="5" name="Snip Single Corner Rectangle 4"/>
          <p:cNvSpPr/>
          <p:nvPr/>
        </p:nvSpPr>
        <p:spPr>
          <a:xfrm>
            <a:off x="854075" y="2667000"/>
            <a:ext cx="8305800" cy="731838"/>
          </a:xfrm>
          <a:prstGeom prst="snip1Rect">
            <a:avLst/>
          </a:prstGeom>
        </p:spPr>
        <p:style>
          <a:lnRef idx="1">
            <a:schemeClr val="accent2"/>
          </a:lnRef>
          <a:fillRef idx="2">
            <a:schemeClr val="accent2"/>
          </a:fillRef>
          <a:effectRef idx="1">
            <a:schemeClr val="accent2"/>
          </a:effectRef>
          <a:fontRef idx="minor">
            <a:schemeClr val="dk1"/>
          </a:fontRef>
        </p:style>
        <p:txBody>
          <a:bodyPr rtlCol="1" anchor="ctr"/>
          <a:lstStyle/>
          <a:p>
            <a:pPr algn="l">
              <a:lnSpc>
                <a:spcPct val="80000"/>
              </a:lnSpc>
              <a:defRPr/>
            </a:pPr>
            <a:r>
              <a:rPr lang="en-US" sz="2000" b="1" dirty="0">
                <a:solidFill>
                  <a:schemeClr val="accent5">
                    <a:lumMod val="75000"/>
                  </a:schemeClr>
                </a:solidFill>
              </a:rPr>
              <a:t>to refer to something which has already been mentioned.</a:t>
            </a:r>
            <a:endParaRPr lang="en-US" b="1" i="1" u="sng" dirty="0"/>
          </a:p>
          <a:p>
            <a:pPr algn="l">
              <a:lnSpc>
                <a:spcPct val="80000"/>
              </a:lnSpc>
              <a:defRPr/>
            </a:pPr>
            <a:r>
              <a:rPr lang="en-US" b="1" i="1" u="sng" dirty="0"/>
              <a:t> </a:t>
            </a:r>
            <a:r>
              <a:rPr lang="en-US" sz="2000" b="1" i="1" u="sng" dirty="0"/>
              <a:t>An example</a:t>
            </a:r>
            <a:r>
              <a:rPr lang="en-US" sz="2000" dirty="0"/>
              <a:t>: </a:t>
            </a:r>
            <a:r>
              <a:rPr lang="en-US" sz="2000" dirty="0">
                <a:solidFill>
                  <a:srgbClr val="D60093"/>
                </a:solidFill>
              </a:rPr>
              <a:t>My friend brought me </a:t>
            </a:r>
            <a:r>
              <a:rPr lang="en-US" sz="2000" b="1" dirty="0">
                <a:solidFill>
                  <a:srgbClr val="D60093"/>
                </a:solidFill>
              </a:rPr>
              <a:t>a book</a:t>
            </a:r>
            <a:r>
              <a:rPr lang="en-US" sz="2000" dirty="0">
                <a:solidFill>
                  <a:srgbClr val="D60093"/>
                </a:solidFill>
              </a:rPr>
              <a:t>. </a:t>
            </a:r>
            <a:r>
              <a:rPr lang="en-US" sz="2000" b="1" dirty="0">
                <a:solidFill>
                  <a:srgbClr val="D60093"/>
                </a:solidFill>
              </a:rPr>
              <a:t>The book </a:t>
            </a:r>
            <a:r>
              <a:rPr lang="en-US" sz="2000" dirty="0">
                <a:solidFill>
                  <a:srgbClr val="D60093"/>
                </a:solidFill>
              </a:rPr>
              <a:t> my friend brought me </a:t>
            </a:r>
            <a:r>
              <a:rPr lang="en-US" sz="2000" b="1" dirty="0">
                <a:solidFill>
                  <a:srgbClr val="D60093"/>
                </a:solidFill>
              </a:rPr>
              <a:t>was very interesting</a:t>
            </a:r>
            <a:r>
              <a:rPr lang="en-US" b="1" dirty="0">
                <a:solidFill>
                  <a:srgbClr val="D60093"/>
                </a:solidFill>
              </a:rPr>
              <a:t>.</a:t>
            </a:r>
          </a:p>
        </p:txBody>
      </p:sp>
      <p:sp>
        <p:nvSpPr>
          <p:cNvPr id="6" name="Snip Single Corner Rectangle 5"/>
          <p:cNvSpPr/>
          <p:nvPr/>
        </p:nvSpPr>
        <p:spPr>
          <a:xfrm>
            <a:off x="854075" y="3514725"/>
            <a:ext cx="8305800" cy="752475"/>
          </a:xfrm>
          <a:prstGeom prst="snip1Rect">
            <a:avLst/>
          </a:prstGeom>
        </p:spPr>
        <p:style>
          <a:lnRef idx="1">
            <a:schemeClr val="accent2"/>
          </a:lnRef>
          <a:fillRef idx="2">
            <a:schemeClr val="accent2"/>
          </a:fillRef>
          <a:effectRef idx="1">
            <a:schemeClr val="accent2"/>
          </a:effectRef>
          <a:fontRef idx="minor">
            <a:schemeClr val="dk1"/>
          </a:fontRef>
        </p:style>
        <p:txBody>
          <a:bodyPr rtlCol="1" anchor="ctr"/>
          <a:lstStyle/>
          <a:p>
            <a:pPr algn="l">
              <a:lnSpc>
                <a:spcPct val="80000"/>
              </a:lnSpc>
              <a:defRPr/>
            </a:pPr>
            <a:r>
              <a:rPr lang="en-US" sz="2000" b="1" dirty="0">
                <a:solidFill>
                  <a:schemeClr val="accent5">
                    <a:lumMod val="75000"/>
                  </a:schemeClr>
                </a:solidFill>
              </a:rPr>
              <a:t>when both the speaker and the listener know what is talked about, even if it has not mentioned before</a:t>
            </a:r>
            <a:r>
              <a:rPr lang="en-US" sz="2000" b="1" dirty="0">
                <a:solidFill>
                  <a:srgbClr val="33CC33"/>
                </a:solidFill>
              </a:rPr>
              <a:t>.</a:t>
            </a:r>
          </a:p>
          <a:p>
            <a:pPr algn="l">
              <a:lnSpc>
                <a:spcPct val="80000"/>
              </a:lnSpc>
              <a:defRPr/>
            </a:pPr>
            <a:r>
              <a:rPr lang="en-US" sz="2000" b="1" i="1" u="sng" dirty="0"/>
              <a:t>An example</a:t>
            </a:r>
            <a:r>
              <a:rPr lang="en-US" sz="2000" b="1" dirty="0"/>
              <a:t>:’ </a:t>
            </a:r>
            <a:r>
              <a:rPr lang="en-US" sz="2000" b="1" dirty="0">
                <a:solidFill>
                  <a:srgbClr val="D60093"/>
                </a:solidFill>
              </a:rPr>
              <a:t>Where’s the bathroom?’ ‘It’s on the first floor.’</a:t>
            </a:r>
          </a:p>
        </p:txBody>
      </p:sp>
      <p:sp>
        <p:nvSpPr>
          <p:cNvPr id="7" name="Snip Single Corner Rectangle 6"/>
          <p:cNvSpPr/>
          <p:nvPr/>
        </p:nvSpPr>
        <p:spPr>
          <a:xfrm>
            <a:off x="838200" y="4465638"/>
            <a:ext cx="8305800" cy="685800"/>
          </a:xfrm>
          <a:prstGeom prst="snip1Rect">
            <a:avLst/>
          </a:prstGeom>
        </p:spPr>
        <p:style>
          <a:lnRef idx="1">
            <a:schemeClr val="accent2"/>
          </a:lnRef>
          <a:fillRef idx="2">
            <a:schemeClr val="accent2"/>
          </a:fillRef>
          <a:effectRef idx="1">
            <a:schemeClr val="accent2"/>
          </a:effectRef>
          <a:fontRef idx="minor">
            <a:schemeClr val="dk1"/>
          </a:fontRef>
        </p:style>
        <p:txBody>
          <a:bodyPr rtlCol="1" anchor="ctr"/>
          <a:lstStyle/>
          <a:p>
            <a:pPr algn="l">
              <a:lnSpc>
                <a:spcPct val="80000"/>
              </a:lnSpc>
              <a:defRPr/>
            </a:pPr>
            <a:r>
              <a:rPr lang="en-US" sz="2000" b="1" dirty="0">
                <a:solidFill>
                  <a:schemeClr val="accent5">
                    <a:lumMod val="75000"/>
                  </a:schemeClr>
                </a:solidFill>
              </a:rPr>
              <a:t>in sentences or clauses where we define or identify a particular person or object:</a:t>
            </a:r>
          </a:p>
          <a:p>
            <a:pPr algn="l">
              <a:lnSpc>
                <a:spcPct val="80000"/>
              </a:lnSpc>
              <a:defRPr/>
            </a:pPr>
            <a:r>
              <a:rPr lang="en-US" sz="2000" b="1" i="1" u="sng" dirty="0"/>
              <a:t>Examples:</a:t>
            </a:r>
            <a:r>
              <a:rPr lang="en-US" sz="2000" b="1" dirty="0">
                <a:solidFill>
                  <a:srgbClr val="D60093"/>
                </a:solidFill>
              </a:rPr>
              <a:t> The man who wrote this book is famous</a:t>
            </a:r>
            <a:r>
              <a:rPr lang="en-US" b="1" dirty="0">
                <a:solidFill>
                  <a:srgbClr val="D60093"/>
                </a:solidFill>
              </a:rPr>
              <a:t>.</a:t>
            </a:r>
          </a:p>
        </p:txBody>
      </p:sp>
      <p:sp>
        <p:nvSpPr>
          <p:cNvPr id="8" name="Snip Single Corner Rectangle 7"/>
          <p:cNvSpPr/>
          <p:nvPr/>
        </p:nvSpPr>
        <p:spPr>
          <a:xfrm>
            <a:off x="838200" y="5257800"/>
            <a:ext cx="8305800" cy="685800"/>
          </a:xfrm>
          <a:prstGeom prst="snip1Rect">
            <a:avLst/>
          </a:prstGeom>
        </p:spPr>
        <p:style>
          <a:lnRef idx="1">
            <a:schemeClr val="accent2"/>
          </a:lnRef>
          <a:fillRef idx="2">
            <a:schemeClr val="accent2"/>
          </a:fillRef>
          <a:effectRef idx="1">
            <a:schemeClr val="accent2"/>
          </a:effectRef>
          <a:fontRef idx="minor">
            <a:schemeClr val="dk1"/>
          </a:fontRef>
        </p:style>
        <p:txBody>
          <a:bodyPr rtlCol="1" anchor="ctr"/>
          <a:lstStyle/>
          <a:p>
            <a:pPr algn="l">
              <a:lnSpc>
                <a:spcPct val="80000"/>
              </a:lnSpc>
              <a:defRPr/>
            </a:pPr>
            <a:r>
              <a:rPr lang="en-US" dirty="0">
                <a:solidFill>
                  <a:schemeClr val="accent5">
                    <a:lumMod val="75000"/>
                  </a:schemeClr>
                </a:solidFill>
              </a:rPr>
              <a:t>‘</a:t>
            </a:r>
            <a:r>
              <a:rPr lang="en-US" sz="2000" b="1" dirty="0">
                <a:solidFill>
                  <a:schemeClr val="accent5">
                    <a:lumMod val="75000"/>
                  </a:schemeClr>
                </a:solidFill>
              </a:rPr>
              <a:t>to refer to objects we regard as unique:</a:t>
            </a:r>
          </a:p>
          <a:p>
            <a:pPr algn="l">
              <a:lnSpc>
                <a:spcPct val="80000"/>
              </a:lnSpc>
              <a:defRPr/>
            </a:pPr>
            <a:r>
              <a:rPr lang="en-US" sz="2000" b="1" i="1" u="sng" dirty="0"/>
              <a:t>Examples</a:t>
            </a:r>
            <a:r>
              <a:rPr lang="en-US" sz="2000" b="1" u="sng" dirty="0"/>
              <a:t>:</a:t>
            </a:r>
            <a:r>
              <a:rPr lang="en-US" sz="2000" b="1" dirty="0">
                <a:solidFill>
                  <a:srgbClr val="D60093"/>
                </a:solidFill>
              </a:rPr>
              <a:t> the sun, the moon, the world</a:t>
            </a:r>
            <a:r>
              <a:rPr lang="en-US" b="1" dirty="0">
                <a:solidFill>
                  <a:srgbClr val="D60093"/>
                </a:solidFill>
              </a:rPr>
              <a:t>.</a:t>
            </a:r>
          </a:p>
        </p:txBody>
      </p:sp>
      <p:sp>
        <p:nvSpPr>
          <p:cNvPr id="10" name="Snip Single Corner Rectangle 9"/>
          <p:cNvSpPr/>
          <p:nvPr/>
        </p:nvSpPr>
        <p:spPr>
          <a:xfrm>
            <a:off x="838200" y="6096000"/>
            <a:ext cx="8305800" cy="762000"/>
          </a:xfrm>
          <a:prstGeom prst="snip1Rect">
            <a:avLst/>
          </a:prstGeom>
        </p:spPr>
        <p:style>
          <a:lnRef idx="1">
            <a:schemeClr val="accent2"/>
          </a:lnRef>
          <a:fillRef idx="2">
            <a:schemeClr val="accent2"/>
          </a:fillRef>
          <a:effectRef idx="1">
            <a:schemeClr val="accent2"/>
          </a:effectRef>
          <a:fontRef idx="minor">
            <a:schemeClr val="dk1"/>
          </a:fontRef>
        </p:style>
        <p:txBody>
          <a:bodyPr rtlCol="1" anchor="ctr"/>
          <a:lstStyle/>
          <a:p>
            <a:pPr algn="l">
              <a:lnSpc>
                <a:spcPct val="80000"/>
              </a:lnSpc>
              <a:defRPr/>
            </a:pPr>
            <a:r>
              <a:rPr lang="en-US" sz="2000" b="1" dirty="0">
                <a:solidFill>
                  <a:schemeClr val="accent5">
                    <a:lumMod val="75000"/>
                  </a:schemeClr>
                </a:solidFill>
              </a:rPr>
              <a:t>before superlatives:</a:t>
            </a:r>
          </a:p>
          <a:p>
            <a:pPr algn="l">
              <a:lnSpc>
                <a:spcPct val="80000"/>
              </a:lnSpc>
              <a:defRPr/>
            </a:pPr>
            <a:r>
              <a:rPr lang="en-US" sz="2000" b="1" i="1" u="sng" dirty="0"/>
              <a:t>Examples:</a:t>
            </a:r>
            <a:r>
              <a:rPr lang="en-US" sz="2000" b="1" dirty="0"/>
              <a:t> </a:t>
            </a:r>
            <a:r>
              <a:rPr lang="en-US" sz="2000" b="1" dirty="0">
                <a:solidFill>
                  <a:srgbClr val="D60093"/>
                </a:solidFill>
              </a:rPr>
              <a:t>The most wonderful, the best, the cleverest</a:t>
            </a:r>
            <a:r>
              <a:rPr lang="en-US" b="1" dirty="0">
                <a:solidFill>
                  <a:srgbClr val="D60093"/>
                </a:solidFill>
              </a:rPr>
              <a:t>.</a:t>
            </a:r>
          </a:p>
          <a:p>
            <a:pPr algn="ctr">
              <a:defRPr/>
            </a:pPr>
            <a:endParaRPr lang="ar-JO" dirty="0"/>
          </a:p>
        </p:txBody>
      </p:sp>
      <p:sp>
        <p:nvSpPr>
          <p:cNvPr id="11" name="Flowchart: Sequential Access Storage 10"/>
          <p:cNvSpPr>
            <a:spLocks/>
          </p:cNvSpPr>
          <p:nvPr/>
        </p:nvSpPr>
        <p:spPr>
          <a:xfrm>
            <a:off x="228600" y="2667000"/>
            <a:ext cx="533400" cy="68580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dirty="0"/>
              <a:t>1</a:t>
            </a:r>
            <a:endParaRPr lang="ar-JO" dirty="0"/>
          </a:p>
        </p:txBody>
      </p:sp>
      <p:sp>
        <p:nvSpPr>
          <p:cNvPr id="19" name="Flowchart: Sequential Access Storage 18"/>
          <p:cNvSpPr/>
          <p:nvPr/>
        </p:nvSpPr>
        <p:spPr>
          <a:xfrm>
            <a:off x="228600" y="3514725"/>
            <a:ext cx="533400" cy="752475"/>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dirty="0"/>
              <a:t>2</a:t>
            </a:r>
            <a:endParaRPr lang="ar-JO" dirty="0"/>
          </a:p>
        </p:txBody>
      </p:sp>
      <p:sp>
        <p:nvSpPr>
          <p:cNvPr id="20" name="Flowchart: Sequential Access Storage 19"/>
          <p:cNvSpPr/>
          <p:nvPr/>
        </p:nvSpPr>
        <p:spPr>
          <a:xfrm>
            <a:off x="258763" y="4465638"/>
            <a:ext cx="503237" cy="68580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dirty="0"/>
              <a:t>3</a:t>
            </a:r>
            <a:endParaRPr lang="ar-JO" dirty="0"/>
          </a:p>
        </p:txBody>
      </p:sp>
      <p:sp>
        <p:nvSpPr>
          <p:cNvPr id="21" name="Flowchart: Sequential Access Storage 20"/>
          <p:cNvSpPr/>
          <p:nvPr/>
        </p:nvSpPr>
        <p:spPr>
          <a:xfrm>
            <a:off x="258763" y="5257800"/>
            <a:ext cx="487362" cy="60960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dirty="0"/>
              <a:t>4</a:t>
            </a:r>
            <a:endParaRPr lang="ar-JO" dirty="0"/>
          </a:p>
        </p:txBody>
      </p:sp>
      <p:sp>
        <p:nvSpPr>
          <p:cNvPr id="22" name="Flowchart: Sequential Access Storage 21"/>
          <p:cNvSpPr/>
          <p:nvPr/>
        </p:nvSpPr>
        <p:spPr>
          <a:xfrm>
            <a:off x="274638" y="5943600"/>
            <a:ext cx="471487" cy="609600"/>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en-US" dirty="0"/>
              <a:t>5</a:t>
            </a:r>
            <a:endParaRPr lang="ar-JO" dirty="0"/>
          </a:p>
        </p:txBody>
      </p:sp>
      <p:sp>
        <p:nvSpPr>
          <p:cNvPr id="24" name="24-Point Star 23"/>
          <p:cNvSpPr/>
          <p:nvPr/>
        </p:nvSpPr>
        <p:spPr>
          <a:xfrm>
            <a:off x="-107950" y="1219200"/>
            <a:ext cx="2057400" cy="13843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b="1" dirty="0">
                <a:solidFill>
                  <a:schemeClr val="accent6">
                    <a:lumMod val="75000"/>
                  </a:schemeClr>
                </a:solidFill>
              </a:rPr>
              <a:t>‘</a:t>
            </a:r>
            <a:r>
              <a:rPr lang="en-US" b="1" i="1" dirty="0">
                <a:solidFill>
                  <a:schemeClr val="accent6">
                    <a:lumMod val="75000"/>
                  </a:schemeClr>
                </a:solidFill>
              </a:rPr>
              <a:t>The</a:t>
            </a:r>
            <a:r>
              <a:rPr lang="en-US" b="1" dirty="0">
                <a:solidFill>
                  <a:schemeClr val="accent6">
                    <a:lumMod val="75000"/>
                  </a:schemeClr>
                </a:solidFill>
              </a:rPr>
              <a:t>’ </a:t>
            </a:r>
            <a:r>
              <a:rPr lang="en-US" b="1" dirty="0"/>
              <a:t>is used:</a:t>
            </a:r>
            <a:endParaRPr lang="ar-JO" dirty="0"/>
          </a:p>
        </p:txBody>
      </p:sp>
      <p:sp>
        <p:nvSpPr>
          <p:cNvPr id="26" name="Rectangle 25"/>
          <p:cNvSpPr/>
          <p:nvPr/>
        </p:nvSpPr>
        <p:spPr>
          <a:xfrm>
            <a:off x="1219200" y="296611"/>
            <a:ext cx="7042457" cy="923330"/>
          </a:xfrm>
          <a:prstGeom prst="rect">
            <a:avLst/>
          </a:prstGeom>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definite article ‘the’</a:t>
            </a:r>
          </a:p>
        </p:txBody>
      </p:sp>
    </p:spTree>
    <p:extLst>
      <p:ext uri="{BB962C8B-B14F-4D97-AF65-F5344CB8AC3E}">
        <p14:creationId xmlns:p14="http://schemas.microsoft.com/office/powerpoint/2010/main" val="400311851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plus(in)">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1235075" y="495300"/>
            <a:ext cx="7878763" cy="838200"/>
          </a:xfrm>
          <a:prstGeom prst="bevel">
            <a:avLst/>
          </a:prstGeom>
        </p:spPr>
        <p:style>
          <a:lnRef idx="1">
            <a:schemeClr val="accent4"/>
          </a:lnRef>
          <a:fillRef idx="2">
            <a:schemeClr val="accent4"/>
          </a:fillRef>
          <a:effectRef idx="1">
            <a:schemeClr val="accent4"/>
          </a:effectRef>
          <a:fontRef idx="minor">
            <a:schemeClr val="dk1"/>
          </a:fontRef>
        </p:style>
        <p:txBody>
          <a:bodyPr rtlCol="1" anchor="ctr"/>
          <a:lstStyle/>
          <a:p>
            <a:pPr algn="l">
              <a:lnSpc>
                <a:spcPct val="80000"/>
              </a:lnSpc>
              <a:defRPr/>
            </a:pPr>
            <a:r>
              <a:rPr lang="en-US" sz="2000" b="1" dirty="0">
                <a:solidFill>
                  <a:schemeClr val="accent4">
                    <a:lumMod val="50000"/>
                  </a:schemeClr>
                </a:solidFill>
              </a:rPr>
              <a:t>.before ordinal numbers:</a:t>
            </a:r>
          </a:p>
          <a:p>
            <a:pPr algn="l">
              <a:lnSpc>
                <a:spcPct val="80000"/>
              </a:lnSpc>
              <a:defRPr/>
            </a:pPr>
            <a:r>
              <a:rPr lang="en-US" sz="2000" b="1" i="1" u="sng" dirty="0"/>
              <a:t>Examples:</a:t>
            </a:r>
            <a:r>
              <a:rPr lang="en-US" sz="2000" b="1" dirty="0"/>
              <a:t> </a:t>
            </a:r>
            <a:r>
              <a:rPr lang="en-US" sz="2000" b="1" dirty="0">
                <a:solidFill>
                  <a:srgbClr val="D60093"/>
                </a:solidFill>
              </a:rPr>
              <a:t>the first page, the last chapter</a:t>
            </a:r>
            <a:r>
              <a:rPr lang="en-US" b="1" dirty="0">
                <a:solidFill>
                  <a:srgbClr val="D60093"/>
                </a:solidFill>
              </a:rPr>
              <a:t>.</a:t>
            </a:r>
          </a:p>
        </p:txBody>
      </p:sp>
      <p:sp>
        <p:nvSpPr>
          <p:cNvPr id="5" name="Bevel 4"/>
          <p:cNvSpPr/>
          <p:nvPr/>
        </p:nvSpPr>
        <p:spPr>
          <a:xfrm>
            <a:off x="1279525" y="1676400"/>
            <a:ext cx="7848600" cy="914400"/>
          </a:xfrm>
          <a:prstGeom prst="bevel">
            <a:avLst/>
          </a:prstGeom>
        </p:spPr>
        <p:style>
          <a:lnRef idx="1">
            <a:schemeClr val="accent4"/>
          </a:lnRef>
          <a:fillRef idx="2">
            <a:schemeClr val="accent4"/>
          </a:fillRef>
          <a:effectRef idx="1">
            <a:schemeClr val="accent4"/>
          </a:effectRef>
          <a:fontRef idx="minor">
            <a:schemeClr val="dk1"/>
          </a:fontRef>
        </p:style>
        <p:txBody>
          <a:bodyPr rtlCol="1" anchor="ctr"/>
          <a:lstStyle/>
          <a:p>
            <a:pPr algn="l">
              <a:lnSpc>
                <a:spcPct val="80000"/>
              </a:lnSpc>
              <a:defRPr/>
            </a:pPr>
            <a:r>
              <a:rPr lang="en-US" b="1" dirty="0">
                <a:solidFill>
                  <a:schemeClr val="accent4">
                    <a:lumMod val="50000"/>
                  </a:schemeClr>
                </a:solidFill>
              </a:rPr>
              <a:t>with adjectives ,to refer to a whole group of people.</a:t>
            </a:r>
          </a:p>
          <a:p>
            <a:pPr>
              <a:lnSpc>
                <a:spcPct val="80000"/>
              </a:lnSpc>
              <a:defRPr/>
            </a:pPr>
            <a:r>
              <a:rPr lang="en-US" b="1" i="1" u="sng" dirty="0"/>
              <a:t>Examples:</a:t>
            </a:r>
            <a:r>
              <a:rPr lang="en-US" b="1" dirty="0"/>
              <a:t> </a:t>
            </a:r>
            <a:r>
              <a:rPr lang="en-US" b="1" dirty="0">
                <a:solidFill>
                  <a:srgbClr val="D60093"/>
                </a:solidFill>
              </a:rPr>
              <a:t>the old, the unemployed, the sick, the Japanese, the Palestinians.</a:t>
            </a:r>
          </a:p>
        </p:txBody>
      </p:sp>
      <p:sp>
        <p:nvSpPr>
          <p:cNvPr id="6" name="Bevel 5"/>
          <p:cNvSpPr/>
          <p:nvPr/>
        </p:nvSpPr>
        <p:spPr>
          <a:xfrm>
            <a:off x="1295400" y="2895600"/>
            <a:ext cx="7878763" cy="990600"/>
          </a:xfrm>
          <a:prstGeom prst="bevel">
            <a:avLst/>
          </a:prstGeom>
        </p:spPr>
        <p:style>
          <a:lnRef idx="1">
            <a:schemeClr val="accent4"/>
          </a:lnRef>
          <a:fillRef idx="2">
            <a:schemeClr val="accent4"/>
          </a:fillRef>
          <a:effectRef idx="1">
            <a:schemeClr val="accent4"/>
          </a:effectRef>
          <a:fontRef idx="minor">
            <a:schemeClr val="dk1"/>
          </a:fontRef>
        </p:style>
        <p:txBody>
          <a:bodyPr rtlCol="1" anchor="ctr"/>
          <a:lstStyle/>
          <a:p>
            <a:pPr algn="l">
              <a:lnSpc>
                <a:spcPct val="80000"/>
              </a:lnSpc>
              <a:defRPr/>
            </a:pPr>
            <a:r>
              <a:rPr lang="en-US" sz="2000" b="1" dirty="0">
                <a:solidFill>
                  <a:schemeClr val="accent4">
                    <a:lumMod val="50000"/>
                  </a:schemeClr>
                </a:solidFill>
              </a:rPr>
              <a:t>with decades or groups of years:</a:t>
            </a:r>
          </a:p>
          <a:p>
            <a:pPr algn="l">
              <a:lnSpc>
                <a:spcPct val="80000"/>
              </a:lnSpc>
              <a:defRPr/>
            </a:pPr>
            <a:r>
              <a:rPr lang="en-US" sz="2000" b="1" i="1" u="sng" dirty="0"/>
              <a:t>Examples</a:t>
            </a:r>
            <a:r>
              <a:rPr lang="en-US" sz="2000" b="1" dirty="0">
                <a:solidFill>
                  <a:srgbClr val="D60093"/>
                </a:solidFill>
              </a:rPr>
              <a:t>: the eighties, the  seventies.</a:t>
            </a:r>
          </a:p>
        </p:txBody>
      </p:sp>
      <p:sp>
        <p:nvSpPr>
          <p:cNvPr id="7" name="Bevel 6"/>
          <p:cNvSpPr/>
          <p:nvPr/>
        </p:nvSpPr>
        <p:spPr>
          <a:xfrm>
            <a:off x="1295400" y="4038600"/>
            <a:ext cx="7878763" cy="990600"/>
          </a:xfrm>
          <a:prstGeom prst="bevel">
            <a:avLst/>
          </a:prstGeom>
        </p:spPr>
        <p:style>
          <a:lnRef idx="1">
            <a:schemeClr val="accent4"/>
          </a:lnRef>
          <a:fillRef idx="2">
            <a:schemeClr val="accent4"/>
          </a:fillRef>
          <a:effectRef idx="1">
            <a:schemeClr val="accent4"/>
          </a:effectRef>
          <a:fontRef idx="minor">
            <a:schemeClr val="dk1"/>
          </a:fontRef>
        </p:style>
        <p:txBody>
          <a:bodyPr rtlCol="1" anchor="ctr"/>
          <a:lstStyle/>
          <a:p>
            <a:pPr algn="l">
              <a:lnSpc>
                <a:spcPct val="80000"/>
              </a:lnSpc>
              <a:defRPr/>
            </a:pPr>
            <a:r>
              <a:rPr lang="en-US" b="1" dirty="0">
                <a:solidFill>
                  <a:schemeClr val="accent4">
                    <a:lumMod val="50000"/>
                  </a:schemeClr>
                </a:solidFill>
              </a:rPr>
              <a:t>with names of geographical areas; oceans, seas rivers, groups of mountains  and islands.</a:t>
            </a:r>
          </a:p>
          <a:p>
            <a:pPr>
              <a:lnSpc>
                <a:spcPct val="80000"/>
              </a:lnSpc>
              <a:defRPr/>
            </a:pPr>
            <a:r>
              <a:rPr lang="en-US" b="1" i="1" u="sng" dirty="0"/>
              <a:t>Examples:</a:t>
            </a:r>
            <a:r>
              <a:rPr lang="en-US" b="1" dirty="0"/>
              <a:t> </a:t>
            </a:r>
            <a:r>
              <a:rPr lang="en-US" b="1" dirty="0">
                <a:solidFill>
                  <a:srgbClr val="D60093"/>
                </a:solidFill>
              </a:rPr>
              <a:t>the Pacific, the Mediterranean,  the Nile, the Rockies, the Canaries.</a:t>
            </a:r>
            <a:r>
              <a:rPr lang="en-US" b="1" dirty="0">
                <a:solidFill>
                  <a:srgbClr val="33CC33"/>
                </a:solidFill>
              </a:rPr>
              <a:t> </a:t>
            </a:r>
          </a:p>
        </p:txBody>
      </p:sp>
      <p:sp>
        <p:nvSpPr>
          <p:cNvPr id="8" name="Bevel 7"/>
          <p:cNvSpPr/>
          <p:nvPr/>
        </p:nvSpPr>
        <p:spPr>
          <a:xfrm>
            <a:off x="1295400" y="5197475"/>
            <a:ext cx="7848600" cy="920750"/>
          </a:xfrm>
          <a:prstGeom prst="bevel">
            <a:avLst/>
          </a:prstGeom>
        </p:spPr>
        <p:style>
          <a:lnRef idx="1">
            <a:schemeClr val="accent4"/>
          </a:lnRef>
          <a:fillRef idx="2">
            <a:schemeClr val="accent4"/>
          </a:fillRef>
          <a:effectRef idx="1">
            <a:schemeClr val="accent4"/>
          </a:effectRef>
          <a:fontRef idx="minor">
            <a:schemeClr val="dk1"/>
          </a:fontRef>
        </p:style>
        <p:txBody>
          <a:bodyPr rtlCol="1" anchor="ctr"/>
          <a:lstStyle/>
          <a:p>
            <a:pPr algn="l">
              <a:lnSpc>
                <a:spcPct val="80000"/>
              </a:lnSpc>
              <a:defRPr/>
            </a:pPr>
            <a:r>
              <a:rPr lang="en-US" sz="2000" b="1" dirty="0">
                <a:solidFill>
                  <a:schemeClr val="accent4">
                    <a:lumMod val="50000"/>
                  </a:schemeClr>
                </a:solidFill>
              </a:rPr>
              <a:t>before ‘Union’,’ United’, ‘Kingdom’</a:t>
            </a:r>
            <a:r>
              <a:rPr lang="en-US" sz="2000" b="1" dirty="0"/>
              <a:t>.</a:t>
            </a:r>
          </a:p>
          <a:p>
            <a:pPr algn="l">
              <a:lnSpc>
                <a:spcPct val="80000"/>
              </a:lnSpc>
              <a:defRPr/>
            </a:pPr>
            <a:r>
              <a:rPr lang="en-US" sz="2000" b="1" i="1" u="sng" dirty="0"/>
              <a:t>Examples:</a:t>
            </a:r>
            <a:r>
              <a:rPr lang="en-US" sz="2000" b="1" dirty="0"/>
              <a:t> </a:t>
            </a:r>
            <a:r>
              <a:rPr lang="en-US" sz="2000" b="1" dirty="0">
                <a:solidFill>
                  <a:srgbClr val="D60093"/>
                </a:solidFill>
              </a:rPr>
              <a:t>the Soviet Union, The United Arab Emirates, the Hashemite Kingdom of Jordan.</a:t>
            </a:r>
          </a:p>
        </p:txBody>
      </p:sp>
      <p:sp>
        <p:nvSpPr>
          <p:cNvPr id="9" name="4-Point Star 8"/>
          <p:cNvSpPr/>
          <p:nvPr/>
        </p:nvSpPr>
        <p:spPr>
          <a:xfrm>
            <a:off x="152400" y="2857500"/>
            <a:ext cx="962025" cy="974725"/>
          </a:xfrm>
          <a:prstGeom prst="star4">
            <a:avLst>
              <a:gd name="adj" fmla="val 23106"/>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en-US" dirty="0"/>
              <a:t>8</a:t>
            </a:r>
            <a:endParaRPr lang="ar-JO" dirty="0"/>
          </a:p>
        </p:txBody>
      </p:sp>
      <p:sp>
        <p:nvSpPr>
          <p:cNvPr id="10" name="4-Point Star 9"/>
          <p:cNvSpPr/>
          <p:nvPr/>
        </p:nvSpPr>
        <p:spPr>
          <a:xfrm>
            <a:off x="0" y="1524000"/>
            <a:ext cx="1150938" cy="990600"/>
          </a:xfrm>
          <a:prstGeom prst="star4">
            <a:avLst>
              <a:gd name="adj" fmla="val 21591"/>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en-US" dirty="0"/>
              <a:t>7</a:t>
            </a:r>
            <a:endParaRPr lang="ar-JO" dirty="0"/>
          </a:p>
        </p:txBody>
      </p:sp>
      <p:sp>
        <p:nvSpPr>
          <p:cNvPr id="11" name="4-Point Star 10"/>
          <p:cNvSpPr/>
          <p:nvPr/>
        </p:nvSpPr>
        <p:spPr>
          <a:xfrm>
            <a:off x="152400" y="495300"/>
            <a:ext cx="962025" cy="917575"/>
          </a:xfrm>
          <a:prstGeom prst="star4">
            <a:avLst>
              <a:gd name="adj" fmla="val 21731"/>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en-US" dirty="0"/>
              <a:t>6</a:t>
            </a:r>
            <a:endParaRPr lang="ar-JO" dirty="0"/>
          </a:p>
        </p:txBody>
      </p:sp>
      <p:sp>
        <p:nvSpPr>
          <p:cNvPr id="12" name="4-Point Star 11"/>
          <p:cNvSpPr/>
          <p:nvPr/>
        </p:nvSpPr>
        <p:spPr>
          <a:xfrm>
            <a:off x="152400" y="4038600"/>
            <a:ext cx="949325" cy="952500"/>
          </a:xfrm>
          <a:prstGeom prst="star4">
            <a:avLst>
              <a:gd name="adj" fmla="val 191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en-US" dirty="0"/>
              <a:t>9</a:t>
            </a:r>
            <a:endParaRPr lang="ar-JO" dirty="0"/>
          </a:p>
        </p:txBody>
      </p:sp>
      <p:sp>
        <p:nvSpPr>
          <p:cNvPr id="14" name="4-Point Star 13"/>
          <p:cNvSpPr/>
          <p:nvPr/>
        </p:nvSpPr>
        <p:spPr>
          <a:xfrm>
            <a:off x="152400" y="5197475"/>
            <a:ext cx="1082675" cy="920750"/>
          </a:xfrm>
          <a:prstGeom prst="star4">
            <a:avLst>
              <a:gd name="adj" fmla="val 21046"/>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r>
              <a:rPr lang="en-US" sz="1050" b="1" dirty="0"/>
              <a:t>10</a:t>
            </a:r>
            <a:endParaRPr lang="ar-JO" sz="1050" b="1" dirty="0"/>
          </a:p>
        </p:txBody>
      </p:sp>
    </p:spTree>
    <p:extLst>
      <p:ext uri="{BB962C8B-B14F-4D97-AF65-F5344CB8AC3E}">
        <p14:creationId xmlns:p14="http://schemas.microsoft.com/office/powerpoint/2010/main" val="160305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5240" y="123736"/>
            <a:ext cx="4392930" cy="1267797"/>
          </a:xfrm>
          <a:prstGeom prst="cloudCallou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defRPr/>
            </a:pPr>
            <a:r>
              <a:rPr lang="en-US" sz="3200" b="1" dirty="0">
                <a:solidFill>
                  <a:srgbClr val="66CCFF"/>
                </a:solidFill>
              </a:rPr>
              <a:t>A WORK SHEET</a:t>
            </a:r>
            <a:endParaRPr lang="ar-JO" sz="3200" b="1" dirty="0">
              <a:solidFill>
                <a:srgbClr val="66CCFF"/>
              </a:solidFill>
            </a:endParaRPr>
          </a:p>
        </p:txBody>
      </p:sp>
      <p:sp>
        <p:nvSpPr>
          <p:cNvPr id="12" name="WordArt 28"/>
          <p:cNvSpPr>
            <a:spLocks noChangeArrowheads="1" noChangeShapeType="1" noTextEdit="1"/>
          </p:cNvSpPr>
          <p:nvPr/>
        </p:nvSpPr>
        <p:spPr bwMode="auto">
          <a:xfrm>
            <a:off x="15875" y="379413"/>
            <a:ext cx="3336925" cy="833437"/>
          </a:xfrm>
          <a:prstGeom prst="rect">
            <a:avLst/>
          </a:prstGeom>
        </p:spPr>
        <p:txBody>
          <a:bodyPr wrap="none" fromWordArt="1">
            <a:prstTxWarp prst="textCascadeUp">
              <a:avLst>
                <a:gd name="adj" fmla="val 44444"/>
              </a:avLst>
            </a:prstTxWarp>
          </a:bodyPr>
          <a:lstStyle/>
          <a:p>
            <a:pPr algn="ctr" rtl="0"/>
            <a:endParaRPr lang="ar-JO" sz="3600" kern="10">
              <a:ln w="9525">
                <a:solidFill>
                  <a:srgbClr val="000000"/>
                </a:solidFill>
                <a:round/>
                <a:headEnd/>
                <a:tailEnd/>
              </a:ln>
              <a:solidFill>
                <a:srgbClr val="000000"/>
              </a:solidFill>
              <a:latin typeface="Arial"/>
              <a:cs typeface="Arial"/>
            </a:endParaRPr>
          </a:p>
        </p:txBody>
      </p:sp>
      <p:sp>
        <p:nvSpPr>
          <p:cNvPr id="6" name="Cloud Callout 5"/>
          <p:cNvSpPr/>
          <p:nvPr/>
        </p:nvSpPr>
        <p:spPr>
          <a:xfrm>
            <a:off x="4391025" y="0"/>
            <a:ext cx="4722813" cy="1328738"/>
          </a:xfrm>
          <a:prstGeom prst="cloud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l">
              <a:lnSpc>
                <a:spcPct val="80000"/>
              </a:lnSpc>
              <a:defRPr/>
            </a:pPr>
            <a:endParaRPr lang="ar-JO"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Bevel 8"/>
          <p:cNvSpPr/>
          <p:nvPr/>
        </p:nvSpPr>
        <p:spPr>
          <a:xfrm>
            <a:off x="2514600" y="2286000"/>
            <a:ext cx="5791200" cy="762000"/>
          </a:xfrm>
          <a:prstGeom prst="bevel">
            <a:avLst/>
          </a:prstGeom>
          <a:solidFill>
            <a:schemeClr val="bg1">
              <a:lumMod val="50000"/>
              <a:lumOff val="5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l">
              <a:lnSpc>
                <a:spcPct val="80000"/>
              </a:lnSpc>
              <a:defRPr/>
            </a:pPr>
            <a:r>
              <a:rPr lang="en-US" sz="2000" b="1" dirty="0">
                <a:solidFill>
                  <a:srgbClr val="FF3399"/>
                </a:solidFill>
              </a:rPr>
              <a:t>My sister’s brought me --------surprise gift</a:t>
            </a:r>
            <a:r>
              <a:rPr lang="en-US" b="1" dirty="0">
                <a:solidFill>
                  <a:srgbClr val="FF3399"/>
                </a:solidFill>
              </a:rPr>
              <a:t>.</a:t>
            </a:r>
            <a:r>
              <a:rPr lang="en-US"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a:rPr>
              <a:t> </a:t>
            </a:r>
            <a:endParaRPr lang="en-US" b="1" dirty="0">
              <a:solidFill>
                <a:srgbClr val="FF3399"/>
              </a:solidFill>
            </a:endParaRPr>
          </a:p>
        </p:txBody>
      </p:sp>
      <p:sp>
        <p:nvSpPr>
          <p:cNvPr id="10" name="Bevel 9"/>
          <p:cNvSpPr/>
          <p:nvPr/>
        </p:nvSpPr>
        <p:spPr>
          <a:xfrm>
            <a:off x="2514600" y="3200400"/>
            <a:ext cx="5807075" cy="762000"/>
          </a:xfrm>
          <a:prstGeom prst="bevel">
            <a:avLst/>
          </a:prstGeom>
          <a:solidFill>
            <a:schemeClr val="bg1">
              <a:lumMod val="50000"/>
              <a:lumOff val="5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l">
              <a:lnSpc>
                <a:spcPct val="80000"/>
              </a:lnSpc>
              <a:defRPr/>
            </a:pPr>
            <a:r>
              <a:rPr lang="en-US" b="1" dirty="0"/>
              <a:t> </a:t>
            </a:r>
            <a:r>
              <a:rPr lang="en-US" sz="2000" b="1" dirty="0"/>
              <a:t>Tamer works in ----------United Arab Emirates.</a:t>
            </a:r>
          </a:p>
        </p:txBody>
      </p:sp>
      <p:sp>
        <p:nvSpPr>
          <p:cNvPr id="11" name="Bevel 10"/>
          <p:cNvSpPr/>
          <p:nvPr/>
        </p:nvSpPr>
        <p:spPr>
          <a:xfrm>
            <a:off x="2514600" y="4054475"/>
            <a:ext cx="5761038" cy="685800"/>
          </a:xfrm>
          <a:prstGeom prst="bevel">
            <a:avLst/>
          </a:prstGeom>
          <a:solidFill>
            <a:schemeClr val="bg1">
              <a:lumMod val="50000"/>
              <a:lumOff val="5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l">
              <a:lnSpc>
                <a:spcPct val="80000"/>
              </a:lnSpc>
              <a:defRPr/>
            </a:pPr>
            <a:r>
              <a:rPr lang="en-US" sz="2400" b="1" dirty="0">
                <a:solidFill>
                  <a:srgbClr val="FF3399"/>
                </a:solidFill>
              </a:rPr>
              <a:t>--------air in this office is not fresh</a:t>
            </a:r>
            <a:r>
              <a:rPr lang="en-US" b="1" dirty="0">
                <a:solidFill>
                  <a:srgbClr val="FF3399"/>
                </a:solidFill>
              </a:rPr>
              <a:t>.</a:t>
            </a:r>
          </a:p>
        </p:txBody>
      </p:sp>
      <p:sp>
        <p:nvSpPr>
          <p:cNvPr id="13" name="Bevel 12"/>
          <p:cNvSpPr/>
          <p:nvPr/>
        </p:nvSpPr>
        <p:spPr>
          <a:xfrm>
            <a:off x="2514600" y="4876800"/>
            <a:ext cx="5761038" cy="701675"/>
          </a:xfrm>
          <a:prstGeom prst="bevel">
            <a:avLst/>
          </a:prstGeom>
          <a:solidFill>
            <a:schemeClr val="bg1">
              <a:lumMod val="50000"/>
              <a:lumOff val="5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l">
              <a:defRPr/>
            </a:pPr>
            <a:r>
              <a:rPr lang="en-US" sz="2000" b="1" dirty="0">
                <a:solidFill>
                  <a:schemeClr val="tx1"/>
                </a:solidFill>
              </a:rPr>
              <a:t>-------New York City is -------largest in--------USA.</a:t>
            </a:r>
            <a:endParaRPr lang="ar-JO" sz="2000" dirty="0">
              <a:solidFill>
                <a:schemeClr val="tx1"/>
              </a:solidFill>
            </a:endParaRPr>
          </a:p>
        </p:txBody>
      </p:sp>
      <p:sp>
        <p:nvSpPr>
          <p:cNvPr id="15" name="Bevel 14"/>
          <p:cNvSpPr/>
          <p:nvPr/>
        </p:nvSpPr>
        <p:spPr>
          <a:xfrm>
            <a:off x="2514600" y="5715000"/>
            <a:ext cx="5761038" cy="701675"/>
          </a:xfrm>
          <a:prstGeom prst="bevel">
            <a:avLst/>
          </a:prstGeom>
          <a:solidFill>
            <a:schemeClr val="bg1">
              <a:lumMod val="50000"/>
              <a:lumOff val="5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l">
              <a:lnSpc>
                <a:spcPct val="80000"/>
              </a:lnSpc>
              <a:defRPr/>
            </a:pPr>
            <a:r>
              <a:rPr lang="en-US" sz="2000" b="1" dirty="0">
                <a:solidFill>
                  <a:srgbClr val="FF3399"/>
                </a:solidFill>
              </a:rPr>
              <a:t>I need --------hour to finish this work</a:t>
            </a:r>
            <a:r>
              <a:rPr lang="en-US" b="1" dirty="0">
                <a:solidFill>
                  <a:srgbClr val="FF3399"/>
                </a:solidFill>
              </a:rPr>
              <a:t>.</a:t>
            </a:r>
          </a:p>
        </p:txBody>
      </p:sp>
      <p:sp>
        <p:nvSpPr>
          <p:cNvPr id="17" name="Left-Right Arrow 16"/>
          <p:cNvSpPr/>
          <p:nvPr/>
        </p:nvSpPr>
        <p:spPr>
          <a:xfrm>
            <a:off x="2133600" y="1422400"/>
            <a:ext cx="6172200" cy="774700"/>
          </a:xfrm>
          <a:prstGeom prst="leftRightArrow">
            <a:avLst/>
          </a:prstGeom>
          <a:solidFill>
            <a:schemeClr val="bg1">
              <a:lumMod val="75000"/>
              <a:lumOff val="25000"/>
            </a:schemeClr>
          </a:solidFill>
        </p:spPr>
        <p:style>
          <a:lnRef idx="3">
            <a:schemeClr val="lt1"/>
          </a:lnRef>
          <a:fillRef idx="1">
            <a:schemeClr val="accent1"/>
          </a:fillRef>
          <a:effectRef idx="1">
            <a:schemeClr val="accent1"/>
          </a:effectRef>
          <a:fontRef idx="minor">
            <a:schemeClr val="lt1"/>
          </a:fontRef>
        </p:style>
        <p:txBody>
          <a:bodyPr rtlCol="1" anchor="ctr"/>
          <a:lstStyle/>
          <a:p>
            <a:pPr>
              <a:lnSpc>
                <a:spcPct val="80000"/>
              </a:lnSpc>
              <a:defRPr/>
            </a:pPr>
            <a:r>
              <a:rPr lang="en-US" b="1" i="1" u="sng" dirty="0">
                <a:solidFill>
                  <a:schemeClr val="tx1"/>
                </a:solidFill>
              </a:rPr>
              <a:t>Complete the sentences with a, an, the or zero article.</a:t>
            </a:r>
          </a:p>
        </p:txBody>
      </p:sp>
      <p:sp>
        <p:nvSpPr>
          <p:cNvPr id="19" name="Rectangle 18"/>
          <p:cNvSpPr/>
          <p:nvPr/>
        </p:nvSpPr>
        <p:spPr>
          <a:xfrm>
            <a:off x="4687555" y="123736"/>
            <a:ext cx="4190999"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articles</a:t>
            </a:r>
          </a:p>
        </p:txBody>
      </p:sp>
      <p:sp>
        <p:nvSpPr>
          <p:cNvPr id="22" name="Up Ribbon 21"/>
          <p:cNvSpPr/>
          <p:nvPr/>
        </p:nvSpPr>
        <p:spPr>
          <a:xfrm>
            <a:off x="1295400" y="2438400"/>
            <a:ext cx="685800" cy="457200"/>
          </a:xfrm>
          <a:prstGeom prst="ribbon2">
            <a:avLst/>
          </a:prstGeom>
          <a:solidFill>
            <a:schemeClr val="bg1">
              <a:lumMod val="50000"/>
              <a:lumOff val="5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en-US" dirty="0"/>
              <a:t>1</a:t>
            </a:r>
            <a:endParaRPr lang="ar-JO" dirty="0"/>
          </a:p>
        </p:txBody>
      </p:sp>
      <p:sp>
        <p:nvSpPr>
          <p:cNvPr id="23" name="Up Ribbon 22"/>
          <p:cNvSpPr/>
          <p:nvPr/>
        </p:nvSpPr>
        <p:spPr>
          <a:xfrm>
            <a:off x="1295400" y="3200400"/>
            <a:ext cx="762000" cy="457200"/>
          </a:xfrm>
          <a:prstGeom prst="ribbon2">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smtClean="0">
                <a:solidFill>
                  <a:schemeClr val="accent3">
                    <a:lumMod val="50000"/>
                  </a:schemeClr>
                </a:solidFill>
              </a:rPr>
              <a:t>2</a:t>
            </a:r>
            <a:endParaRPr lang="ar-JO" dirty="0">
              <a:solidFill>
                <a:schemeClr val="accent3">
                  <a:lumMod val="50000"/>
                </a:schemeClr>
              </a:solidFill>
            </a:endParaRPr>
          </a:p>
        </p:txBody>
      </p:sp>
      <p:sp>
        <p:nvSpPr>
          <p:cNvPr id="24" name="Up Ribbon 23"/>
          <p:cNvSpPr/>
          <p:nvPr/>
        </p:nvSpPr>
        <p:spPr>
          <a:xfrm>
            <a:off x="1295400" y="4000500"/>
            <a:ext cx="685800" cy="441325"/>
          </a:xfrm>
          <a:prstGeom prst="ribbon2">
            <a:avLst/>
          </a:prstGeom>
          <a:solidFill>
            <a:schemeClr val="bg1">
              <a:lumMod val="50000"/>
              <a:lumOff val="5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en-US" dirty="0"/>
              <a:t>3</a:t>
            </a:r>
            <a:endParaRPr lang="ar-JO" dirty="0"/>
          </a:p>
        </p:txBody>
      </p:sp>
      <p:sp>
        <p:nvSpPr>
          <p:cNvPr id="25" name="Up Ribbon 24"/>
          <p:cNvSpPr/>
          <p:nvPr/>
        </p:nvSpPr>
        <p:spPr>
          <a:xfrm>
            <a:off x="1217612" y="4795270"/>
            <a:ext cx="763588" cy="487363"/>
          </a:xfrm>
          <a:prstGeom prst="ribbon2">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smtClean="0">
                <a:solidFill>
                  <a:schemeClr val="accent3">
                    <a:lumMod val="50000"/>
                  </a:schemeClr>
                </a:solidFill>
              </a:rPr>
              <a:t>4</a:t>
            </a:r>
            <a:endParaRPr lang="ar-JO" dirty="0">
              <a:solidFill>
                <a:schemeClr val="accent3">
                  <a:lumMod val="50000"/>
                </a:schemeClr>
              </a:solidFill>
            </a:endParaRPr>
          </a:p>
        </p:txBody>
      </p:sp>
      <p:sp>
        <p:nvSpPr>
          <p:cNvPr id="27" name="Up Ribbon 26"/>
          <p:cNvSpPr/>
          <p:nvPr/>
        </p:nvSpPr>
        <p:spPr>
          <a:xfrm>
            <a:off x="1295400" y="5791200"/>
            <a:ext cx="763588" cy="549275"/>
          </a:xfrm>
          <a:prstGeom prst="ribbon2">
            <a:avLst/>
          </a:prstGeom>
        </p:spPr>
        <p:style>
          <a:lnRef idx="1">
            <a:schemeClr val="accent5"/>
          </a:lnRef>
          <a:fillRef idx="2">
            <a:schemeClr val="accent5"/>
          </a:fillRef>
          <a:effectRef idx="1">
            <a:schemeClr val="accent5"/>
          </a:effectRef>
          <a:fontRef idx="minor">
            <a:schemeClr val="dk1"/>
          </a:fontRef>
        </p:style>
        <p:txBody>
          <a:bodyPr rtlCol="1" anchor="ctr"/>
          <a:lstStyle/>
          <a:p>
            <a:pPr algn="ctr">
              <a:defRPr/>
            </a:pPr>
            <a:r>
              <a:rPr lang="en-US" dirty="0"/>
              <a:t>5</a:t>
            </a:r>
            <a:endParaRPr lang="ar-JO" dirty="0"/>
          </a:p>
        </p:txBody>
      </p:sp>
    </p:spTree>
    <p:extLst>
      <p:ext uri="{BB962C8B-B14F-4D97-AF65-F5344CB8AC3E}">
        <p14:creationId xmlns:p14="http://schemas.microsoft.com/office/powerpoint/2010/main" val="324131249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209800" y="228600"/>
            <a:ext cx="6172200" cy="762000"/>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l">
              <a:defRPr/>
            </a:pPr>
            <a:r>
              <a:rPr lang="en-US" sz="2000" b="1" dirty="0"/>
              <a:t>-----Rhine is ------longest river in ----------Germany.</a:t>
            </a:r>
            <a:endParaRPr lang="ar-JO" sz="2000" dirty="0"/>
          </a:p>
        </p:txBody>
      </p:sp>
      <p:sp>
        <p:nvSpPr>
          <p:cNvPr id="4" name="Horizontal Scroll 3"/>
          <p:cNvSpPr/>
          <p:nvPr/>
        </p:nvSpPr>
        <p:spPr>
          <a:xfrm>
            <a:off x="2209800" y="1295400"/>
            <a:ext cx="6172200" cy="838200"/>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l">
              <a:lnSpc>
                <a:spcPct val="80000"/>
              </a:lnSpc>
              <a:defRPr/>
            </a:pPr>
            <a:r>
              <a:rPr lang="en-US" sz="2000" b="1" dirty="0">
                <a:solidFill>
                  <a:schemeClr val="tx1"/>
                </a:solidFill>
              </a:rPr>
              <a:t>---------Gold is ---------precious metal</a:t>
            </a:r>
            <a:r>
              <a:rPr lang="en-US" b="1" dirty="0">
                <a:solidFill>
                  <a:schemeClr val="tx1"/>
                </a:solidFill>
              </a:rPr>
              <a:t>.</a:t>
            </a:r>
          </a:p>
        </p:txBody>
      </p:sp>
      <p:sp>
        <p:nvSpPr>
          <p:cNvPr id="5" name="Horizontal Scroll 4"/>
          <p:cNvSpPr/>
          <p:nvPr/>
        </p:nvSpPr>
        <p:spPr>
          <a:xfrm>
            <a:off x="2209800" y="2514600"/>
            <a:ext cx="6172200" cy="762000"/>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l">
              <a:defRPr/>
            </a:pPr>
            <a:r>
              <a:rPr lang="en-US" sz="2000" b="1" dirty="0"/>
              <a:t>----------Jerusalem is ----------capital of -----------Palestine.</a:t>
            </a:r>
            <a:endParaRPr lang="ar-JO" sz="2000" dirty="0"/>
          </a:p>
        </p:txBody>
      </p:sp>
      <p:sp>
        <p:nvSpPr>
          <p:cNvPr id="6" name="Horizontal Scroll 5"/>
          <p:cNvSpPr/>
          <p:nvPr/>
        </p:nvSpPr>
        <p:spPr>
          <a:xfrm>
            <a:off x="2209800" y="3581400"/>
            <a:ext cx="6172200" cy="838200"/>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l">
              <a:defRPr/>
            </a:pPr>
            <a:r>
              <a:rPr lang="en-US" sz="2400" b="1" dirty="0" err="1">
                <a:solidFill>
                  <a:schemeClr val="tx1"/>
                </a:solidFill>
              </a:rPr>
              <a:t>Marah</a:t>
            </a:r>
            <a:r>
              <a:rPr lang="en-US" sz="2400" b="1" dirty="0">
                <a:solidFill>
                  <a:schemeClr val="tx1"/>
                </a:solidFill>
              </a:rPr>
              <a:t> is sitting in -----------second row.</a:t>
            </a:r>
            <a:endParaRPr lang="ar-JO" sz="2400" dirty="0">
              <a:solidFill>
                <a:schemeClr val="tx1"/>
              </a:solidFill>
            </a:endParaRPr>
          </a:p>
        </p:txBody>
      </p:sp>
      <p:sp>
        <p:nvSpPr>
          <p:cNvPr id="7" name="Horizontal Scroll 6"/>
          <p:cNvSpPr/>
          <p:nvPr/>
        </p:nvSpPr>
        <p:spPr>
          <a:xfrm>
            <a:off x="2209800" y="4754563"/>
            <a:ext cx="6172200" cy="914400"/>
          </a:xfrm>
          <a:prstGeom prst="horizontalScroll">
            <a:avLst/>
          </a:prstGeom>
        </p:spPr>
        <p:style>
          <a:lnRef idx="1">
            <a:schemeClr val="accent3"/>
          </a:lnRef>
          <a:fillRef idx="2">
            <a:schemeClr val="accent3"/>
          </a:fillRef>
          <a:effectRef idx="1">
            <a:schemeClr val="accent3"/>
          </a:effectRef>
          <a:fontRef idx="minor">
            <a:schemeClr val="dk1"/>
          </a:fontRef>
        </p:style>
        <p:txBody>
          <a:bodyPr rtlCol="1" anchor="ctr"/>
          <a:lstStyle/>
          <a:p>
            <a:pPr algn="l">
              <a:defRPr/>
            </a:pPr>
            <a:r>
              <a:rPr lang="en-US" sz="2400" b="1" dirty="0"/>
              <a:t>I like---------pineapples.</a:t>
            </a:r>
            <a:endParaRPr lang="ar-JO" sz="2400" dirty="0"/>
          </a:p>
        </p:txBody>
      </p:sp>
      <p:sp>
        <p:nvSpPr>
          <p:cNvPr id="8" name="32-Point Star 7"/>
          <p:cNvSpPr/>
          <p:nvPr/>
        </p:nvSpPr>
        <p:spPr>
          <a:xfrm>
            <a:off x="1219200" y="228600"/>
            <a:ext cx="762000" cy="762000"/>
          </a:xfrm>
          <a:prstGeom prst="star32">
            <a:avLst>
              <a:gd name="adj" fmla="val 34000"/>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dirty="0"/>
              <a:t>6</a:t>
            </a:r>
            <a:endParaRPr lang="ar-JO" dirty="0"/>
          </a:p>
        </p:txBody>
      </p:sp>
      <p:sp>
        <p:nvSpPr>
          <p:cNvPr id="9" name="32-Point Star 8"/>
          <p:cNvSpPr/>
          <p:nvPr/>
        </p:nvSpPr>
        <p:spPr>
          <a:xfrm>
            <a:off x="1219200" y="1295400"/>
            <a:ext cx="685800" cy="838200"/>
          </a:xfrm>
          <a:prstGeom prst="star32">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dirty="0"/>
              <a:t>7</a:t>
            </a:r>
            <a:endParaRPr lang="ar-JO" dirty="0"/>
          </a:p>
        </p:txBody>
      </p:sp>
      <p:sp>
        <p:nvSpPr>
          <p:cNvPr id="10" name="32-Point Star 9"/>
          <p:cNvSpPr/>
          <p:nvPr/>
        </p:nvSpPr>
        <p:spPr>
          <a:xfrm>
            <a:off x="1219200" y="2514600"/>
            <a:ext cx="685800" cy="762000"/>
          </a:xfrm>
          <a:prstGeom prst="star32">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dirty="0"/>
              <a:t>8</a:t>
            </a:r>
            <a:endParaRPr lang="ar-JO" dirty="0"/>
          </a:p>
        </p:txBody>
      </p:sp>
      <p:sp>
        <p:nvSpPr>
          <p:cNvPr id="11" name="32-Point Star 10"/>
          <p:cNvSpPr/>
          <p:nvPr/>
        </p:nvSpPr>
        <p:spPr>
          <a:xfrm>
            <a:off x="1219200" y="3581400"/>
            <a:ext cx="685800" cy="838200"/>
          </a:xfrm>
          <a:prstGeom prst="star32">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dirty="0"/>
              <a:t>9</a:t>
            </a:r>
            <a:endParaRPr lang="ar-JO" dirty="0"/>
          </a:p>
        </p:txBody>
      </p:sp>
      <p:sp>
        <p:nvSpPr>
          <p:cNvPr id="12" name="32-Point Star 11"/>
          <p:cNvSpPr/>
          <p:nvPr/>
        </p:nvSpPr>
        <p:spPr>
          <a:xfrm>
            <a:off x="1295400" y="4953000"/>
            <a:ext cx="685800" cy="762000"/>
          </a:xfrm>
          <a:prstGeom prst="star32">
            <a:avLst/>
          </a:prstGeom>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200" b="1" dirty="0"/>
              <a:t>10</a:t>
            </a:r>
            <a:endParaRPr lang="ar-JO" sz="1200" b="1" dirty="0"/>
          </a:p>
        </p:txBody>
      </p:sp>
    </p:spTree>
    <p:extLst>
      <p:ext uri="{BB962C8B-B14F-4D97-AF65-F5344CB8AC3E}">
        <p14:creationId xmlns:p14="http://schemas.microsoft.com/office/powerpoint/2010/main" val="98999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Stored Data 8"/>
          <p:cNvSpPr/>
          <p:nvPr/>
        </p:nvSpPr>
        <p:spPr>
          <a:xfrm>
            <a:off x="1706563" y="152400"/>
            <a:ext cx="7437437" cy="838200"/>
          </a:xfrm>
          <a:prstGeom prst="flowChartOnlineStora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1">
            <a:schemeClr val="accent6"/>
          </a:lnRef>
          <a:fillRef idx="2">
            <a:schemeClr val="accent6"/>
          </a:fillRef>
          <a:effectRef idx="1">
            <a:schemeClr val="accent6"/>
          </a:effectRef>
          <a:fontRef idx="minor">
            <a:schemeClr val="dk1"/>
          </a:fontRef>
        </p:style>
        <p:txBody>
          <a:bodyPr rtlCol="1" anchor="ctr"/>
          <a:lstStyle/>
          <a:p>
            <a:pPr algn="l">
              <a:lnSpc>
                <a:spcPct val="80000"/>
              </a:lnSpc>
              <a:defRPr/>
            </a:pPr>
            <a:r>
              <a:rPr lang="en-US" sz="2400" b="1" dirty="0">
                <a:solidFill>
                  <a:schemeClr val="tx1"/>
                </a:solidFill>
              </a:rPr>
              <a:t>11---------sun rises in -------east.</a:t>
            </a:r>
          </a:p>
        </p:txBody>
      </p:sp>
      <p:sp>
        <p:nvSpPr>
          <p:cNvPr id="10" name="Flowchart: Stored Data 9"/>
          <p:cNvSpPr/>
          <p:nvPr/>
        </p:nvSpPr>
        <p:spPr>
          <a:xfrm>
            <a:off x="1692275" y="1431925"/>
            <a:ext cx="7435850" cy="838200"/>
          </a:xfrm>
          <a:prstGeom prst="flowChartOnlineStora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1">
            <a:schemeClr val="accent6"/>
          </a:lnRef>
          <a:fillRef idx="2">
            <a:schemeClr val="accent6"/>
          </a:fillRef>
          <a:effectRef idx="1">
            <a:schemeClr val="accent6"/>
          </a:effectRef>
          <a:fontRef idx="minor">
            <a:schemeClr val="dk1"/>
          </a:fontRef>
        </p:style>
        <p:txBody>
          <a:bodyPr rtlCol="1" anchor="ctr"/>
          <a:lstStyle/>
          <a:p>
            <a:pPr algn="l">
              <a:defRPr/>
            </a:pPr>
            <a:r>
              <a:rPr lang="en-US" sz="2000" b="1" dirty="0"/>
              <a:t>12-We talked to -------------young lady </a:t>
            </a:r>
            <a:r>
              <a:rPr lang="en-US" sz="2000" b="1"/>
              <a:t>over there</a:t>
            </a:r>
            <a:endParaRPr lang="ar-JO" sz="2000" dirty="0"/>
          </a:p>
        </p:txBody>
      </p:sp>
      <p:sp>
        <p:nvSpPr>
          <p:cNvPr id="11" name="Flowchart: Stored Data 10"/>
          <p:cNvSpPr/>
          <p:nvPr/>
        </p:nvSpPr>
        <p:spPr>
          <a:xfrm>
            <a:off x="1722438" y="2795588"/>
            <a:ext cx="7437437" cy="838200"/>
          </a:xfrm>
          <a:prstGeom prst="flowChartOnlineStora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1">
            <a:schemeClr val="accent6"/>
          </a:lnRef>
          <a:fillRef idx="2">
            <a:schemeClr val="accent6"/>
          </a:fillRef>
          <a:effectRef idx="1">
            <a:schemeClr val="accent6"/>
          </a:effectRef>
          <a:fontRef idx="minor">
            <a:schemeClr val="dk1"/>
          </a:fontRef>
        </p:style>
        <p:txBody>
          <a:bodyPr rtlCol="1" anchor="ctr"/>
          <a:lstStyle/>
          <a:p>
            <a:pPr algn="l">
              <a:lnSpc>
                <a:spcPct val="80000"/>
              </a:lnSpc>
              <a:defRPr/>
            </a:pPr>
            <a:r>
              <a:rPr lang="en-US" sz="2000" b="1" dirty="0">
                <a:solidFill>
                  <a:schemeClr val="tx1"/>
                </a:solidFill>
              </a:rPr>
              <a:t>13--------Negev Desert is in this country</a:t>
            </a:r>
            <a:r>
              <a:rPr lang="en-US" b="1" dirty="0">
                <a:solidFill>
                  <a:srgbClr val="FF3399"/>
                </a:solidFill>
              </a:rPr>
              <a:t>.</a:t>
            </a:r>
          </a:p>
        </p:txBody>
      </p:sp>
      <p:sp>
        <p:nvSpPr>
          <p:cNvPr id="12" name="Flowchart: Stored Data 11"/>
          <p:cNvSpPr/>
          <p:nvPr/>
        </p:nvSpPr>
        <p:spPr>
          <a:xfrm>
            <a:off x="1722438" y="4052888"/>
            <a:ext cx="7421562" cy="938212"/>
          </a:xfrm>
          <a:prstGeom prst="flowChartOnlineStora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1">
            <a:schemeClr val="accent6"/>
          </a:lnRef>
          <a:fillRef idx="2">
            <a:schemeClr val="accent6"/>
          </a:fillRef>
          <a:effectRef idx="1">
            <a:schemeClr val="accent6"/>
          </a:effectRef>
          <a:fontRef idx="minor">
            <a:schemeClr val="dk1"/>
          </a:fontRef>
        </p:style>
        <p:txBody>
          <a:bodyPr rtlCol="1" anchor="ctr"/>
          <a:lstStyle/>
          <a:p>
            <a:pPr algn="l">
              <a:lnSpc>
                <a:spcPct val="80000"/>
              </a:lnSpc>
              <a:defRPr/>
            </a:pPr>
            <a:r>
              <a:rPr lang="en-US" sz="2400" b="1" dirty="0"/>
              <a:t>14---------  birds have--------wings.</a:t>
            </a:r>
          </a:p>
        </p:txBody>
      </p:sp>
      <p:sp>
        <p:nvSpPr>
          <p:cNvPr id="13" name="Flowchart: Stored Data 12"/>
          <p:cNvSpPr/>
          <p:nvPr/>
        </p:nvSpPr>
        <p:spPr>
          <a:xfrm>
            <a:off x="1692275" y="5400675"/>
            <a:ext cx="7435850" cy="844550"/>
          </a:xfrm>
          <a:prstGeom prst="flowChartOnlineStorag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1">
            <a:schemeClr val="accent6"/>
          </a:lnRef>
          <a:fillRef idx="2">
            <a:schemeClr val="accent6"/>
          </a:fillRef>
          <a:effectRef idx="1">
            <a:schemeClr val="accent6"/>
          </a:effectRef>
          <a:fontRef idx="minor">
            <a:schemeClr val="dk1"/>
          </a:fontRef>
        </p:style>
        <p:txBody>
          <a:bodyPr rtlCol="1" anchor="ctr"/>
          <a:lstStyle/>
          <a:p>
            <a:pPr algn="l">
              <a:lnSpc>
                <a:spcPct val="80000"/>
              </a:lnSpc>
              <a:defRPr/>
            </a:pPr>
            <a:r>
              <a:rPr lang="en-US" sz="2000" b="1" dirty="0">
                <a:solidFill>
                  <a:schemeClr val="tx1"/>
                </a:solidFill>
              </a:rPr>
              <a:t>15-Sameh is very fond of ----------sports. He plays---------badminton,----------volleyball and---------football.</a:t>
            </a:r>
            <a:r>
              <a:rPr lang="en-US" sz="2000" dirty="0">
                <a:solidFill>
                  <a:schemeClr val="tx1"/>
                </a:solidFill>
              </a:rPr>
              <a:t>  </a:t>
            </a:r>
          </a:p>
        </p:txBody>
      </p:sp>
      <p:sp>
        <p:nvSpPr>
          <p:cNvPr id="14" name="Sun 13"/>
          <p:cNvSpPr/>
          <p:nvPr/>
        </p:nvSpPr>
        <p:spPr>
          <a:xfrm>
            <a:off x="381000" y="76200"/>
            <a:ext cx="1066800" cy="914400"/>
          </a:xfrm>
          <a:prstGeom prst="su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3">
            <a:schemeClr val="lt1"/>
          </a:lnRef>
          <a:fillRef idx="1">
            <a:schemeClr val="accent6"/>
          </a:fillRef>
          <a:effectRef idx="1">
            <a:schemeClr val="accent6"/>
          </a:effectRef>
          <a:fontRef idx="minor">
            <a:schemeClr val="lt1"/>
          </a:fontRef>
        </p:style>
        <p:txBody>
          <a:bodyPr rtlCol="1" anchor="ctr"/>
          <a:lstStyle/>
          <a:p>
            <a:pPr algn="ctr">
              <a:defRPr/>
            </a:pPr>
            <a:r>
              <a:rPr lang="en-US" sz="1100" dirty="0"/>
              <a:t>11</a:t>
            </a:r>
            <a:endParaRPr lang="ar-JO" sz="1100" dirty="0"/>
          </a:p>
        </p:txBody>
      </p:sp>
      <p:sp>
        <p:nvSpPr>
          <p:cNvPr id="15" name="Sun 14"/>
          <p:cNvSpPr/>
          <p:nvPr/>
        </p:nvSpPr>
        <p:spPr>
          <a:xfrm>
            <a:off x="457200" y="1431925"/>
            <a:ext cx="936625" cy="838200"/>
          </a:xfrm>
          <a:prstGeom prst="su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3">
            <a:schemeClr val="lt1"/>
          </a:lnRef>
          <a:fillRef idx="1">
            <a:schemeClr val="accent6"/>
          </a:fillRef>
          <a:effectRef idx="1">
            <a:schemeClr val="accent6"/>
          </a:effectRef>
          <a:fontRef idx="minor">
            <a:schemeClr val="lt1"/>
          </a:fontRef>
        </p:style>
        <p:txBody>
          <a:bodyPr rtlCol="1" anchor="ctr"/>
          <a:lstStyle/>
          <a:p>
            <a:pPr algn="ctr">
              <a:defRPr/>
            </a:pPr>
            <a:r>
              <a:rPr lang="en-US" sz="1100" dirty="0"/>
              <a:t>12</a:t>
            </a:r>
            <a:endParaRPr lang="ar-JO" sz="1100" dirty="0"/>
          </a:p>
        </p:txBody>
      </p:sp>
      <p:sp>
        <p:nvSpPr>
          <p:cNvPr id="16" name="Sun 15"/>
          <p:cNvSpPr/>
          <p:nvPr/>
        </p:nvSpPr>
        <p:spPr>
          <a:xfrm>
            <a:off x="463550" y="2795588"/>
            <a:ext cx="930275" cy="838200"/>
          </a:xfrm>
          <a:prstGeom prst="su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3">
            <a:schemeClr val="lt1"/>
          </a:lnRef>
          <a:fillRef idx="1">
            <a:schemeClr val="accent6"/>
          </a:fillRef>
          <a:effectRef idx="1">
            <a:schemeClr val="accent6"/>
          </a:effectRef>
          <a:fontRef idx="minor">
            <a:schemeClr val="lt1"/>
          </a:fontRef>
        </p:style>
        <p:txBody>
          <a:bodyPr rtlCol="1" anchor="ctr"/>
          <a:lstStyle/>
          <a:p>
            <a:pPr algn="ctr">
              <a:defRPr/>
            </a:pPr>
            <a:r>
              <a:rPr lang="en-US" sz="1100" dirty="0"/>
              <a:t>13</a:t>
            </a:r>
            <a:endParaRPr lang="ar-JO" sz="1100" dirty="0"/>
          </a:p>
        </p:txBody>
      </p:sp>
      <p:sp>
        <p:nvSpPr>
          <p:cNvPr id="17" name="Sun 16"/>
          <p:cNvSpPr/>
          <p:nvPr/>
        </p:nvSpPr>
        <p:spPr>
          <a:xfrm>
            <a:off x="533400" y="4191000"/>
            <a:ext cx="922338" cy="723900"/>
          </a:xfrm>
          <a:prstGeom prst="su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3">
            <a:schemeClr val="lt1"/>
          </a:lnRef>
          <a:fillRef idx="1">
            <a:schemeClr val="accent6"/>
          </a:fillRef>
          <a:effectRef idx="1">
            <a:schemeClr val="accent6"/>
          </a:effectRef>
          <a:fontRef idx="minor">
            <a:schemeClr val="lt1"/>
          </a:fontRef>
        </p:style>
        <p:txBody>
          <a:bodyPr rtlCol="1" anchor="ctr"/>
          <a:lstStyle/>
          <a:p>
            <a:pPr algn="ctr">
              <a:defRPr/>
            </a:pPr>
            <a:r>
              <a:rPr lang="en-US" sz="1100" dirty="0"/>
              <a:t>14</a:t>
            </a:r>
            <a:endParaRPr lang="ar-JO" sz="1100" dirty="0"/>
          </a:p>
        </p:txBody>
      </p:sp>
      <p:sp>
        <p:nvSpPr>
          <p:cNvPr id="18" name="Sun 17"/>
          <p:cNvSpPr/>
          <p:nvPr/>
        </p:nvSpPr>
        <p:spPr>
          <a:xfrm>
            <a:off x="457200" y="5400675"/>
            <a:ext cx="936625" cy="844550"/>
          </a:xfrm>
          <a:prstGeom prst="su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3">
            <a:schemeClr val="lt1"/>
          </a:lnRef>
          <a:fillRef idx="1">
            <a:schemeClr val="accent6"/>
          </a:fillRef>
          <a:effectRef idx="1">
            <a:schemeClr val="accent6"/>
          </a:effectRef>
          <a:fontRef idx="minor">
            <a:schemeClr val="lt1"/>
          </a:fontRef>
        </p:style>
        <p:txBody>
          <a:bodyPr rtlCol="1" anchor="ctr"/>
          <a:lstStyle/>
          <a:p>
            <a:pPr algn="ctr">
              <a:defRPr/>
            </a:pPr>
            <a:r>
              <a:rPr lang="en-US" sz="1100" dirty="0"/>
              <a:t>15</a:t>
            </a:r>
            <a:endParaRPr lang="ar-JO" sz="1100" dirty="0"/>
          </a:p>
        </p:txBody>
      </p:sp>
      <p:sp>
        <p:nvSpPr>
          <p:cNvPr id="19" name="Right Arrow 18">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165349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219200" y="381000"/>
            <a:ext cx="7024688" cy="1143000"/>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eaLnBrk="1" fontAlgn="auto" hangingPunct="1">
              <a:spcAft>
                <a:spcPts val="0"/>
              </a:spcAft>
              <a:defRPr/>
            </a:pPr>
            <a:r>
              <a:rPr lang="en-US" b="1" i="1" dirty="0" smtClean="0">
                <a:solidFill>
                  <a:schemeClr val="accent1">
                    <a:lumMod val="75000"/>
                  </a:schemeClr>
                </a:solidFill>
                <a:latin typeface="Algerian" pitchFamily="82" charset="0"/>
                <a:hlinkClick r:id="rId3" action="ppaction://hlinkfile"/>
              </a:rPr>
              <a:t>Forming</a:t>
            </a:r>
            <a:r>
              <a:rPr lang="en-US" b="1" dirty="0" smtClean="0">
                <a:solidFill>
                  <a:schemeClr val="accent1">
                    <a:lumMod val="75000"/>
                  </a:schemeClr>
                </a:solidFill>
                <a:latin typeface="Algerian" pitchFamily="82" charset="0"/>
                <a:hlinkClick r:id="rId3" action="ppaction://hlinkfile"/>
              </a:rPr>
              <a:t> </a:t>
            </a:r>
            <a:r>
              <a:rPr lang="en-US" b="1" i="1" dirty="0" smtClean="0">
                <a:solidFill>
                  <a:schemeClr val="accent1">
                    <a:lumMod val="75000"/>
                  </a:schemeClr>
                </a:solidFill>
                <a:latin typeface="Algerian" pitchFamily="82" charset="0"/>
                <a:hlinkClick r:id="rId3" action="ppaction://hlinkfile"/>
              </a:rPr>
              <a:t>Comparative and </a:t>
            </a:r>
            <a:r>
              <a:rPr lang="ar-JO" b="1" i="1" dirty="0" smtClean="0">
                <a:solidFill>
                  <a:schemeClr val="accent1">
                    <a:lumMod val="75000"/>
                  </a:schemeClr>
                </a:solidFill>
                <a:latin typeface="Algerian" pitchFamily="82" charset="0"/>
                <a:hlinkClick r:id="rId3" action="ppaction://hlinkfile"/>
              </a:rPr>
              <a:t/>
            </a:r>
            <a:br>
              <a:rPr lang="ar-JO" b="1" i="1" dirty="0" smtClean="0">
                <a:solidFill>
                  <a:schemeClr val="accent1">
                    <a:lumMod val="75000"/>
                  </a:schemeClr>
                </a:solidFill>
                <a:latin typeface="Algerian" pitchFamily="82" charset="0"/>
                <a:hlinkClick r:id="rId3" action="ppaction://hlinkfile"/>
              </a:rPr>
            </a:br>
            <a:r>
              <a:rPr lang="en-US" b="1" i="1" dirty="0" smtClean="0">
                <a:solidFill>
                  <a:schemeClr val="accent1">
                    <a:lumMod val="75000"/>
                  </a:schemeClr>
                </a:solidFill>
                <a:latin typeface="Algerian" pitchFamily="82" charset="0"/>
                <a:hlinkClick r:id="rId3" action="ppaction://hlinkfile"/>
              </a:rPr>
              <a:t>Superlative Adjectives</a:t>
            </a:r>
            <a:endParaRPr lang="ar-SA" b="1" i="1" dirty="0">
              <a:solidFill>
                <a:schemeClr val="accent1">
                  <a:lumMod val="75000"/>
                </a:schemeClr>
              </a:solidFill>
              <a:latin typeface="Algerian" pitchFamily="82" charset="0"/>
            </a:endParaRPr>
          </a:p>
        </p:txBody>
      </p:sp>
      <p:sp>
        <p:nvSpPr>
          <p:cNvPr id="7" name="عنصر نائب للمحتوى 6"/>
          <p:cNvSpPr>
            <a:spLocks noGrp="1"/>
          </p:cNvSpPr>
          <p:nvPr>
            <p:ph idx="1"/>
          </p:nvPr>
        </p:nvSpPr>
        <p:spPr>
          <a:xfrm>
            <a:off x="914400" y="2286000"/>
            <a:ext cx="7498080" cy="4383113"/>
          </a:xfrm>
          <a:extLst/>
        </p:spPr>
        <p:style>
          <a:lnRef idx="2">
            <a:schemeClr val="accent1"/>
          </a:lnRef>
          <a:fillRef idx="1">
            <a:schemeClr val="lt1"/>
          </a:fillRef>
          <a:effectRef idx="0">
            <a:schemeClr val="accent1"/>
          </a:effectRef>
          <a:fontRef idx="minor">
            <a:schemeClr val="dk1"/>
          </a:fontRef>
        </p:style>
        <p:txBody>
          <a:bodyPr>
            <a:normAutofit/>
          </a:bodyPr>
          <a:lstStyle/>
          <a:p>
            <a:pPr marL="68580" indent="0" algn="l" eaLnBrk="1" fontAlgn="auto" hangingPunct="1">
              <a:spcAft>
                <a:spcPts val="0"/>
              </a:spcAft>
              <a:buFont typeface="Wingdings 2"/>
              <a:buNone/>
              <a:defRPr/>
            </a:pPr>
            <a:r>
              <a:rPr lang="en-US" sz="2400" dirty="0" smtClean="0">
                <a:ln>
                  <a:solidFill>
                    <a:schemeClr val="tx1">
                      <a:lumMod val="65000"/>
                      <a:lumOff val="35000"/>
                    </a:schemeClr>
                  </a:solidFill>
                </a:ln>
                <a:solidFill>
                  <a:schemeClr val="tx1"/>
                </a:solidFill>
                <a:latin typeface="Andalus" pitchFamily="18" charset="-78"/>
                <a:cs typeface="Andalus" pitchFamily="18" charset="-78"/>
              </a:rPr>
              <a:t>It has the following rules</a:t>
            </a:r>
            <a:r>
              <a:rPr lang="en-US" sz="2400" dirty="0" smtClean="0">
                <a:ln>
                  <a:solidFill>
                    <a:schemeClr val="tx1">
                      <a:lumMod val="65000"/>
                      <a:lumOff val="35000"/>
                    </a:schemeClr>
                  </a:solidFill>
                </a:ln>
                <a:solidFill>
                  <a:schemeClr val="accent6">
                    <a:lumMod val="75000"/>
                  </a:schemeClr>
                </a:solidFill>
                <a:latin typeface="Andalus" pitchFamily="18" charset="-78"/>
                <a:cs typeface="Andalus" pitchFamily="18" charset="-78"/>
              </a:rPr>
              <a:t>.</a:t>
            </a:r>
          </a:p>
          <a:p>
            <a:pPr marL="68580" indent="0" algn="l" eaLnBrk="1" fontAlgn="auto" hangingPunct="1">
              <a:spcAft>
                <a:spcPts val="0"/>
              </a:spcAft>
              <a:buFont typeface="Wingdings 2"/>
              <a:buNone/>
              <a:defRPr/>
            </a:pPr>
            <a:r>
              <a:rPr lang="en-US" sz="2400" b="1" dirty="0" smtClean="0">
                <a:ln>
                  <a:solidFill>
                    <a:schemeClr val="tx1">
                      <a:lumMod val="65000"/>
                      <a:lumOff val="35000"/>
                    </a:schemeClr>
                  </a:solidFill>
                </a:ln>
                <a:solidFill>
                  <a:schemeClr val="accent1">
                    <a:lumMod val="75000"/>
                  </a:schemeClr>
                </a:solidFill>
              </a:rPr>
              <a:t>One-syllable adjectives:</a:t>
            </a:r>
          </a:p>
          <a:p>
            <a:pPr marL="68580" indent="0" algn="l" eaLnBrk="1" fontAlgn="auto" hangingPunct="1">
              <a:spcAft>
                <a:spcPts val="0"/>
              </a:spcAft>
              <a:buFont typeface="Wingdings 2"/>
              <a:buNone/>
              <a:defRPr/>
            </a:pPr>
            <a:r>
              <a:rPr lang="en-US" sz="1800" b="1" dirty="0" smtClean="0">
                <a:ln>
                  <a:solidFill>
                    <a:schemeClr val="tx1">
                      <a:lumMod val="65000"/>
                      <a:lumOff val="35000"/>
                    </a:schemeClr>
                  </a:solidFill>
                </a:ln>
                <a:solidFill>
                  <a:schemeClr val="bg2">
                    <a:lumMod val="25000"/>
                  </a:schemeClr>
                </a:solidFill>
              </a:rPr>
              <a:t>Form the comparative and superlative forms of a one-syllable by adding-</a:t>
            </a:r>
            <a:r>
              <a:rPr lang="en-US" sz="1800" b="1" dirty="0" err="1" smtClean="0">
                <a:ln>
                  <a:solidFill>
                    <a:schemeClr val="tx1">
                      <a:lumMod val="65000"/>
                      <a:lumOff val="35000"/>
                    </a:schemeClr>
                  </a:solidFill>
                </a:ln>
                <a:solidFill>
                  <a:schemeClr val="bg2">
                    <a:lumMod val="25000"/>
                  </a:schemeClr>
                </a:solidFill>
              </a:rPr>
              <a:t>er</a:t>
            </a:r>
            <a:r>
              <a:rPr lang="en-US" sz="1800" b="1" dirty="0" smtClean="0">
                <a:ln>
                  <a:solidFill>
                    <a:schemeClr val="tx1">
                      <a:lumMod val="65000"/>
                      <a:lumOff val="35000"/>
                    </a:schemeClr>
                  </a:solidFill>
                </a:ln>
                <a:solidFill>
                  <a:schemeClr val="bg2">
                    <a:lumMod val="25000"/>
                  </a:schemeClr>
                </a:solidFill>
              </a:rPr>
              <a:t> for the comparative form and-</a:t>
            </a:r>
            <a:r>
              <a:rPr lang="en-US" sz="1800" b="1" dirty="0" err="1" smtClean="0">
                <a:ln>
                  <a:solidFill>
                    <a:schemeClr val="tx1">
                      <a:lumMod val="65000"/>
                      <a:lumOff val="35000"/>
                    </a:schemeClr>
                  </a:solidFill>
                </a:ln>
                <a:solidFill>
                  <a:schemeClr val="bg2">
                    <a:lumMod val="25000"/>
                  </a:schemeClr>
                </a:solidFill>
              </a:rPr>
              <a:t>est</a:t>
            </a:r>
            <a:r>
              <a:rPr lang="en-US" sz="1800" b="1" dirty="0" smtClean="0">
                <a:ln>
                  <a:solidFill>
                    <a:schemeClr val="tx1">
                      <a:lumMod val="65000"/>
                      <a:lumOff val="35000"/>
                    </a:schemeClr>
                  </a:solidFill>
                </a:ln>
                <a:solidFill>
                  <a:schemeClr val="bg2">
                    <a:lumMod val="25000"/>
                  </a:schemeClr>
                </a:solidFill>
              </a:rPr>
              <a:t> for the superlative.</a:t>
            </a:r>
          </a:p>
          <a:p>
            <a:pPr marL="68580" indent="0" algn="l" eaLnBrk="1" fontAlgn="auto" hangingPunct="1">
              <a:spcAft>
                <a:spcPts val="0"/>
              </a:spcAft>
              <a:buFont typeface="Wingdings 2"/>
              <a:buNone/>
              <a:defRPr/>
            </a:pPr>
            <a:endParaRPr lang="ar-SA" sz="1800" dirty="0">
              <a:ln>
                <a:solidFill>
                  <a:schemeClr val="tx1">
                    <a:lumMod val="65000"/>
                    <a:lumOff val="35000"/>
                  </a:schemeClr>
                </a:solidFill>
              </a:ln>
              <a:solidFill>
                <a:schemeClr val="bg2">
                  <a:lumMod val="25000"/>
                </a:schemeClr>
              </a:solidFill>
            </a:endParaRPr>
          </a:p>
        </p:txBody>
      </p:sp>
      <p:graphicFrame>
        <p:nvGraphicFramePr>
          <p:cNvPr id="9" name="جدول 8"/>
          <p:cNvGraphicFramePr>
            <a:graphicFrameLocks noGrp="1"/>
          </p:cNvGraphicFramePr>
          <p:nvPr>
            <p:extLst>
              <p:ext uri="{D42A27DB-BD31-4B8C-83A1-F6EECF244321}">
                <p14:modId xmlns:p14="http://schemas.microsoft.com/office/powerpoint/2010/main" val="630598392"/>
              </p:ext>
            </p:extLst>
          </p:nvPr>
        </p:nvGraphicFramePr>
        <p:xfrm>
          <a:off x="1236208" y="4052887"/>
          <a:ext cx="5400675" cy="1738313"/>
        </p:xfrm>
        <a:graphic>
          <a:graphicData uri="http://schemas.openxmlformats.org/drawingml/2006/table">
            <a:tbl>
              <a:tblPr rtl="1" firstRow="1" bandRow="1">
                <a:tableStyleId>{3B4B98B0-60AC-42C2-AFA5-B58CD77FA1E5}</a:tableStyleId>
              </a:tblPr>
              <a:tblGrid>
                <a:gridCol w="1800225"/>
                <a:gridCol w="1800225"/>
                <a:gridCol w="1800225"/>
              </a:tblGrid>
              <a:tr h="640469">
                <a:tc>
                  <a:txBody>
                    <a:bodyPr/>
                    <a:lstStyle/>
                    <a:p>
                      <a:pPr algn="l" rtl="1"/>
                      <a:r>
                        <a:rPr lang="en-US" sz="1800" dirty="0" smtClean="0">
                          <a:solidFill>
                            <a:schemeClr val="accent1">
                              <a:lumMod val="75000"/>
                            </a:schemeClr>
                          </a:solidFill>
                        </a:rPr>
                        <a:t>Superlative form</a:t>
                      </a:r>
                      <a:endParaRPr lang="ar-SA" sz="1800" dirty="0">
                        <a:solidFill>
                          <a:schemeClr val="accent1">
                            <a:lumMod val="75000"/>
                          </a:schemeClr>
                        </a:solidFill>
                      </a:endParaRPr>
                    </a:p>
                  </a:txBody>
                  <a:tcPr marL="91441" marR="91441" marT="45713" marB="45713">
                    <a:solidFill>
                      <a:schemeClr val="bg2">
                        <a:lumMod val="90000"/>
                      </a:schemeClr>
                    </a:solidFill>
                  </a:tcPr>
                </a:tc>
                <a:tc>
                  <a:txBody>
                    <a:bodyPr/>
                    <a:lstStyle/>
                    <a:p>
                      <a:pPr algn="l" rtl="1"/>
                      <a:r>
                        <a:rPr lang="en-US" sz="1800" dirty="0" smtClean="0">
                          <a:solidFill>
                            <a:schemeClr val="accent1">
                              <a:lumMod val="75000"/>
                            </a:schemeClr>
                          </a:solidFill>
                        </a:rPr>
                        <a:t>Comparative form</a:t>
                      </a:r>
                      <a:endParaRPr lang="ar-SA" sz="1800" dirty="0">
                        <a:solidFill>
                          <a:schemeClr val="accent1">
                            <a:lumMod val="75000"/>
                          </a:schemeClr>
                        </a:solidFill>
                      </a:endParaRPr>
                    </a:p>
                  </a:txBody>
                  <a:tcPr marL="91441" marR="91441" marT="45713" marB="45713">
                    <a:solidFill>
                      <a:schemeClr val="bg2">
                        <a:lumMod val="90000"/>
                      </a:schemeClr>
                    </a:solidFill>
                  </a:tcPr>
                </a:tc>
                <a:tc>
                  <a:txBody>
                    <a:bodyPr/>
                    <a:lstStyle/>
                    <a:p>
                      <a:pPr algn="l" rtl="1"/>
                      <a:r>
                        <a:rPr lang="en-US" sz="1800" dirty="0" smtClean="0">
                          <a:solidFill>
                            <a:schemeClr val="accent1">
                              <a:lumMod val="75000"/>
                            </a:schemeClr>
                          </a:solidFill>
                        </a:rPr>
                        <a:t>One-syllable</a:t>
                      </a:r>
                      <a:r>
                        <a:rPr lang="en-US" sz="1800" baseline="0" dirty="0" smtClean="0">
                          <a:solidFill>
                            <a:schemeClr val="accent1">
                              <a:lumMod val="75000"/>
                            </a:schemeClr>
                          </a:solidFill>
                        </a:rPr>
                        <a:t> adjective</a:t>
                      </a:r>
                      <a:endParaRPr lang="ar-SA" sz="1800" dirty="0">
                        <a:solidFill>
                          <a:schemeClr val="accent1">
                            <a:lumMod val="75000"/>
                          </a:schemeClr>
                        </a:solidFill>
                      </a:endParaRPr>
                    </a:p>
                  </a:txBody>
                  <a:tcPr marL="91441" marR="91441" marT="45713" marB="45713">
                    <a:solidFill>
                      <a:schemeClr val="bg2">
                        <a:lumMod val="90000"/>
                      </a:schemeClr>
                    </a:solidFill>
                  </a:tcPr>
                </a:tc>
              </a:tr>
              <a:tr h="365948">
                <a:tc>
                  <a:txBody>
                    <a:bodyPr/>
                    <a:lstStyle/>
                    <a:p>
                      <a:pPr algn="ctr" rtl="1"/>
                      <a:r>
                        <a:rPr lang="en-US" sz="1800" dirty="0" smtClean="0"/>
                        <a:t>tallest</a:t>
                      </a:r>
                      <a:endParaRPr lang="ar-SA" sz="1800" dirty="0">
                        <a:solidFill>
                          <a:schemeClr val="tx1">
                            <a:lumMod val="95000"/>
                            <a:lumOff val="5000"/>
                          </a:schemeClr>
                        </a:solidFill>
                      </a:endParaRPr>
                    </a:p>
                  </a:txBody>
                  <a:tcPr marL="91441" marR="91441" marT="45713" marB="45713">
                    <a:solidFill>
                      <a:schemeClr val="accent1">
                        <a:lumMod val="75000"/>
                        <a:alpha val="20000"/>
                      </a:schemeClr>
                    </a:solidFill>
                  </a:tcPr>
                </a:tc>
                <a:tc>
                  <a:txBody>
                    <a:bodyPr/>
                    <a:lstStyle/>
                    <a:p>
                      <a:pPr algn="ctr" rtl="1"/>
                      <a:r>
                        <a:rPr lang="en-US" sz="1800" dirty="0" smtClean="0"/>
                        <a:t>taller</a:t>
                      </a:r>
                      <a:endParaRPr lang="ar-SA" sz="1800" dirty="0">
                        <a:solidFill>
                          <a:schemeClr val="tx1">
                            <a:lumMod val="95000"/>
                            <a:lumOff val="5000"/>
                          </a:schemeClr>
                        </a:solidFill>
                      </a:endParaRPr>
                    </a:p>
                  </a:txBody>
                  <a:tcPr marL="91441" marR="91441" marT="45713" marB="45713">
                    <a:solidFill>
                      <a:schemeClr val="accent1">
                        <a:lumMod val="75000"/>
                        <a:alpha val="20000"/>
                      </a:schemeClr>
                    </a:solidFill>
                  </a:tcPr>
                </a:tc>
                <a:tc>
                  <a:txBody>
                    <a:bodyPr/>
                    <a:lstStyle/>
                    <a:p>
                      <a:pPr algn="ctr" rtl="1"/>
                      <a:r>
                        <a:rPr lang="en-US" sz="1800" dirty="0" smtClean="0"/>
                        <a:t>tall</a:t>
                      </a:r>
                      <a:endParaRPr lang="ar-SA" sz="1800" dirty="0">
                        <a:solidFill>
                          <a:schemeClr val="tx1">
                            <a:lumMod val="95000"/>
                            <a:lumOff val="5000"/>
                          </a:schemeClr>
                        </a:solidFill>
                      </a:endParaRPr>
                    </a:p>
                  </a:txBody>
                  <a:tcPr marL="91441" marR="91441" marT="45713" marB="45713">
                    <a:solidFill>
                      <a:schemeClr val="accent1">
                        <a:lumMod val="75000"/>
                        <a:alpha val="20000"/>
                      </a:schemeClr>
                    </a:solidFill>
                  </a:tcPr>
                </a:tc>
              </a:tr>
              <a:tr h="365948">
                <a:tc>
                  <a:txBody>
                    <a:bodyPr/>
                    <a:lstStyle/>
                    <a:p>
                      <a:pPr algn="ctr" rtl="1"/>
                      <a:r>
                        <a:rPr lang="en-US" sz="1800" dirty="0" smtClean="0"/>
                        <a:t>oldest</a:t>
                      </a:r>
                      <a:endParaRPr lang="ar-SA" sz="1800" dirty="0">
                        <a:solidFill>
                          <a:schemeClr val="tx1">
                            <a:lumMod val="95000"/>
                            <a:lumOff val="5000"/>
                          </a:schemeClr>
                        </a:solidFill>
                      </a:endParaRPr>
                    </a:p>
                  </a:txBody>
                  <a:tcPr marL="91441" marR="91441" marT="45713" marB="45713">
                    <a:solidFill>
                      <a:schemeClr val="bg1"/>
                    </a:solidFill>
                  </a:tcPr>
                </a:tc>
                <a:tc>
                  <a:txBody>
                    <a:bodyPr/>
                    <a:lstStyle/>
                    <a:p>
                      <a:pPr algn="ctr" rtl="1"/>
                      <a:r>
                        <a:rPr lang="en-US" sz="1800" dirty="0" smtClean="0"/>
                        <a:t>older</a:t>
                      </a:r>
                      <a:endParaRPr lang="ar-SA" sz="1800" dirty="0">
                        <a:solidFill>
                          <a:schemeClr val="tx1">
                            <a:lumMod val="95000"/>
                            <a:lumOff val="5000"/>
                          </a:schemeClr>
                        </a:solidFill>
                      </a:endParaRPr>
                    </a:p>
                  </a:txBody>
                  <a:tcPr marL="91441" marR="91441" marT="45713" marB="45713">
                    <a:solidFill>
                      <a:schemeClr val="bg1"/>
                    </a:solidFill>
                  </a:tcPr>
                </a:tc>
                <a:tc>
                  <a:txBody>
                    <a:bodyPr/>
                    <a:lstStyle/>
                    <a:p>
                      <a:pPr algn="ctr" rtl="1"/>
                      <a:r>
                        <a:rPr lang="en-US" sz="1800" dirty="0" smtClean="0"/>
                        <a:t>old</a:t>
                      </a:r>
                      <a:endParaRPr lang="ar-SA" sz="1800" dirty="0">
                        <a:solidFill>
                          <a:schemeClr val="tx1">
                            <a:lumMod val="95000"/>
                            <a:lumOff val="5000"/>
                          </a:schemeClr>
                        </a:solidFill>
                      </a:endParaRPr>
                    </a:p>
                  </a:txBody>
                  <a:tcPr marL="91441" marR="91441" marT="45713" marB="45713">
                    <a:solidFill>
                      <a:schemeClr val="bg1"/>
                    </a:solidFill>
                  </a:tcPr>
                </a:tc>
              </a:tr>
              <a:tr h="365948">
                <a:tc>
                  <a:txBody>
                    <a:bodyPr/>
                    <a:lstStyle/>
                    <a:p>
                      <a:pPr algn="ctr" rtl="1"/>
                      <a:r>
                        <a:rPr lang="en-US" sz="1800" dirty="0" smtClean="0"/>
                        <a:t>longest</a:t>
                      </a:r>
                      <a:endParaRPr lang="ar-SA" sz="1800" dirty="0">
                        <a:solidFill>
                          <a:schemeClr val="tx1">
                            <a:lumMod val="95000"/>
                            <a:lumOff val="5000"/>
                          </a:schemeClr>
                        </a:solidFill>
                      </a:endParaRPr>
                    </a:p>
                  </a:txBody>
                  <a:tcPr marL="91441" marR="91441" marT="45713" marB="45713">
                    <a:solidFill>
                      <a:schemeClr val="accent3">
                        <a:lumMod val="60000"/>
                        <a:lumOff val="40000"/>
                        <a:alpha val="20000"/>
                      </a:schemeClr>
                    </a:solidFill>
                  </a:tcPr>
                </a:tc>
                <a:tc>
                  <a:txBody>
                    <a:bodyPr/>
                    <a:lstStyle/>
                    <a:p>
                      <a:pPr algn="ctr" rtl="1"/>
                      <a:r>
                        <a:rPr lang="en-US" sz="1800" dirty="0" smtClean="0"/>
                        <a:t>longer</a:t>
                      </a:r>
                      <a:endParaRPr lang="ar-SA" sz="1800" dirty="0">
                        <a:solidFill>
                          <a:schemeClr val="tx1">
                            <a:lumMod val="95000"/>
                            <a:lumOff val="5000"/>
                          </a:schemeClr>
                        </a:solidFill>
                      </a:endParaRPr>
                    </a:p>
                  </a:txBody>
                  <a:tcPr marL="91441" marR="91441" marT="45713" marB="45713">
                    <a:solidFill>
                      <a:schemeClr val="accent3">
                        <a:lumMod val="60000"/>
                        <a:lumOff val="40000"/>
                        <a:alpha val="20000"/>
                      </a:schemeClr>
                    </a:solidFill>
                  </a:tcPr>
                </a:tc>
                <a:tc>
                  <a:txBody>
                    <a:bodyPr/>
                    <a:lstStyle/>
                    <a:p>
                      <a:pPr algn="ctr" rtl="1"/>
                      <a:r>
                        <a:rPr lang="en-US" sz="1800" dirty="0" smtClean="0"/>
                        <a:t>long</a:t>
                      </a:r>
                      <a:endParaRPr lang="ar-SA" sz="1800" dirty="0">
                        <a:solidFill>
                          <a:schemeClr val="tx1">
                            <a:lumMod val="95000"/>
                            <a:lumOff val="5000"/>
                          </a:schemeClr>
                        </a:solidFill>
                      </a:endParaRPr>
                    </a:p>
                  </a:txBody>
                  <a:tcPr marL="91441" marR="91441" marT="45713" marB="45713">
                    <a:solidFill>
                      <a:schemeClr val="accent3">
                        <a:lumMod val="60000"/>
                        <a:lumOff val="40000"/>
                        <a:alpha val="20000"/>
                      </a:schemeClr>
                    </a:solidFill>
                  </a:tcPr>
                </a:tc>
              </a:tr>
            </a:tbl>
          </a:graphicData>
        </a:graphic>
      </p:graphicFrame>
      <p:sp>
        <p:nvSpPr>
          <p:cNvPr id="2" name="Rectangle 1"/>
          <p:cNvSpPr/>
          <p:nvPr/>
        </p:nvSpPr>
        <p:spPr>
          <a:xfrm>
            <a:off x="914400" y="5791200"/>
            <a:ext cx="5751512" cy="831850"/>
          </a:xfrm>
          <a:prstGeom prst="rect">
            <a:avLst/>
          </a:prstGeom>
        </p:spPr>
        <p:txBody>
          <a:bodyPr wrap="square">
            <a:spAutoFit/>
          </a:bodyPr>
          <a:lstStyle/>
          <a:p>
            <a:pPr marL="82296" algn="l" fontAlgn="auto">
              <a:spcAft>
                <a:spcPts val="0"/>
              </a:spcAft>
              <a:buFont typeface="Wingdings 2"/>
              <a:buNone/>
              <a:defRPr/>
            </a:pPr>
            <a:r>
              <a:rPr lang="en-US" sz="2400" dirty="0">
                <a:solidFill>
                  <a:schemeClr val="tx2">
                    <a:lumMod val="50000"/>
                  </a:schemeClr>
                </a:solidFill>
              </a:rPr>
              <a:t>*Mary is </a:t>
            </a:r>
            <a:r>
              <a:rPr lang="en-US" sz="2400" b="1" i="1" dirty="0">
                <a:solidFill>
                  <a:schemeClr val="tx2">
                    <a:lumMod val="50000"/>
                  </a:schemeClr>
                </a:solidFill>
              </a:rPr>
              <a:t>taller</a:t>
            </a:r>
            <a:r>
              <a:rPr lang="en-US" sz="2400" dirty="0">
                <a:solidFill>
                  <a:schemeClr val="tx2">
                    <a:lumMod val="50000"/>
                  </a:schemeClr>
                </a:solidFill>
              </a:rPr>
              <a:t> </a:t>
            </a:r>
            <a:r>
              <a:rPr lang="en-US" sz="2400" i="1" dirty="0">
                <a:solidFill>
                  <a:schemeClr val="tx2">
                    <a:lumMod val="50000"/>
                  </a:schemeClr>
                </a:solidFill>
              </a:rPr>
              <a:t>than</a:t>
            </a:r>
            <a:r>
              <a:rPr lang="en-US" sz="2400" dirty="0">
                <a:solidFill>
                  <a:schemeClr val="tx2">
                    <a:lumMod val="50000"/>
                  </a:schemeClr>
                </a:solidFill>
              </a:rPr>
              <a:t> Max.</a:t>
            </a:r>
          </a:p>
          <a:p>
            <a:pPr marL="82296" algn="l" fontAlgn="auto">
              <a:spcAft>
                <a:spcPts val="0"/>
              </a:spcAft>
              <a:buFont typeface="Wingdings 2"/>
              <a:buNone/>
              <a:defRPr/>
            </a:pPr>
            <a:r>
              <a:rPr lang="en-US" sz="2400" dirty="0">
                <a:solidFill>
                  <a:schemeClr val="tx2">
                    <a:lumMod val="50000"/>
                  </a:schemeClr>
                </a:solidFill>
              </a:rPr>
              <a:t>*</a:t>
            </a:r>
            <a:r>
              <a:rPr lang="en-US" sz="2400" dirty="0" err="1">
                <a:solidFill>
                  <a:schemeClr val="tx2">
                    <a:lumMod val="50000"/>
                  </a:schemeClr>
                </a:solidFill>
              </a:rPr>
              <a:t>Marah</a:t>
            </a:r>
            <a:r>
              <a:rPr lang="en-US" sz="2400" dirty="0">
                <a:solidFill>
                  <a:schemeClr val="tx2">
                    <a:lumMod val="50000"/>
                  </a:schemeClr>
                </a:solidFill>
              </a:rPr>
              <a:t>  is </a:t>
            </a:r>
            <a:r>
              <a:rPr lang="en-US" sz="2400" i="1" dirty="0">
                <a:solidFill>
                  <a:schemeClr val="tx2">
                    <a:lumMod val="50000"/>
                  </a:schemeClr>
                </a:solidFill>
              </a:rPr>
              <a:t>the</a:t>
            </a:r>
            <a:r>
              <a:rPr lang="en-US" sz="2400" dirty="0">
                <a:solidFill>
                  <a:schemeClr val="tx2">
                    <a:lumMod val="50000"/>
                  </a:schemeClr>
                </a:solidFill>
              </a:rPr>
              <a:t> </a:t>
            </a:r>
            <a:r>
              <a:rPr lang="en-US" sz="2400" b="1" i="1" dirty="0">
                <a:solidFill>
                  <a:schemeClr val="tx2">
                    <a:lumMod val="50000"/>
                  </a:schemeClr>
                </a:solidFill>
              </a:rPr>
              <a:t>tallest </a:t>
            </a:r>
            <a:r>
              <a:rPr lang="en-US" sz="2400" i="1" dirty="0">
                <a:solidFill>
                  <a:schemeClr val="tx2">
                    <a:lumMod val="50000"/>
                  </a:schemeClr>
                </a:solidFill>
              </a:rPr>
              <a:t>in her class</a:t>
            </a:r>
            <a:r>
              <a:rPr lang="en-US" sz="2400" b="1" i="1" dirty="0">
                <a:solidFill>
                  <a:schemeClr val="tx2">
                    <a:lumMod val="50000"/>
                  </a:schemeClr>
                </a:solidFill>
              </a:rPr>
              <a:t>.</a:t>
            </a:r>
            <a:endParaRPr lang="en-US" sz="2400" dirty="0">
              <a:solidFill>
                <a:schemeClr val="tx2">
                  <a:lumMod val="60000"/>
                  <a:lumOff val="40000"/>
                </a:schemeClr>
              </a:solidFill>
            </a:endParaRPr>
          </a:p>
        </p:txBody>
      </p:sp>
      <p:sp>
        <p:nvSpPr>
          <p:cNvPr id="3" name="Action Button: Movie 2">
            <a:hlinkClick r:id="rId4" action="ppaction://hlinkfile" highlightClick="1"/>
          </p:cNvPr>
          <p:cNvSpPr/>
          <p:nvPr/>
        </p:nvSpPr>
        <p:spPr>
          <a:xfrm>
            <a:off x="7848600" y="1600200"/>
            <a:ext cx="990600" cy="9144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534354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1" end="1"/>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p:cTn id="4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 calcmode="lin" valueType="num">
                                      <p:cBhvr>
                                        <p:cTn id="4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576943" y="1942873"/>
            <a:ext cx="7921625" cy="4824412"/>
          </a:xfrm>
          <a:extLst/>
        </p:spPr>
        <p:style>
          <a:lnRef idx="2">
            <a:schemeClr val="accent3"/>
          </a:lnRef>
          <a:fillRef idx="1">
            <a:schemeClr val="lt1"/>
          </a:fillRef>
          <a:effectRef idx="0">
            <a:schemeClr val="accent3"/>
          </a:effectRef>
          <a:fontRef idx="minor">
            <a:schemeClr val="dk1"/>
          </a:fontRef>
        </p:style>
        <p:txBody>
          <a:bodyPr>
            <a:normAutofit/>
          </a:bodyPr>
          <a:lstStyle/>
          <a:p>
            <a:pPr marL="82296" indent="0" algn="l" eaLnBrk="1" fontAlgn="auto" hangingPunct="1">
              <a:spcAft>
                <a:spcPts val="0"/>
              </a:spcAft>
              <a:buFont typeface="Wingdings 2"/>
              <a:buNone/>
              <a:defRPr/>
            </a:pPr>
            <a:r>
              <a:rPr lang="en-US" i="1" dirty="0" smtClean="0">
                <a:solidFill>
                  <a:srgbClr val="002202"/>
                </a:solidFill>
              </a:rPr>
              <a:t>If the one-syllable adjective ends with an(</a:t>
            </a:r>
            <a:r>
              <a:rPr lang="en-US" b="1" i="1" dirty="0" smtClean="0">
                <a:solidFill>
                  <a:srgbClr val="002202"/>
                </a:solidFill>
              </a:rPr>
              <a:t>e</a:t>
            </a:r>
            <a:r>
              <a:rPr lang="en-US" i="1" dirty="0" smtClean="0">
                <a:solidFill>
                  <a:srgbClr val="002202"/>
                </a:solidFill>
              </a:rPr>
              <a:t>), just add-</a:t>
            </a:r>
            <a:r>
              <a:rPr lang="en-US" b="1" i="1" dirty="0" smtClean="0">
                <a:solidFill>
                  <a:srgbClr val="002202"/>
                </a:solidFill>
              </a:rPr>
              <a:t>r</a:t>
            </a:r>
            <a:r>
              <a:rPr lang="en-US" i="1" dirty="0" smtClean="0">
                <a:solidFill>
                  <a:srgbClr val="002202"/>
                </a:solidFill>
              </a:rPr>
              <a:t> for the comparative form and-</a:t>
            </a:r>
            <a:r>
              <a:rPr lang="en-US" b="1" i="1" dirty="0" err="1" smtClean="0">
                <a:solidFill>
                  <a:srgbClr val="002202"/>
                </a:solidFill>
              </a:rPr>
              <a:t>st</a:t>
            </a:r>
            <a:r>
              <a:rPr lang="en-US" i="1" dirty="0" smtClean="0">
                <a:solidFill>
                  <a:srgbClr val="002202"/>
                </a:solidFill>
              </a:rPr>
              <a:t> for the superlative form.</a:t>
            </a:r>
          </a:p>
          <a:p>
            <a:pPr marL="82296" indent="0" algn="l" eaLnBrk="1" fontAlgn="auto" hangingPunct="1">
              <a:spcAft>
                <a:spcPts val="0"/>
              </a:spcAft>
              <a:buFont typeface="Wingdings 2"/>
              <a:buNone/>
              <a:defRPr/>
            </a:pPr>
            <a:endParaRPr lang="ar-SA" i="1" dirty="0">
              <a:solidFill>
                <a:srgbClr val="002202"/>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3499522656"/>
              </p:ext>
            </p:extLst>
          </p:nvPr>
        </p:nvGraphicFramePr>
        <p:xfrm>
          <a:off x="899205" y="3737428"/>
          <a:ext cx="6096000" cy="1655772"/>
        </p:xfrm>
        <a:graphic>
          <a:graphicData uri="http://schemas.openxmlformats.org/drawingml/2006/table">
            <a:tbl>
              <a:tblPr rtl="1" firstRow="1" bandRow="1">
                <a:tableStyleId>{F5AB1C69-6EDB-4FF4-983F-18BD219EF322}</a:tableStyleId>
              </a:tblPr>
              <a:tblGrid>
                <a:gridCol w="2032000"/>
                <a:gridCol w="2032000"/>
                <a:gridCol w="2032000"/>
              </a:tblGrid>
              <a:tr h="914358">
                <a:tc>
                  <a:txBody>
                    <a:bodyPr/>
                    <a:lstStyle/>
                    <a:p>
                      <a:pPr rtl="1"/>
                      <a:r>
                        <a:rPr lang="en-US" sz="1800" dirty="0" smtClean="0">
                          <a:solidFill>
                            <a:schemeClr val="tx1"/>
                          </a:solidFill>
                        </a:rPr>
                        <a:t>Superlative form</a:t>
                      </a:r>
                      <a:endParaRPr lang="ar-SA" sz="1800" dirty="0">
                        <a:solidFill>
                          <a:schemeClr val="tx1"/>
                        </a:solidFill>
                      </a:endParaRPr>
                    </a:p>
                  </a:txBody>
                  <a:tcPr marT="45703" marB="45703">
                    <a:solidFill>
                      <a:schemeClr val="bg2">
                        <a:lumMod val="90000"/>
                      </a:schemeClr>
                    </a:solidFill>
                  </a:tcPr>
                </a:tc>
                <a:tc>
                  <a:txBody>
                    <a:bodyPr/>
                    <a:lstStyle/>
                    <a:p>
                      <a:pPr algn="l" rtl="1"/>
                      <a:r>
                        <a:rPr lang="en-US" sz="1800" dirty="0" smtClean="0">
                          <a:solidFill>
                            <a:schemeClr val="tx1"/>
                          </a:solidFill>
                        </a:rPr>
                        <a:t>Comparative form</a:t>
                      </a:r>
                      <a:endParaRPr lang="ar-SA" sz="1800" dirty="0">
                        <a:solidFill>
                          <a:schemeClr val="tx1"/>
                        </a:solidFill>
                      </a:endParaRPr>
                    </a:p>
                  </a:txBody>
                  <a:tcPr marT="45703" marB="45703">
                    <a:solidFill>
                      <a:schemeClr val="bg2">
                        <a:lumMod val="90000"/>
                      </a:schemeClr>
                    </a:solidFill>
                  </a:tcPr>
                </a:tc>
                <a:tc>
                  <a:txBody>
                    <a:bodyPr/>
                    <a:lstStyle/>
                    <a:p>
                      <a:pPr algn="l" rtl="1"/>
                      <a:r>
                        <a:rPr lang="en-US" sz="1800" dirty="0" smtClean="0">
                          <a:solidFill>
                            <a:schemeClr val="tx1"/>
                          </a:solidFill>
                        </a:rPr>
                        <a:t>One-syllable</a:t>
                      </a:r>
                      <a:r>
                        <a:rPr lang="en-US" sz="1800" baseline="0" dirty="0" smtClean="0">
                          <a:solidFill>
                            <a:schemeClr val="tx1"/>
                          </a:solidFill>
                        </a:rPr>
                        <a:t> adjective with final-e</a:t>
                      </a:r>
                      <a:endParaRPr lang="ar-SA" sz="1800" dirty="0">
                        <a:solidFill>
                          <a:schemeClr val="tx1"/>
                        </a:solidFill>
                      </a:endParaRPr>
                    </a:p>
                  </a:txBody>
                  <a:tcPr marT="45703" marB="45703">
                    <a:solidFill>
                      <a:schemeClr val="bg2">
                        <a:lumMod val="90000"/>
                      </a:schemeClr>
                    </a:solidFill>
                  </a:tcPr>
                </a:tc>
              </a:tr>
              <a:tr h="370703">
                <a:tc>
                  <a:txBody>
                    <a:bodyPr/>
                    <a:lstStyle/>
                    <a:p>
                      <a:pPr algn="l" rtl="1"/>
                      <a:r>
                        <a:rPr lang="en-US" sz="1800" dirty="0" smtClean="0">
                          <a:solidFill>
                            <a:schemeClr val="tx1"/>
                          </a:solidFill>
                        </a:rPr>
                        <a:t>largest</a:t>
                      </a:r>
                      <a:endParaRPr lang="ar-SA" sz="1800" dirty="0">
                        <a:solidFill>
                          <a:schemeClr val="tx1"/>
                        </a:solidFill>
                      </a:endParaRPr>
                    </a:p>
                  </a:txBody>
                  <a:tcPr marT="45703" marB="45703">
                    <a:solidFill>
                      <a:schemeClr val="accent1">
                        <a:lumMod val="60000"/>
                        <a:lumOff val="40000"/>
                      </a:schemeClr>
                    </a:solidFill>
                  </a:tcPr>
                </a:tc>
                <a:tc>
                  <a:txBody>
                    <a:bodyPr/>
                    <a:lstStyle/>
                    <a:p>
                      <a:pPr algn="l" rtl="1"/>
                      <a:r>
                        <a:rPr lang="en-US" sz="1800" dirty="0" smtClean="0">
                          <a:solidFill>
                            <a:schemeClr val="tx1"/>
                          </a:solidFill>
                        </a:rPr>
                        <a:t>larger</a:t>
                      </a:r>
                      <a:endParaRPr lang="ar-SA" sz="1800" dirty="0">
                        <a:solidFill>
                          <a:schemeClr val="tx1"/>
                        </a:solidFill>
                      </a:endParaRPr>
                    </a:p>
                  </a:txBody>
                  <a:tcPr marT="45703" marB="45703">
                    <a:solidFill>
                      <a:schemeClr val="accent1">
                        <a:lumMod val="60000"/>
                        <a:lumOff val="40000"/>
                      </a:schemeClr>
                    </a:solidFill>
                  </a:tcPr>
                </a:tc>
                <a:tc>
                  <a:txBody>
                    <a:bodyPr/>
                    <a:lstStyle/>
                    <a:p>
                      <a:pPr algn="l" rtl="1"/>
                      <a:r>
                        <a:rPr lang="en-US" sz="1800" dirty="0" smtClean="0">
                          <a:solidFill>
                            <a:schemeClr val="tx1"/>
                          </a:solidFill>
                        </a:rPr>
                        <a:t>large</a:t>
                      </a:r>
                      <a:endParaRPr lang="ar-SA" sz="1800" dirty="0">
                        <a:solidFill>
                          <a:schemeClr val="tx1"/>
                        </a:solidFill>
                      </a:endParaRPr>
                    </a:p>
                  </a:txBody>
                  <a:tcPr marT="45703" marB="45703">
                    <a:solidFill>
                      <a:schemeClr val="accent1">
                        <a:lumMod val="60000"/>
                        <a:lumOff val="40000"/>
                      </a:schemeClr>
                    </a:solidFill>
                  </a:tcPr>
                </a:tc>
              </a:tr>
              <a:tr h="370703">
                <a:tc>
                  <a:txBody>
                    <a:bodyPr/>
                    <a:lstStyle/>
                    <a:p>
                      <a:pPr algn="l" rtl="1"/>
                      <a:r>
                        <a:rPr lang="en-US" sz="1800" dirty="0" smtClean="0">
                          <a:solidFill>
                            <a:schemeClr val="tx1"/>
                          </a:solidFill>
                        </a:rPr>
                        <a:t>wisest</a:t>
                      </a:r>
                      <a:endParaRPr lang="ar-SA" sz="1800" dirty="0">
                        <a:solidFill>
                          <a:schemeClr val="tx1"/>
                        </a:solidFill>
                      </a:endParaRPr>
                    </a:p>
                  </a:txBody>
                  <a:tcPr marT="45703" marB="45703">
                    <a:solidFill>
                      <a:schemeClr val="accent2">
                        <a:lumMod val="20000"/>
                        <a:lumOff val="80000"/>
                      </a:schemeClr>
                    </a:solidFill>
                  </a:tcPr>
                </a:tc>
                <a:tc>
                  <a:txBody>
                    <a:bodyPr/>
                    <a:lstStyle/>
                    <a:p>
                      <a:pPr algn="l" rtl="1"/>
                      <a:r>
                        <a:rPr lang="en-US" sz="1800" dirty="0" smtClean="0">
                          <a:solidFill>
                            <a:schemeClr val="tx1"/>
                          </a:solidFill>
                        </a:rPr>
                        <a:t>wiser</a:t>
                      </a:r>
                      <a:endParaRPr lang="ar-SA" sz="1800" dirty="0">
                        <a:solidFill>
                          <a:schemeClr val="tx1"/>
                        </a:solidFill>
                      </a:endParaRPr>
                    </a:p>
                  </a:txBody>
                  <a:tcPr marT="45703" marB="45703">
                    <a:solidFill>
                      <a:schemeClr val="accent2">
                        <a:lumMod val="20000"/>
                        <a:lumOff val="80000"/>
                      </a:schemeClr>
                    </a:solidFill>
                  </a:tcPr>
                </a:tc>
                <a:tc>
                  <a:txBody>
                    <a:bodyPr/>
                    <a:lstStyle/>
                    <a:p>
                      <a:pPr algn="l" rtl="1"/>
                      <a:r>
                        <a:rPr lang="en-US" sz="1800" dirty="0" smtClean="0">
                          <a:solidFill>
                            <a:schemeClr val="tx1"/>
                          </a:solidFill>
                        </a:rPr>
                        <a:t>wise</a:t>
                      </a:r>
                      <a:endParaRPr lang="ar-SA" sz="1800" dirty="0">
                        <a:solidFill>
                          <a:schemeClr val="tx1"/>
                        </a:solidFill>
                      </a:endParaRPr>
                    </a:p>
                  </a:txBody>
                  <a:tcPr marT="45703" marB="45703">
                    <a:solidFill>
                      <a:schemeClr val="accent2">
                        <a:lumMod val="20000"/>
                        <a:lumOff val="80000"/>
                      </a:schemeClr>
                    </a:solidFill>
                  </a:tcPr>
                </a:tc>
              </a:tr>
            </a:tbl>
          </a:graphicData>
        </a:graphic>
      </p:graphicFrame>
      <p:sp>
        <p:nvSpPr>
          <p:cNvPr id="2" name="Rectangle 1"/>
          <p:cNvSpPr/>
          <p:nvPr/>
        </p:nvSpPr>
        <p:spPr>
          <a:xfrm>
            <a:off x="729343" y="5642428"/>
            <a:ext cx="6265862" cy="1016000"/>
          </a:xfrm>
          <a:prstGeom prst="rect">
            <a:avLst/>
          </a:prstGeom>
        </p:spPr>
        <p:txBody>
          <a:bodyPr>
            <a:spAutoFit/>
          </a:bodyPr>
          <a:lstStyle/>
          <a:p>
            <a:pPr marL="82296" algn="l" fontAlgn="auto">
              <a:spcAft>
                <a:spcPts val="0"/>
              </a:spcAft>
              <a:buFont typeface="Wingdings 2"/>
              <a:buNone/>
              <a:defRPr/>
            </a:pPr>
            <a:r>
              <a:rPr lang="en-US" sz="2000" dirty="0">
                <a:solidFill>
                  <a:schemeClr val="tx1">
                    <a:lumMod val="85000"/>
                    <a:lumOff val="15000"/>
                  </a:schemeClr>
                </a:solidFill>
              </a:rPr>
              <a:t>*Mary’s car is </a:t>
            </a:r>
            <a:r>
              <a:rPr lang="en-US" sz="2000" b="1" i="1" dirty="0">
                <a:solidFill>
                  <a:schemeClr val="tx1">
                    <a:lumMod val="85000"/>
                    <a:lumOff val="15000"/>
                  </a:schemeClr>
                </a:solidFill>
              </a:rPr>
              <a:t>larger</a:t>
            </a:r>
            <a:r>
              <a:rPr lang="en-US" sz="2000" dirty="0">
                <a:solidFill>
                  <a:schemeClr val="tx1">
                    <a:lumMod val="85000"/>
                    <a:lumOff val="15000"/>
                  </a:schemeClr>
                </a:solidFill>
              </a:rPr>
              <a:t> </a:t>
            </a:r>
            <a:r>
              <a:rPr lang="en-US" sz="2000" i="1" dirty="0">
                <a:solidFill>
                  <a:schemeClr val="tx1">
                    <a:lumMod val="85000"/>
                    <a:lumOff val="15000"/>
                  </a:schemeClr>
                </a:solidFill>
              </a:rPr>
              <a:t>than</a:t>
            </a:r>
            <a:r>
              <a:rPr lang="en-US" sz="2000" dirty="0">
                <a:solidFill>
                  <a:schemeClr val="tx1">
                    <a:lumMod val="85000"/>
                    <a:lumOff val="15000"/>
                  </a:schemeClr>
                </a:solidFill>
              </a:rPr>
              <a:t> Max’s car</a:t>
            </a:r>
          </a:p>
          <a:p>
            <a:pPr marL="82296" algn="l" fontAlgn="auto">
              <a:spcAft>
                <a:spcPts val="0"/>
              </a:spcAft>
              <a:buFont typeface="Wingdings 2"/>
              <a:buNone/>
              <a:defRPr/>
            </a:pPr>
            <a:r>
              <a:rPr lang="en-US" sz="2000" dirty="0">
                <a:solidFill>
                  <a:schemeClr val="tx1">
                    <a:lumMod val="95000"/>
                    <a:lumOff val="5000"/>
                  </a:schemeClr>
                </a:solidFill>
              </a:rPr>
              <a:t>*Mary’s house is </a:t>
            </a:r>
            <a:r>
              <a:rPr lang="en-US" sz="2000" i="1" dirty="0">
                <a:solidFill>
                  <a:schemeClr val="tx1">
                    <a:lumMod val="95000"/>
                    <a:lumOff val="5000"/>
                  </a:schemeClr>
                </a:solidFill>
              </a:rPr>
              <a:t>the</a:t>
            </a:r>
            <a:r>
              <a:rPr lang="en-US" sz="2000" dirty="0">
                <a:solidFill>
                  <a:schemeClr val="tx1">
                    <a:lumMod val="95000"/>
                    <a:lumOff val="5000"/>
                  </a:schemeClr>
                </a:solidFill>
              </a:rPr>
              <a:t> </a:t>
            </a:r>
            <a:r>
              <a:rPr lang="en-US" sz="2000" b="1" i="1" dirty="0">
                <a:solidFill>
                  <a:schemeClr val="tx1">
                    <a:lumMod val="95000"/>
                    <a:lumOff val="5000"/>
                  </a:schemeClr>
                </a:solidFill>
              </a:rPr>
              <a:t>largest</a:t>
            </a:r>
            <a:r>
              <a:rPr lang="en-US" sz="2000" dirty="0">
                <a:solidFill>
                  <a:schemeClr val="tx1">
                    <a:lumMod val="95000"/>
                    <a:lumOff val="5000"/>
                  </a:schemeClr>
                </a:solidFill>
              </a:rPr>
              <a:t> of all the houses on the block</a:t>
            </a:r>
            <a:r>
              <a:rPr lang="en-US" dirty="0">
                <a:solidFill>
                  <a:schemeClr val="accent5">
                    <a:lumMod val="60000"/>
                    <a:lumOff val="40000"/>
                  </a:schemeClr>
                </a:solidFill>
              </a:rPr>
              <a:t>.</a:t>
            </a:r>
            <a:endParaRPr lang="ar-SA" dirty="0">
              <a:solidFill>
                <a:schemeClr val="accent5">
                  <a:lumMod val="60000"/>
                  <a:lumOff val="40000"/>
                </a:schemeClr>
              </a:solidFill>
            </a:endParaRPr>
          </a:p>
        </p:txBody>
      </p:sp>
    </p:spTree>
    <p:extLst>
      <p:ext uri="{BB962C8B-B14F-4D97-AF65-F5344CB8AC3E}">
        <p14:creationId xmlns:p14="http://schemas.microsoft.com/office/powerpoint/2010/main" val="3166537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903401" y="645886"/>
            <a:ext cx="7567612" cy="6179641"/>
          </a:xfrm>
        </p:spPr>
        <p:style>
          <a:lnRef idx="2">
            <a:schemeClr val="accent2"/>
          </a:lnRef>
          <a:fillRef idx="1001">
            <a:schemeClr val="lt1"/>
          </a:fillRef>
          <a:effectRef idx="0">
            <a:schemeClr val="accent2"/>
          </a:effectRef>
          <a:fontRef idx="minor">
            <a:schemeClr val="dk1"/>
          </a:fontRef>
        </p:style>
        <p:txBody>
          <a:bodyPr>
            <a:normAutofit/>
          </a:bodyPr>
          <a:lstStyle/>
          <a:p>
            <a:pPr marL="82296" indent="0" algn="l" eaLnBrk="1" fontAlgn="auto" hangingPunct="1">
              <a:spcAft>
                <a:spcPts val="0"/>
              </a:spcAft>
              <a:buFont typeface="Wingdings 2"/>
              <a:buNone/>
              <a:defRPr/>
            </a:pPr>
            <a:r>
              <a:rPr lang="en-US" sz="2800" dirty="0" smtClean="0">
                <a:solidFill>
                  <a:schemeClr val="tx1">
                    <a:lumMod val="65000"/>
                    <a:lumOff val="35000"/>
                  </a:schemeClr>
                </a:solidFill>
              </a:rPr>
              <a:t>If the one-syllable adjective ends with a single consonant with a vowel before it, double the consonant and add-</a:t>
            </a:r>
            <a:r>
              <a:rPr lang="en-US" sz="2800" dirty="0" err="1" smtClean="0">
                <a:solidFill>
                  <a:schemeClr val="tx1">
                    <a:lumMod val="65000"/>
                    <a:lumOff val="35000"/>
                  </a:schemeClr>
                </a:solidFill>
              </a:rPr>
              <a:t>er</a:t>
            </a:r>
            <a:r>
              <a:rPr lang="en-US" sz="2800" dirty="0" smtClean="0">
                <a:solidFill>
                  <a:schemeClr val="tx1">
                    <a:lumMod val="65000"/>
                    <a:lumOff val="35000"/>
                  </a:schemeClr>
                </a:solidFill>
              </a:rPr>
              <a:t> for the comparative form; and double the consonant and add-</a:t>
            </a:r>
            <a:r>
              <a:rPr lang="en-US" sz="2800" dirty="0" err="1" smtClean="0">
                <a:solidFill>
                  <a:schemeClr val="tx1">
                    <a:lumMod val="65000"/>
                    <a:lumOff val="35000"/>
                  </a:schemeClr>
                </a:solidFill>
              </a:rPr>
              <a:t>est</a:t>
            </a:r>
            <a:r>
              <a:rPr lang="en-US" sz="2800" dirty="0" smtClean="0">
                <a:solidFill>
                  <a:schemeClr val="tx1">
                    <a:lumMod val="65000"/>
                    <a:lumOff val="35000"/>
                  </a:schemeClr>
                </a:solidFill>
              </a:rPr>
              <a:t> for the superlative form.</a:t>
            </a:r>
            <a:endParaRPr lang="ar-SA" sz="2800" dirty="0">
              <a:solidFill>
                <a:schemeClr val="tx1">
                  <a:lumMod val="65000"/>
                  <a:lumOff val="35000"/>
                </a:schemeClr>
              </a:solidFill>
            </a:endParaRPr>
          </a:p>
        </p:txBody>
      </p:sp>
      <p:graphicFrame>
        <p:nvGraphicFramePr>
          <p:cNvPr id="4" name="عنصر نائب للمحتوى 3"/>
          <p:cNvGraphicFramePr>
            <a:graphicFrameLocks/>
          </p:cNvGraphicFramePr>
          <p:nvPr>
            <p:extLst>
              <p:ext uri="{D42A27DB-BD31-4B8C-83A1-F6EECF244321}">
                <p14:modId xmlns:p14="http://schemas.microsoft.com/office/powerpoint/2010/main" val="3567952560"/>
              </p:ext>
            </p:extLst>
          </p:nvPr>
        </p:nvGraphicFramePr>
        <p:xfrm>
          <a:off x="1011804" y="3235132"/>
          <a:ext cx="7350805" cy="2697582"/>
        </p:xfrm>
        <a:graphic>
          <a:graphicData uri="http://schemas.openxmlformats.org/drawingml/2006/table">
            <a:tbl>
              <a:tblPr rtl="1" firstRow="1" bandRow="1">
                <a:tableStyleId>{073A0DAA-6AF3-43AB-8588-CEC1D06C72B9}</a:tableStyleId>
              </a:tblPr>
              <a:tblGrid>
                <a:gridCol w="2438131"/>
                <a:gridCol w="2456337"/>
                <a:gridCol w="2456337"/>
              </a:tblGrid>
              <a:tr h="1600200">
                <a:tc>
                  <a:txBody>
                    <a:bodyPr/>
                    <a:lstStyle/>
                    <a:p>
                      <a:pPr algn="l" rtl="1"/>
                      <a:r>
                        <a:rPr lang="en-US" sz="1800" dirty="0" smtClean="0">
                          <a:solidFill>
                            <a:schemeClr val="accent1">
                              <a:lumMod val="75000"/>
                            </a:schemeClr>
                          </a:solidFill>
                        </a:rPr>
                        <a:t>Superlative Form</a:t>
                      </a:r>
                      <a:endParaRPr lang="ar-SA" sz="1800" dirty="0">
                        <a:solidFill>
                          <a:schemeClr val="accent1">
                            <a:lumMod val="75000"/>
                          </a:schemeClr>
                        </a:solidFill>
                      </a:endParaRPr>
                    </a:p>
                  </a:txBody>
                  <a:tcPr marL="91458" marR="91458" marT="45737" marB="45737">
                    <a:solidFill>
                      <a:schemeClr val="bg1">
                        <a:lumMod val="85000"/>
                      </a:schemeClr>
                    </a:solidFill>
                  </a:tcPr>
                </a:tc>
                <a:tc>
                  <a:txBody>
                    <a:bodyPr/>
                    <a:lstStyle/>
                    <a:p>
                      <a:pPr algn="l" rtl="1"/>
                      <a:r>
                        <a:rPr lang="en-US" sz="1800" dirty="0" smtClean="0">
                          <a:solidFill>
                            <a:schemeClr val="accent1">
                              <a:lumMod val="75000"/>
                            </a:schemeClr>
                          </a:solidFill>
                        </a:rPr>
                        <a:t>Comparative</a:t>
                      </a:r>
                      <a:r>
                        <a:rPr lang="en-US" sz="1800" baseline="0" dirty="0" smtClean="0">
                          <a:solidFill>
                            <a:schemeClr val="accent1">
                              <a:lumMod val="75000"/>
                            </a:schemeClr>
                          </a:solidFill>
                        </a:rPr>
                        <a:t> Form</a:t>
                      </a:r>
                      <a:endParaRPr lang="ar-SA" sz="1800" dirty="0">
                        <a:solidFill>
                          <a:schemeClr val="accent1">
                            <a:lumMod val="75000"/>
                          </a:schemeClr>
                        </a:solidFill>
                      </a:endParaRPr>
                    </a:p>
                  </a:txBody>
                  <a:tcPr marL="91458" marR="91458" marT="45737" marB="45737">
                    <a:solidFill>
                      <a:schemeClr val="bg1">
                        <a:lumMod val="85000"/>
                      </a:schemeClr>
                    </a:solidFill>
                  </a:tcPr>
                </a:tc>
                <a:tc>
                  <a:txBody>
                    <a:bodyPr/>
                    <a:lstStyle/>
                    <a:p>
                      <a:pPr algn="l" rtl="1"/>
                      <a:r>
                        <a:rPr lang="en-US" sz="1800" dirty="0" smtClean="0">
                          <a:solidFill>
                            <a:schemeClr val="accent1">
                              <a:lumMod val="75000"/>
                            </a:schemeClr>
                          </a:solidFill>
                        </a:rPr>
                        <a:t>One-syllable</a:t>
                      </a:r>
                      <a:r>
                        <a:rPr lang="en-US" sz="1800" baseline="0" dirty="0" smtClean="0">
                          <a:solidFill>
                            <a:schemeClr val="accent1">
                              <a:lumMod val="75000"/>
                            </a:schemeClr>
                          </a:solidFill>
                        </a:rPr>
                        <a:t> adjective ending with a single consonant with a single vowel before it</a:t>
                      </a:r>
                      <a:endParaRPr lang="ar-SA" sz="1800" dirty="0">
                        <a:solidFill>
                          <a:schemeClr val="accent1">
                            <a:lumMod val="75000"/>
                          </a:schemeClr>
                        </a:solidFill>
                      </a:endParaRPr>
                    </a:p>
                  </a:txBody>
                  <a:tcPr marL="91458" marR="91458" marT="45737" marB="45737">
                    <a:solidFill>
                      <a:schemeClr val="bg1">
                        <a:lumMod val="85000"/>
                      </a:schemeClr>
                    </a:solidFill>
                  </a:tcPr>
                </a:tc>
              </a:tr>
              <a:tr h="348587">
                <a:tc>
                  <a:txBody>
                    <a:bodyPr/>
                    <a:lstStyle/>
                    <a:p>
                      <a:pPr algn="l" rtl="1"/>
                      <a:r>
                        <a:rPr lang="en-US" sz="1800" dirty="0" smtClean="0">
                          <a:solidFill>
                            <a:schemeClr val="bg1"/>
                          </a:solidFill>
                        </a:rPr>
                        <a:t>biggest</a:t>
                      </a:r>
                      <a:endParaRPr lang="ar-SA" sz="1800" b="1" dirty="0">
                        <a:solidFill>
                          <a:schemeClr val="bg1"/>
                        </a:solidFill>
                      </a:endParaRPr>
                    </a:p>
                  </a:txBody>
                  <a:tcPr marL="91458" marR="91458" marT="45737" marB="45737">
                    <a:solidFill>
                      <a:schemeClr val="accent1"/>
                    </a:solidFill>
                  </a:tcPr>
                </a:tc>
                <a:tc>
                  <a:txBody>
                    <a:bodyPr/>
                    <a:lstStyle/>
                    <a:p>
                      <a:pPr algn="l" rtl="1"/>
                      <a:r>
                        <a:rPr lang="en-US" sz="1800" dirty="0" smtClean="0">
                          <a:solidFill>
                            <a:schemeClr val="bg1"/>
                          </a:solidFill>
                        </a:rPr>
                        <a:t>bigger</a:t>
                      </a:r>
                      <a:endParaRPr lang="ar-SA" sz="1800" b="1" dirty="0">
                        <a:solidFill>
                          <a:schemeClr val="bg1"/>
                        </a:solidFill>
                      </a:endParaRPr>
                    </a:p>
                  </a:txBody>
                  <a:tcPr marL="91458" marR="91458" marT="45737" marB="45737">
                    <a:solidFill>
                      <a:schemeClr val="accent1"/>
                    </a:solidFill>
                  </a:tcPr>
                </a:tc>
                <a:tc>
                  <a:txBody>
                    <a:bodyPr/>
                    <a:lstStyle/>
                    <a:p>
                      <a:pPr algn="l" rtl="1"/>
                      <a:r>
                        <a:rPr lang="en-US" sz="1800" dirty="0" smtClean="0">
                          <a:solidFill>
                            <a:schemeClr val="bg1"/>
                          </a:solidFill>
                        </a:rPr>
                        <a:t>big</a:t>
                      </a:r>
                      <a:endParaRPr lang="ar-SA" sz="1800" b="1" dirty="0">
                        <a:solidFill>
                          <a:schemeClr val="bg1"/>
                        </a:solidFill>
                      </a:endParaRPr>
                    </a:p>
                  </a:txBody>
                  <a:tcPr marL="91458" marR="91458" marT="45737" marB="45737">
                    <a:solidFill>
                      <a:schemeClr val="accent1"/>
                    </a:solidFill>
                  </a:tcPr>
                </a:tc>
              </a:tr>
              <a:tr h="348587">
                <a:tc>
                  <a:txBody>
                    <a:bodyPr/>
                    <a:lstStyle/>
                    <a:p>
                      <a:pPr algn="l" rtl="1"/>
                      <a:r>
                        <a:rPr lang="en-US" sz="1800" dirty="0" smtClean="0">
                          <a:solidFill>
                            <a:schemeClr val="tx1"/>
                          </a:solidFill>
                        </a:rPr>
                        <a:t>thinnest</a:t>
                      </a:r>
                      <a:endParaRPr lang="ar-SA" sz="1800" b="1" dirty="0">
                        <a:solidFill>
                          <a:schemeClr val="tx1"/>
                        </a:solidFill>
                      </a:endParaRPr>
                    </a:p>
                  </a:txBody>
                  <a:tcPr marL="91458" marR="91458" marT="45737" marB="45737">
                    <a:solidFill>
                      <a:schemeClr val="accent1">
                        <a:lumMod val="20000"/>
                        <a:lumOff val="80000"/>
                      </a:schemeClr>
                    </a:solidFill>
                  </a:tcPr>
                </a:tc>
                <a:tc>
                  <a:txBody>
                    <a:bodyPr/>
                    <a:lstStyle/>
                    <a:p>
                      <a:pPr algn="l" rtl="1"/>
                      <a:r>
                        <a:rPr lang="en-US" sz="1800" dirty="0" smtClean="0">
                          <a:solidFill>
                            <a:schemeClr val="tx1"/>
                          </a:solidFill>
                        </a:rPr>
                        <a:t>thinner</a:t>
                      </a:r>
                      <a:endParaRPr lang="ar-SA" sz="1800" b="1" dirty="0">
                        <a:solidFill>
                          <a:schemeClr val="tx1"/>
                        </a:solidFill>
                      </a:endParaRPr>
                    </a:p>
                  </a:txBody>
                  <a:tcPr marL="91458" marR="91458" marT="45737" marB="45737">
                    <a:solidFill>
                      <a:schemeClr val="accent1">
                        <a:lumMod val="20000"/>
                        <a:lumOff val="80000"/>
                      </a:schemeClr>
                    </a:solidFill>
                  </a:tcPr>
                </a:tc>
                <a:tc>
                  <a:txBody>
                    <a:bodyPr/>
                    <a:lstStyle/>
                    <a:p>
                      <a:pPr algn="l" rtl="1"/>
                      <a:r>
                        <a:rPr lang="en-US" sz="1800" dirty="0" smtClean="0">
                          <a:solidFill>
                            <a:schemeClr val="tx1"/>
                          </a:solidFill>
                        </a:rPr>
                        <a:t>thin</a:t>
                      </a:r>
                      <a:endParaRPr lang="ar-SA" sz="1800" b="1" dirty="0">
                        <a:solidFill>
                          <a:schemeClr val="tx1"/>
                        </a:solidFill>
                      </a:endParaRPr>
                    </a:p>
                  </a:txBody>
                  <a:tcPr marL="91458" marR="91458" marT="45737" marB="45737">
                    <a:solidFill>
                      <a:schemeClr val="accent1">
                        <a:lumMod val="20000"/>
                        <a:lumOff val="80000"/>
                      </a:schemeClr>
                    </a:solidFill>
                  </a:tcPr>
                </a:tc>
              </a:tr>
              <a:tr h="348587">
                <a:tc>
                  <a:txBody>
                    <a:bodyPr/>
                    <a:lstStyle/>
                    <a:p>
                      <a:pPr algn="l" rtl="1"/>
                      <a:r>
                        <a:rPr lang="en-US" sz="1800" dirty="0" smtClean="0">
                          <a:solidFill>
                            <a:schemeClr val="bg1"/>
                          </a:solidFill>
                        </a:rPr>
                        <a:t>fattest</a:t>
                      </a:r>
                      <a:endParaRPr lang="ar-SA" sz="1800" b="1" dirty="0">
                        <a:solidFill>
                          <a:schemeClr val="bg1"/>
                        </a:solidFill>
                      </a:endParaRPr>
                    </a:p>
                  </a:txBody>
                  <a:tcPr marL="91458" marR="91458" marT="45737" marB="45737">
                    <a:solidFill>
                      <a:schemeClr val="accent1">
                        <a:lumMod val="60000"/>
                        <a:lumOff val="40000"/>
                      </a:schemeClr>
                    </a:solidFill>
                  </a:tcPr>
                </a:tc>
                <a:tc>
                  <a:txBody>
                    <a:bodyPr/>
                    <a:lstStyle/>
                    <a:p>
                      <a:pPr algn="l" rtl="1"/>
                      <a:r>
                        <a:rPr lang="en-US" sz="1800" dirty="0" smtClean="0">
                          <a:solidFill>
                            <a:schemeClr val="bg1"/>
                          </a:solidFill>
                        </a:rPr>
                        <a:t>fatter</a:t>
                      </a:r>
                      <a:endParaRPr lang="ar-SA" sz="1800" b="1" dirty="0">
                        <a:solidFill>
                          <a:schemeClr val="bg1"/>
                        </a:solidFill>
                      </a:endParaRPr>
                    </a:p>
                  </a:txBody>
                  <a:tcPr marL="91458" marR="91458" marT="45737" marB="45737">
                    <a:solidFill>
                      <a:schemeClr val="accent1">
                        <a:lumMod val="60000"/>
                        <a:lumOff val="40000"/>
                      </a:schemeClr>
                    </a:solidFill>
                  </a:tcPr>
                </a:tc>
                <a:tc>
                  <a:txBody>
                    <a:bodyPr/>
                    <a:lstStyle/>
                    <a:p>
                      <a:pPr algn="l" rtl="1"/>
                      <a:r>
                        <a:rPr lang="en-US" sz="1800" dirty="0" smtClean="0">
                          <a:solidFill>
                            <a:schemeClr val="bg1"/>
                          </a:solidFill>
                        </a:rPr>
                        <a:t>fat</a:t>
                      </a:r>
                      <a:endParaRPr lang="ar-SA" sz="1800" b="1" dirty="0">
                        <a:solidFill>
                          <a:schemeClr val="bg1"/>
                        </a:solidFill>
                      </a:endParaRPr>
                    </a:p>
                  </a:txBody>
                  <a:tcPr marL="91458" marR="91458" marT="45737" marB="45737">
                    <a:solidFill>
                      <a:schemeClr val="accent1">
                        <a:lumMod val="60000"/>
                        <a:lumOff val="40000"/>
                      </a:schemeClr>
                    </a:solidFill>
                  </a:tcPr>
                </a:tc>
              </a:tr>
            </a:tbl>
          </a:graphicData>
        </a:graphic>
      </p:graphicFrame>
      <p:sp>
        <p:nvSpPr>
          <p:cNvPr id="5" name="Rectangle 4"/>
          <p:cNvSpPr/>
          <p:nvPr/>
        </p:nvSpPr>
        <p:spPr>
          <a:xfrm>
            <a:off x="1050245" y="5943600"/>
            <a:ext cx="7273925" cy="769441"/>
          </a:xfrm>
          <a:prstGeom prst="rect">
            <a:avLst/>
          </a:prstGeom>
        </p:spPr>
        <p:txBody>
          <a:bodyPr>
            <a:spAutoFit/>
          </a:bodyPr>
          <a:lstStyle/>
          <a:p>
            <a:pPr algn="l">
              <a:defRPr/>
            </a:pPr>
            <a:r>
              <a:rPr lang="en-US" sz="2000" dirty="0">
                <a:solidFill>
                  <a:schemeClr val="bg2">
                    <a:lumMod val="10000"/>
                  </a:schemeClr>
                </a:solidFill>
              </a:rPr>
              <a:t>*My dog is </a:t>
            </a:r>
            <a:r>
              <a:rPr lang="en-US" sz="2000" b="1" dirty="0">
                <a:solidFill>
                  <a:schemeClr val="bg2">
                    <a:lumMod val="10000"/>
                  </a:schemeClr>
                </a:solidFill>
              </a:rPr>
              <a:t>bigger</a:t>
            </a:r>
            <a:r>
              <a:rPr lang="en-US" sz="2000" dirty="0">
                <a:solidFill>
                  <a:schemeClr val="bg2">
                    <a:lumMod val="10000"/>
                  </a:schemeClr>
                </a:solidFill>
              </a:rPr>
              <a:t> </a:t>
            </a:r>
            <a:r>
              <a:rPr lang="en-US" sz="2000" i="1" dirty="0">
                <a:solidFill>
                  <a:schemeClr val="bg2">
                    <a:lumMod val="10000"/>
                  </a:schemeClr>
                </a:solidFill>
              </a:rPr>
              <a:t>than</a:t>
            </a:r>
            <a:r>
              <a:rPr lang="en-US" sz="2000" dirty="0">
                <a:solidFill>
                  <a:schemeClr val="bg2">
                    <a:lumMod val="10000"/>
                  </a:schemeClr>
                </a:solidFill>
              </a:rPr>
              <a:t> your dog.</a:t>
            </a:r>
            <a:br>
              <a:rPr lang="en-US" sz="2000" dirty="0">
                <a:solidFill>
                  <a:schemeClr val="bg2">
                    <a:lumMod val="10000"/>
                  </a:schemeClr>
                </a:solidFill>
              </a:rPr>
            </a:br>
            <a:r>
              <a:rPr lang="en-US" sz="2000" dirty="0">
                <a:solidFill>
                  <a:schemeClr val="bg2">
                    <a:lumMod val="10000"/>
                  </a:schemeClr>
                </a:solidFill>
              </a:rPr>
              <a:t>*July is </a:t>
            </a:r>
            <a:r>
              <a:rPr lang="en-US" sz="2000" i="1" dirty="0">
                <a:solidFill>
                  <a:schemeClr val="bg2">
                    <a:lumMod val="10000"/>
                  </a:schemeClr>
                </a:solidFill>
              </a:rPr>
              <a:t>the</a:t>
            </a:r>
            <a:r>
              <a:rPr lang="en-US" sz="2000" dirty="0">
                <a:solidFill>
                  <a:schemeClr val="bg2">
                    <a:lumMod val="10000"/>
                  </a:schemeClr>
                </a:solidFill>
              </a:rPr>
              <a:t> </a:t>
            </a:r>
            <a:r>
              <a:rPr lang="en-US" sz="2000" b="1" dirty="0">
                <a:solidFill>
                  <a:schemeClr val="bg2">
                    <a:lumMod val="10000"/>
                  </a:schemeClr>
                </a:solidFill>
              </a:rPr>
              <a:t>hottest</a:t>
            </a:r>
            <a:r>
              <a:rPr lang="en-US" sz="2000" dirty="0">
                <a:solidFill>
                  <a:schemeClr val="bg2">
                    <a:lumMod val="10000"/>
                  </a:schemeClr>
                </a:solidFill>
              </a:rPr>
              <a:t> month</a:t>
            </a:r>
            <a:r>
              <a:rPr lang="en-US" sz="2400" dirty="0">
                <a:solidFill>
                  <a:schemeClr val="bg2">
                    <a:lumMod val="10000"/>
                  </a:schemeClr>
                </a:solidFill>
              </a:rPr>
              <a:t>.</a:t>
            </a:r>
            <a:endParaRPr lang="ar-JO" sz="2400" dirty="0">
              <a:solidFill>
                <a:schemeClr val="bg2">
                  <a:lumMod val="10000"/>
                </a:schemeClr>
              </a:solidFill>
            </a:endParaRPr>
          </a:p>
        </p:txBody>
      </p:sp>
    </p:spTree>
    <p:extLst>
      <p:ext uri="{BB962C8B-B14F-4D97-AF65-F5344CB8AC3E}">
        <p14:creationId xmlns:p14="http://schemas.microsoft.com/office/powerpoint/2010/main" val="2861926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0" end="0"/>
                                            </p:txEl>
                                          </p:spTgt>
                                        </p:tgtEl>
                                        <p:attrNameLst>
                                          <p:attrName>ppt_w</p:attrName>
                                        </p:attrNameLst>
                                      </p:cBhvr>
                                    </p:anim>
                                    <p:anim by="(#ppt_w*0.50)" calcmode="lin" valueType="num">
                                      <p:cBhvr>
                                        <p:cTn id="22" dur="500" decel="50000" autoRev="1" fill="hold">
                                          <p:stCondLst>
                                            <p:cond delay="0"/>
                                          </p:stCondLst>
                                        </p:cTn>
                                        <p:tgtEl>
                                          <p:spTgt spid="5">
                                            <p:txEl>
                                              <p:pRg st="0" end="0"/>
                                            </p:txEl>
                                          </p:spTgt>
                                        </p:tgtEl>
                                        <p:attrNameLst>
                                          <p:attrName>ppt_x</p:attrName>
                                        </p:attrNameLst>
                                      </p:cBhvr>
                                    </p:anim>
                                    <p:anim from="(-#ppt_h/2)" to="(#ppt_y)" calcmode="lin" valueType="num">
                                      <p:cBhvr>
                                        <p:cTn id="23" dur="1000" fill="hold">
                                          <p:stCondLst>
                                            <p:cond delay="0"/>
                                          </p:stCondLst>
                                        </p:cTn>
                                        <p:tgtEl>
                                          <p:spTgt spid="5">
                                            <p:txEl>
                                              <p:pRg st="0" end="0"/>
                                            </p:txEl>
                                          </p:spTgt>
                                        </p:tgtEl>
                                        <p:attrNameLst>
                                          <p:attrName>ppt_y</p:attrName>
                                        </p:attrNameLst>
                                      </p:cBhvr>
                                    </p:anim>
                                    <p:animRot by="21600000">
                                      <p:cBhvr>
                                        <p:cTn id="24"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685800" y="549275"/>
            <a:ext cx="7696200" cy="5256213"/>
          </a:xfrm>
        </p:spPr>
        <p:txBody>
          <a:bodyPr/>
          <a:lstStyle/>
          <a:p>
            <a:pPr algn="l" eaLnBrk="1" hangingPunct="1">
              <a:lnSpc>
                <a:spcPct val="80000"/>
              </a:lnSpc>
              <a:buFontTx/>
              <a:buNone/>
              <a:defRPr/>
            </a:pPr>
            <a:r>
              <a:rPr lang="en-US" sz="3600" b="1" dirty="0" smtClean="0">
                <a:solidFill>
                  <a:schemeClr val="tx2"/>
                </a:solidFill>
                <a:effectLst>
                  <a:outerShdw blurRad="38100" dist="38100" dir="2700000" algn="tl">
                    <a:srgbClr val="C0C0C0"/>
                  </a:outerShdw>
                </a:effectLst>
              </a:rPr>
              <a:t>USE 3:</a:t>
            </a:r>
            <a:r>
              <a:rPr lang="en-US" sz="3600" b="1" dirty="0" smtClean="0">
                <a:effectLst>
                  <a:outerShdw blurRad="38100" dist="38100" dir="2700000" algn="tl">
                    <a:srgbClr val="C0C0C0"/>
                  </a:outerShdw>
                </a:effectLst>
              </a:rPr>
              <a:t> Scheduled Events in the          Near Future.</a:t>
            </a:r>
          </a:p>
          <a:p>
            <a:pPr algn="l" eaLnBrk="1" hangingPunct="1">
              <a:lnSpc>
                <a:spcPct val="80000"/>
              </a:lnSpc>
              <a:buFontTx/>
              <a:buNone/>
              <a:defRPr/>
            </a:pPr>
            <a:endParaRPr lang="en-US" sz="2800" b="1" u="sng" dirty="0" smtClean="0"/>
          </a:p>
          <a:p>
            <a:pPr algn="l" eaLnBrk="1" hangingPunct="1">
              <a:lnSpc>
                <a:spcPct val="80000"/>
              </a:lnSpc>
              <a:buFontTx/>
              <a:buNone/>
              <a:defRPr/>
            </a:pPr>
            <a:endParaRPr lang="en-US" sz="2800" dirty="0" smtClean="0"/>
          </a:p>
          <a:p>
            <a:pPr algn="l" eaLnBrk="1" hangingPunct="1">
              <a:lnSpc>
                <a:spcPct val="80000"/>
              </a:lnSpc>
              <a:buFontTx/>
              <a:buNone/>
              <a:defRPr/>
            </a:pPr>
            <a:r>
              <a:rPr lang="en-US" dirty="0" smtClean="0"/>
              <a:t>Speakers occasionally use Simple Present to talk about scheduled events in the near future. This is most commonly done when talking about public transportation, but can be used with other scheduled events as well.</a:t>
            </a:r>
          </a:p>
          <a:p>
            <a:pPr algn="l" eaLnBrk="1" hangingPunct="1">
              <a:lnSpc>
                <a:spcPct val="80000"/>
              </a:lnSpc>
              <a:buFontTx/>
              <a:buNone/>
              <a:defRPr/>
            </a:pPr>
            <a:endParaRPr lang="en-US" dirty="0" smtClean="0"/>
          </a:p>
          <a:p>
            <a:pPr algn="l" eaLnBrk="1" hangingPunct="1">
              <a:lnSpc>
                <a:spcPct val="80000"/>
              </a:lnSpc>
              <a:buFontTx/>
              <a:buNone/>
              <a:defRPr/>
            </a:pPr>
            <a:endParaRPr lang="en-US" sz="2800" dirty="0" smtClean="0"/>
          </a:p>
          <a:p>
            <a:pPr algn="l" eaLnBrk="1" hangingPunct="1">
              <a:lnSpc>
                <a:spcPct val="80000"/>
              </a:lnSpc>
              <a:buFontTx/>
              <a:buNone/>
              <a:defRPr/>
            </a:pPr>
            <a:endParaRPr lang="ar-JO" sz="2800" dirty="0" smtClean="0"/>
          </a:p>
          <a:p>
            <a:pPr eaLnBrk="1" hangingPunct="1">
              <a:lnSpc>
                <a:spcPct val="80000"/>
              </a:lnSpc>
              <a:defRPr/>
            </a:pPr>
            <a:endParaRPr lang="en-US" sz="2000" dirty="0" smtClean="0"/>
          </a:p>
        </p:txBody>
      </p:sp>
    </p:spTree>
    <p:extLst>
      <p:ext uri="{BB962C8B-B14F-4D97-AF65-F5344CB8AC3E}">
        <p14:creationId xmlns:p14="http://schemas.microsoft.com/office/powerpoint/2010/main" val="426854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p:cTn id="13" dur="10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59395">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59395">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1143000"/>
          </a:xfrm>
        </p:spPr>
        <p:style>
          <a:lnRef idx="1">
            <a:schemeClr val="dk1"/>
          </a:lnRef>
          <a:fillRef idx="2">
            <a:schemeClr val="dk1"/>
          </a:fillRef>
          <a:effectRef idx="1">
            <a:schemeClr val="dk1"/>
          </a:effectRef>
          <a:fontRef idx="minor">
            <a:schemeClr val="dk1"/>
          </a:fontRef>
        </p:style>
        <p:txBody>
          <a:bodyPr/>
          <a:lstStyle/>
          <a:p>
            <a:pPr eaLnBrk="1" fontAlgn="auto" hangingPunct="1">
              <a:spcAft>
                <a:spcPts val="0"/>
              </a:spcAft>
              <a:defRPr/>
            </a:pPr>
            <a:r>
              <a:rPr lang="en-US" dirty="0" smtClean="0">
                <a:solidFill>
                  <a:schemeClr val="accent1">
                    <a:lumMod val="75000"/>
                  </a:schemeClr>
                </a:solidFill>
                <a:latin typeface="Arial" pitchFamily="34" charset="0"/>
                <a:cs typeface="Arial" pitchFamily="34" charset="0"/>
              </a:rPr>
              <a:t>Two-syllable adjectives…..</a:t>
            </a:r>
            <a:endParaRPr lang="ar-SA" dirty="0">
              <a:solidFill>
                <a:schemeClr val="accent1">
                  <a:lumMod val="75000"/>
                </a:schemeClr>
              </a:solidFill>
              <a:latin typeface="Arial" pitchFamily="34" charset="0"/>
              <a:cs typeface="Arial" pitchFamily="34" charset="0"/>
            </a:endParaRPr>
          </a:p>
        </p:txBody>
      </p:sp>
      <p:sp>
        <p:nvSpPr>
          <p:cNvPr id="3" name="عنصر نائب للمحتوى 2"/>
          <p:cNvSpPr>
            <a:spLocks noGrp="1"/>
          </p:cNvSpPr>
          <p:nvPr>
            <p:ph idx="1"/>
          </p:nvPr>
        </p:nvSpPr>
        <p:spPr/>
        <p:txBody>
          <a:bodyPr>
            <a:normAutofit/>
          </a:bodyPr>
          <a:lstStyle/>
          <a:p>
            <a:pPr marL="82296" indent="0" algn="l" eaLnBrk="1" fontAlgn="auto" hangingPunct="1">
              <a:spcAft>
                <a:spcPts val="0"/>
              </a:spcAft>
              <a:buFont typeface="Wingdings 2"/>
              <a:buNone/>
              <a:defRPr/>
            </a:pPr>
            <a:r>
              <a:rPr lang="en-US" dirty="0" smtClean="0">
                <a:solidFill>
                  <a:schemeClr val="bg2">
                    <a:lumMod val="10000"/>
                  </a:schemeClr>
                </a:solidFill>
                <a:latin typeface="Arial" pitchFamily="34" charset="0"/>
                <a:ea typeface="+mn-ea"/>
                <a:cs typeface="Arial" pitchFamily="34" charset="0"/>
              </a:rPr>
              <a:t>With most two-syllable adjectives, you form the comparative with </a:t>
            </a:r>
            <a:r>
              <a:rPr lang="en-US" b="1" i="1" dirty="0" smtClean="0">
                <a:solidFill>
                  <a:schemeClr val="bg2">
                    <a:lumMod val="10000"/>
                  </a:schemeClr>
                </a:solidFill>
                <a:latin typeface="Arial" pitchFamily="34" charset="0"/>
                <a:ea typeface="+mn-ea"/>
                <a:cs typeface="Arial" pitchFamily="34" charset="0"/>
              </a:rPr>
              <a:t>more</a:t>
            </a:r>
            <a:r>
              <a:rPr lang="en-US" dirty="0" smtClean="0">
                <a:solidFill>
                  <a:schemeClr val="bg2">
                    <a:lumMod val="10000"/>
                  </a:schemeClr>
                </a:solidFill>
                <a:latin typeface="Arial" pitchFamily="34" charset="0"/>
                <a:ea typeface="+mn-ea"/>
                <a:cs typeface="Arial" pitchFamily="34" charset="0"/>
              </a:rPr>
              <a:t> and the superlative with </a:t>
            </a:r>
            <a:r>
              <a:rPr lang="en-US" b="1" i="1" dirty="0" smtClean="0">
                <a:solidFill>
                  <a:schemeClr val="bg2">
                    <a:lumMod val="10000"/>
                  </a:schemeClr>
                </a:solidFill>
                <a:latin typeface="Arial" pitchFamily="34" charset="0"/>
                <a:ea typeface="+mn-ea"/>
                <a:cs typeface="Arial" pitchFamily="34" charset="0"/>
              </a:rPr>
              <a:t>most</a:t>
            </a:r>
            <a:r>
              <a:rPr lang="en-US" dirty="0" smtClean="0">
                <a:solidFill>
                  <a:schemeClr val="accent6">
                    <a:lumMod val="50000"/>
                  </a:schemeClr>
                </a:solidFill>
                <a:latin typeface="Arial" pitchFamily="34" charset="0"/>
                <a:ea typeface="+mn-ea"/>
                <a:cs typeface="Arial" pitchFamily="34" charset="0"/>
              </a:rPr>
              <a:t>.</a:t>
            </a:r>
            <a:endParaRPr lang="en-US" sz="2800" dirty="0">
              <a:solidFill>
                <a:schemeClr val="accent6">
                  <a:lumMod val="50000"/>
                </a:schemeClr>
              </a:solidFill>
              <a:latin typeface="Arial" pitchFamily="34" charset="0"/>
              <a:ea typeface="+mn-ea"/>
              <a:cs typeface="Arial" pitchFamily="34" charset="0"/>
            </a:endParaRPr>
          </a:p>
          <a:p>
            <a:pPr marL="82296" indent="0" algn="l" eaLnBrk="1" fontAlgn="auto" hangingPunct="1">
              <a:spcAft>
                <a:spcPts val="0"/>
              </a:spcAft>
              <a:buFont typeface="Wingdings 2"/>
              <a:buNone/>
              <a:defRPr/>
            </a:pPr>
            <a:r>
              <a:rPr lang="en-US" sz="2600" dirty="0" smtClean="0">
                <a:solidFill>
                  <a:schemeClr val="accent6">
                    <a:lumMod val="50000"/>
                  </a:schemeClr>
                </a:solidFill>
                <a:latin typeface="Arial" pitchFamily="34" charset="0"/>
                <a:ea typeface="+mn-ea"/>
                <a:cs typeface="Arial" pitchFamily="34" charset="0"/>
              </a:rPr>
              <a:t>*</a:t>
            </a:r>
            <a:r>
              <a:rPr lang="en-US" sz="2600" dirty="0" smtClean="0">
                <a:solidFill>
                  <a:schemeClr val="tx1">
                    <a:lumMod val="95000"/>
                    <a:lumOff val="5000"/>
                  </a:schemeClr>
                </a:solidFill>
                <a:latin typeface="Arial" pitchFamily="34" charset="0"/>
                <a:ea typeface="+mn-ea"/>
                <a:cs typeface="Arial" pitchFamily="34" charset="0"/>
              </a:rPr>
              <a:t>This morning is </a:t>
            </a:r>
            <a:r>
              <a:rPr lang="en-US" sz="2600" b="1" i="1" dirty="0" smtClean="0">
                <a:solidFill>
                  <a:schemeClr val="tx1">
                    <a:lumMod val="95000"/>
                    <a:lumOff val="5000"/>
                  </a:schemeClr>
                </a:solidFill>
                <a:latin typeface="Arial" pitchFamily="34" charset="0"/>
                <a:ea typeface="+mn-ea"/>
                <a:cs typeface="Arial" pitchFamily="34" charset="0"/>
              </a:rPr>
              <a:t>more</a:t>
            </a:r>
            <a:r>
              <a:rPr lang="en-US" sz="2600" dirty="0" smtClean="0">
                <a:solidFill>
                  <a:schemeClr val="tx1">
                    <a:lumMod val="95000"/>
                    <a:lumOff val="5000"/>
                  </a:schemeClr>
                </a:solidFill>
                <a:latin typeface="Arial" pitchFamily="34" charset="0"/>
                <a:ea typeface="+mn-ea"/>
                <a:cs typeface="Arial" pitchFamily="34" charset="0"/>
              </a:rPr>
              <a:t> peaceful </a:t>
            </a:r>
            <a:r>
              <a:rPr lang="en-US" sz="2600" b="1" i="1" dirty="0" smtClean="0">
                <a:solidFill>
                  <a:schemeClr val="tx1">
                    <a:lumMod val="95000"/>
                    <a:lumOff val="5000"/>
                  </a:schemeClr>
                </a:solidFill>
                <a:latin typeface="Arial" pitchFamily="34" charset="0"/>
                <a:ea typeface="+mn-ea"/>
                <a:cs typeface="Arial" pitchFamily="34" charset="0"/>
              </a:rPr>
              <a:t>t</a:t>
            </a:r>
            <a:r>
              <a:rPr lang="en-US" sz="2600" i="1" dirty="0" smtClean="0">
                <a:solidFill>
                  <a:schemeClr val="tx1">
                    <a:lumMod val="95000"/>
                    <a:lumOff val="5000"/>
                  </a:schemeClr>
                </a:solidFill>
                <a:latin typeface="Arial" pitchFamily="34" charset="0"/>
                <a:ea typeface="+mn-ea"/>
                <a:cs typeface="Arial" pitchFamily="34" charset="0"/>
              </a:rPr>
              <a:t>han</a:t>
            </a:r>
            <a:r>
              <a:rPr lang="en-US" sz="2600" dirty="0" smtClean="0">
                <a:solidFill>
                  <a:schemeClr val="tx1">
                    <a:lumMod val="95000"/>
                    <a:lumOff val="5000"/>
                  </a:schemeClr>
                </a:solidFill>
                <a:latin typeface="Arial" pitchFamily="34" charset="0"/>
                <a:ea typeface="+mn-ea"/>
                <a:cs typeface="Arial" pitchFamily="34" charset="0"/>
              </a:rPr>
              <a:t> yesterday morning.</a:t>
            </a:r>
          </a:p>
          <a:p>
            <a:pPr marL="82296" indent="0" algn="l" eaLnBrk="1" fontAlgn="auto" hangingPunct="1">
              <a:spcAft>
                <a:spcPts val="0"/>
              </a:spcAft>
              <a:buFont typeface="Wingdings 2"/>
              <a:buNone/>
              <a:defRPr/>
            </a:pPr>
            <a:r>
              <a:rPr lang="en-US" sz="2600" dirty="0" smtClean="0">
                <a:solidFill>
                  <a:schemeClr val="tx1">
                    <a:lumMod val="95000"/>
                    <a:lumOff val="5000"/>
                  </a:schemeClr>
                </a:solidFill>
                <a:latin typeface="Arial" pitchFamily="34" charset="0"/>
                <a:ea typeface="+mn-ea"/>
                <a:cs typeface="Arial" pitchFamily="34" charset="0"/>
              </a:rPr>
              <a:t>*Max’s house in the mountains is </a:t>
            </a:r>
            <a:r>
              <a:rPr lang="en-US" sz="2600" i="1" dirty="0" smtClean="0">
                <a:solidFill>
                  <a:schemeClr val="tx1">
                    <a:lumMod val="95000"/>
                    <a:lumOff val="5000"/>
                  </a:schemeClr>
                </a:solidFill>
                <a:latin typeface="Arial" pitchFamily="34" charset="0"/>
                <a:ea typeface="+mn-ea"/>
                <a:cs typeface="Arial" pitchFamily="34" charset="0"/>
              </a:rPr>
              <a:t>the</a:t>
            </a:r>
            <a:r>
              <a:rPr lang="en-US" sz="2600" b="1" i="1" dirty="0" smtClean="0">
                <a:solidFill>
                  <a:schemeClr val="tx1">
                    <a:lumMod val="95000"/>
                    <a:lumOff val="5000"/>
                  </a:schemeClr>
                </a:solidFill>
                <a:latin typeface="Arial" pitchFamily="34" charset="0"/>
                <a:ea typeface="+mn-ea"/>
                <a:cs typeface="Arial" pitchFamily="34" charset="0"/>
              </a:rPr>
              <a:t> most peaceful </a:t>
            </a:r>
            <a:r>
              <a:rPr lang="en-US" sz="2600" dirty="0" smtClean="0">
                <a:solidFill>
                  <a:schemeClr val="tx1">
                    <a:lumMod val="95000"/>
                    <a:lumOff val="5000"/>
                  </a:schemeClr>
                </a:solidFill>
                <a:latin typeface="Arial" pitchFamily="34" charset="0"/>
                <a:ea typeface="+mn-ea"/>
                <a:cs typeface="Arial" pitchFamily="34" charset="0"/>
              </a:rPr>
              <a:t>in the area</a:t>
            </a:r>
            <a:r>
              <a:rPr lang="en-US" sz="2400" dirty="0" smtClean="0">
                <a:solidFill>
                  <a:schemeClr val="tx1">
                    <a:lumMod val="95000"/>
                    <a:lumOff val="5000"/>
                  </a:schemeClr>
                </a:solidFill>
                <a:latin typeface="Arial" pitchFamily="34" charset="0"/>
                <a:ea typeface="+mn-ea"/>
                <a:cs typeface="Arial" pitchFamily="34" charset="0"/>
              </a:rPr>
              <a:t>.</a:t>
            </a:r>
            <a:endParaRPr lang="ar-SA" dirty="0">
              <a:solidFill>
                <a:schemeClr val="accent6">
                  <a:lumMod val="50000"/>
                </a:schemeClr>
              </a:solidFill>
              <a:latin typeface="Arial" pitchFamily="34" charset="0"/>
              <a:ea typeface="+mn-ea"/>
              <a:cs typeface="Arial"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1377773629"/>
              </p:ext>
            </p:extLst>
          </p:nvPr>
        </p:nvGraphicFramePr>
        <p:xfrm>
          <a:off x="1524000" y="3124200"/>
          <a:ext cx="6096000" cy="1382713"/>
        </p:xfrm>
        <a:graphic>
          <a:graphicData uri="http://schemas.openxmlformats.org/drawingml/2006/table">
            <a:tbl>
              <a:tblPr rtl="1" firstRow="1" bandRow="1">
                <a:tableStyleId>{D27102A9-8310-4765-A935-A1911B00CA55}</a:tableStyleId>
              </a:tblPr>
              <a:tblGrid>
                <a:gridCol w="2032000"/>
                <a:gridCol w="2032000"/>
                <a:gridCol w="2032000"/>
              </a:tblGrid>
              <a:tr h="640521">
                <a:tc>
                  <a:txBody>
                    <a:bodyPr/>
                    <a:lstStyle/>
                    <a:p>
                      <a:pPr algn="l" rtl="1"/>
                      <a:r>
                        <a:rPr lang="en-US" sz="1800" dirty="0" smtClean="0"/>
                        <a:t>Superlative</a:t>
                      </a:r>
                      <a:r>
                        <a:rPr lang="en-US" sz="1800" baseline="0" dirty="0" smtClean="0"/>
                        <a:t> Form</a:t>
                      </a:r>
                      <a:endParaRPr lang="ar-SA" sz="1800" dirty="0">
                        <a:solidFill>
                          <a:schemeClr val="bg2">
                            <a:lumMod val="10000"/>
                          </a:schemeClr>
                        </a:solidFill>
                      </a:endParaRPr>
                    </a:p>
                  </a:txBody>
                  <a:tcPr marT="45752" marB="45752"/>
                </a:tc>
                <a:tc>
                  <a:txBody>
                    <a:bodyPr/>
                    <a:lstStyle/>
                    <a:p>
                      <a:pPr algn="l" rtl="1"/>
                      <a:r>
                        <a:rPr lang="en-US" sz="1800" dirty="0" smtClean="0"/>
                        <a:t>Comparative Form</a:t>
                      </a:r>
                      <a:endParaRPr lang="ar-SA" sz="1800" dirty="0">
                        <a:solidFill>
                          <a:schemeClr val="bg2">
                            <a:lumMod val="10000"/>
                          </a:schemeClr>
                        </a:solidFill>
                      </a:endParaRPr>
                    </a:p>
                  </a:txBody>
                  <a:tcPr marT="45752" marB="45752"/>
                </a:tc>
                <a:tc>
                  <a:txBody>
                    <a:bodyPr/>
                    <a:lstStyle/>
                    <a:p>
                      <a:pPr algn="l" rtl="1"/>
                      <a:r>
                        <a:rPr lang="en-US" sz="1800" dirty="0" smtClean="0"/>
                        <a:t>Two-Syllable</a:t>
                      </a:r>
                      <a:r>
                        <a:rPr lang="en-US" sz="1800" baseline="0" dirty="0" smtClean="0"/>
                        <a:t> Adjective</a:t>
                      </a:r>
                      <a:endParaRPr lang="ar-SA" sz="1800" dirty="0">
                        <a:solidFill>
                          <a:schemeClr val="bg2">
                            <a:lumMod val="10000"/>
                          </a:schemeClr>
                        </a:solidFill>
                      </a:endParaRPr>
                    </a:p>
                  </a:txBody>
                  <a:tcPr marT="45752" marB="45752"/>
                </a:tc>
              </a:tr>
              <a:tr h="371096">
                <a:tc>
                  <a:txBody>
                    <a:bodyPr/>
                    <a:lstStyle/>
                    <a:p>
                      <a:pPr algn="l" rtl="1"/>
                      <a:r>
                        <a:rPr lang="en-US" sz="1800" dirty="0" smtClean="0"/>
                        <a:t>Most peaceful</a:t>
                      </a:r>
                      <a:endParaRPr lang="ar-SA" sz="1800" dirty="0">
                        <a:solidFill>
                          <a:schemeClr val="bg2">
                            <a:lumMod val="10000"/>
                          </a:schemeClr>
                        </a:solidFill>
                      </a:endParaRPr>
                    </a:p>
                  </a:txBody>
                  <a:tcPr marT="45752" marB="45752"/>
                </a:tc>
                <a:tc>
                  <a:txBody>
                    <a:bodyPr/>
                    <a:lstStyle/>
                    <a:p>
                      <a:pPr algn="l" rtl="1"/>
                      <a:r>
                        <a:rPr lang="en-US" sz="1800" dirty="0" smtClean="0"/>
                        <a:t>More</a:t>
                      </a:r>
                      <a:r>
                        <a:rPr lang="en-US" sz="1800" baseline="0" dirty="0" smtClean="0"/>
                        <a:t> peaceful</a:t>
                      </a:r>
                      <a:endParaRPr lang="ar-SA" sz="1800" dirty="0">
                        <a:solidFill>
                          <a:schemeClr val="bg2">
                            <a:lumMod val="10000"/>
                          </a:schemeClr>
                        </a:solidFill>
                      </a:endParaRPr>
                    </a:p>
                  </a:txBody>
                  <a:tcPr marT="45752" marB="45752"/>
                </a:tc>
                <a:tc>
                  <a:txBody>
                    <a:bodyPr/>
                    <a:lstStyle/>
                    <a:p>
                      <a:pPr algn="l" rtl="1"/>
                      <a:r>
                        <a:rPr lang="en-US" sz="1800" dirty="0" smtClean="0"/>
                        <a:t>peaceful</a:t>
                      </a:r>
                      <a:endParaRPr lang="ar-SA" sz="1800" dirty="0">
                        <a:solidFill>
                          <a:schemeClr val="bg2">
                            <a:lumMod val="10000"/>
                          </a:schemeClr>
                        </a:solidFill>
                      </a:endParaRPr>
                    </a:p>
                  </a:txBody>
                  <a:tcPr marT="45752" marB="45752"/>
                </a:tc>
              </a:tr>
              <a:tr h="371096">
                <a:tc>
                  <a:txBody>
                    <a:bodyPr/>
                    <a:lstStyle/>
                    <a:p>
                      <a:pPr algn="l" rtl="1"/>
                      <a:r>
                        <a:rPr lang="en-US" sz="1800" dirty="0" smtClean="0"/>
                        <a:t>Most pleasant</a:t>
                      </a:r>
                      <a:endParaRPr lang="ar-SA" sz="1800" dirty="0">
                        <a:solidFill>
                          <a:schemeClr val="bg2">
                            <a:lumMod val="10000"/>
                          </a:schemeClr>
                        </a:solidFill>
                      </a:endParaRPr>
                    </a:p>
                  </a:txBody>
                  <a:tcPr marT="45752" marB="45752"/>
                </a:tc>
                <a:tc>
                  <a:txBody>
                    <a:bodyPr/>
                    <a:lstStyle/>
                    <a:p>
                      <a:pPr algn="l" rtl="1"/>
                      <a:r>
                        <a:rPr lang="en-US" sz="1800" dirty="0" smtClean="0"/>
                        <a:t>More pleasant</a:t>
                      </a:r>
                      <a:endParaRPr lang="ar-SA" sz="1800" dirty="0">
                        <a:solidFill>
                          <a:schemeClr val="bg2">
                            <a:lumMod val="10000"/>
                          </a:schemeClr>
                        </a:solidFill>
                      </a:endParaRPr>
                    </a:p>
                  </a:txBody>
                  <a:tcPr marT="45752" marB="45752"/>
                </a:tc>
                <a:tc>
                  <a:txBody>
                    <a:bodyPr/>
                    <a:lstStyle/>
                    <a:p>
                      <a:pPr algn="l" rtl="1"/>
                      <a:r>
                        <a:rPr lang="en-US" sz="1800" dirty="0" smtClean="0"/>
                        <a:t>pleasant</a:t>
                      </a:r>
                      <a:endParaRPr lang="ar-SA" sz="1800" dirty="0">
                        <a:solidFill>
                          <a:schemeClr val="bg2">
                            <a:lumMod val="10000"/>
                          </a:schemeClr>
                        </a:solidFill>
                      </a:endParaRPr>
                    </a:p>
                  </a:txBody>
                  <a:tcPr marT="45752" marB="45752"/>
                </a:tc>
              </a:tr>
            </a:tbl>
          </a:graphicData>
        </a:graphic>
      </p:graphicFrame>
      <p:graphicFrame>
        <p:nvGraphicFramePr>
          <p:cNvPr id="5" name="جدول 3"/>
          <p:cNvGraphicFramePr>
            <a:graphicFrameLocks noGrp="1"/>
          </p:cNvGraphicFramePr>
          <p:nvPr>
            <p:extLst>
              <p:ext uri="{D42A27DB-BD31-4B8C-83A1-F6EECF244321}">
                <p14:modId xmlns:p14="http://schemas.microsoft.com/office/powerpoint/2010/main" val="3609100138"/>
              </p:ext>
            </p:extLst>
          </p:nvPr>
        </p:nvGraphicFramePr>
        <p:xfrm>
          <a:off x="2895600" y="4724400"/>
          <a:ext cx="6096000" cy="1382713"/>
        </p:xfrm>
        <a:graphic>
          <a:graphicData uri="http://schemas.openxmlformats.org/drawingml/2006/table">
            <a:tbl>
              <a:tblPr rtl="1" firstRow="1" bandRow="1">
                <a:tableStyleId>{7DF18680-E054-41AD-8BC1-D1AEF772440D}</a:tableStyleId>
              </a:tblPr>
              <a:tblGrid>
                <a:gridCol w="2032000"/>
                <a:gridCol w="2032000"/>
                <a:gridCol w="2032000"/>
              </a:tblGrid>
              <a:tr h="640521">
                <a:tc>
                  <a:txBody>
                    <a:bodyPr/>
                    <a:lstStyle/>
                    <a:p>
                      <a:pPr algn="l" rtl="1"/>
                      <a:r>
                        <a:rPr lang="en-US" sz="1800" dirty="0" smtClean="0"/>
                        <a:t>Superlative</a:t>
                      </a:r>
                      <a:r>
                        <a:rPr lang="en-US" sz="1800" baseline="0" dirty="0" smtClean="0"/>
                        <a:t> Form</a:t>
                      </a:r>
                      <a:endParaRPr lang="ar-SA" sz="1800" dirty="0">
                        <a:solidFill>
                          <a:schemeClr val="bg2">
                            <a:lumMod val="10000"/>
                          </a:schemeClr>
                        </a:solidFill>
                      </a:endParaRPr>
                    </a:p>
                  </a:txBody>
                  <a:tcPr marT="45752" marB="45752"/>
                </a:tc>
                <a:tc>
                  <a:txBody>
                    <a:bodyPr/>
                    <a:lstStyle/>
                    <a:p>
                      <a:pPr algn="l" rtl="1"/>
                      <a:r>
                        <a:rPr lang="en-US" sz="1800" dirty="0" smtClean="0"/>
                        <a:t>Comparative Form</a:t>
                      </a:r>
                      <a:endParaRPr lang="ar-SA" sz="1800" dirty="0">
                        <a:solidFill>
                          <a:schemeClr val="bg2">
                            <a:lumMod val="10000"/>
                          </a:schemeClr>
                        </a:solidFill>
                      </a:endParaRPr>
                    </a:p>
                  </a:txBody>
                  <a:tcPr marT="45752" marB="45752"/>
                </a:tc>
                <a:tc>
                  <a:txBody>
                    <a:bodyPr/>
                    <a:lstStyle/>
                    <a:p>
                      <a:pPr algn="l" rtl="1"/>
                      <a:r>
                        <a:rPr lang="en-US" sz="1800" dirty="0" smtClean="0"/>
                        <a:t>Two-Syllable</a:t>
                      </a:r>
                      <a:r>
                        <a:rPr lang="en-US" sz="1800" baseline="0" dirty="0" smtClean="0"/>
                        <a:t> Adjective</a:t>
                      </a:r>
                      <a:endParaRPr lang="ar-SA" sz="1800" dirty="0">
                        <a:solidFill>
                          <a:schemeClr val="bg2">
                            <a:lumMod val="10000"/>
                          </a:schemeClr>
                        </a:solidFill>
                      </a:endParaRPr>
                    </a:p>
                  </a:txBody>
                  <a:tcPr marT="45752" marB="45752"/>
                </a:tc>
              </a:tr>
              <a:tr h="371096">
                <a:tc>
                  <a:txBody>
                    <a:bodyPr/>
                    <a:lstStyle/>
                    <a:p>
                      <a:pPr algn="l" rtl="1"/>
                      <a:r>
                        <a:rPr lang="en-US" sz="1800" dirty="0" smtClean="0"/>
                        <a:t>Most peaceful</a:t>
                      </a:r>
                      <a:endParaRPr lang="ar-SA" sz="1800" dirty="0">
                        <a:solidFill>
                          <a:schemeClr val="bg2">
                            <a:lumMod val="10000"/>
                          </a:schemeClr>
                        </a:solidFill>
                      </a:endParaRPr>
                    </a:p>
                  </a:txBody>
                  <a:tcPr marT="45752" marB="45752"/>
                </a:tc>
                <a:tc>
                  <a:txBody>
                    <a:bodyPr/>
                    <a:lstStyle/>
                    <a:p>
                      <a:pPr algn="l" rtl="1"/>
                      <a:r>
                        <a:rPr lang="en-US" sz="1800" dirty="0" smtClean="0"/>
                        <a:t>More</a:t>
                      </a:r>
                      <a:r>
                        <a:rPr lang="en-US" sz="1800" baseline="0" dirty="0" smtClean="0"/>
                        <a:t> peaceful</a:t>
                      </a:r>
                      <a:endParaRPr lang="ar-SA" sz="1800" dirty="0">
                        <a:solidFill>
                          <a:schemeClr val="bg2">
                            <a:lumMod val="10000"/>
                          </a:schemeClr>
                        </a:solidFill>
                      </a:endParaRPr>
                    </a:p>
                  </a:txBody>
                  <a:tcPr marT="45752" marB="45752"/>
                </a:tc>
                <a:tc>
                  <a:txBody>
                    <a:bodyPr/>
                    <a:lstStyle/>
                    <a:p>
                      <a:pPr algn="l" rtl="1"/>
                      <a:r>
                        <a:rPr lang="en-US" sz="1800" dirty="0" smtClean="0"/>
                        <a:t>peaceful</a:t>
                      </a:r>
                      <a:endParaRPr lang="ar-SA" sz="1800" dirty="0">
                        <a:solidFill>
                          <a:schemeClr val="bg2">
                            <a:lumMod val="10000"/>
                          </a:schemeClr>
                        </a:solidFill>
                      </a:endParaRPr>
                    </a:p>
                  </a:txBody>
                  <a:tcPr marT="45752" marB="45752"/>
                </a:tc>
              </a:tr>
              <a:tr h="371096">
                <a:tc>
                  <a:txBody>
                    <a:bodyPr/>
                    <a:lstStyle/>
                    <a:p>
                      <a:pPr algn="l" rtl="1"/>
                      <a:r>
                        <a:rPr lang="en-US" sz="1800" dirty="0" smtClean="0"/>
                        <a:t>Most pleasant</a:t>
                      </a:r>
                      <a:endParaRPr lang="ar-SA" sz="1800" dirty="0">
                        <a:solidFill>
                          <a:schemeClr val="bg2">
                            <a:lumMod val="10000"/>
                          </a:schemeClr>
                        </a:solidFill>
                      </a:endParaRPr>
                    </a:p>
                  </a:txBody>
                  <a:tcPr marT="45752" marB="45752"/>
                </a:tc>
                <a:tc>
                  <a:txBody>
                    <a:bodyPr/>
                    <a:lstStyle/>
                    <a:p>
                      <a:pPr algn="l" rtl="1"/>
                      <a:r>
                        <a:rPr lang="en-US" sz="1800" dirty="0" smtClean="0"/>
                        <a:t>More pleasant</a:t>
                      </a:r>
                      <a:endParaRPr lang="ar-SA" sz="1800" dirty="0">
                        <a:solidFill>
                          <a:schemeClr val="bg2">
                            <a:lumMod val="10000"/>
                          </a:schemeClr>
                        </a:solidFill>
                      </a:endParaRPr>
                    </a:p>
                  </a:txBody>
                  <a:tcPr marT="45752" marB="45752"/>
                </a:tc>
                <a:tc>
                  <a:txBody>
                    <a:bodyPr/>
                    <a:lstStyle/>
                    <a:p>
                      <a:pPr algn="l" rtl="1"/>
                      <a:r>
                        <a:rPr lang="en-US" sz="1800" dirty="0" smtClean="0"/>
                        <a:t>pleasant</a:t>
                      </a:r>
                      <a:endParaRPr lang="ar-SA" sz="1800" dirty="0">
                        <a:solidFill>
                          <a:schemeClr val="bg2">
                            <a:lumMod val="10000"/>
                          </a:schemeClr>
                        </a:solidFill>
                      </a:endParaRPr>
                    </a:p>
                  </a:txBody>
                  <a:tcPr marT="45752" marB="45752"/>
                </a:tc>
              </a:tr>
            </a:tbl>
          </a:graphicData>
        </a:graphic>
      </p:graphicFrame>
    </p:spTree>
    <p:extLst>
      <p:ext uri="{BB962C8B-B14F-4D97-AF65-F5344CB8AC3E}">
        <p14:creationId xmlns:p14="http://schemas.microsoft.com/office/powerpoint/2010/main" val="245916260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3" presetClass="exit" presetSubtype="32" fill="hold" nodeType="clickEffect">
                                  <p:stCondLst>
                                    <p:cond delay="0"/>
                                  </p:stCondLst>
                                  <p:childTnLst>
                                    <p:animEffect transition="out" filter="plus(out)">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diamond(in)">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diamond(in)">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762000" y="1066800"/>
            <a:ext cx="7499350" cy="4800600"/>
          </a:xfrm>
        </p:spPr>
        <p:txBody>
          <a:bodyPr>
            <a:normAutofit/>
          </a:bodyPr>
          <a:lstStyle/>
          <a:p>
            <a:pPr marL="82296" indent="0" algn="l" eaLnBrk="1" fontAlgn="auto" hangingPunct="1">
              <a:spcAft>
                <a:spcPts val="0"/>
              </a:spcAft>
              <a:buFont typeface="Wingdings 2"/>
              <a:buNone/>
              <a:defRPr/>
            </a:pPr>
            <a:r>
              <a:rPr lang="en-US" dirty="0" smtClean="0">
                <a:ea typeface="+mn-ea"/>
              </a:rPr>
              <a:t>If the two-syllable adjective ends with-y, change the </a:t>
            </a:r>
            <a:r>
              <a:rPr lang="en-US" b="1" dirty="0" smtClean="0">
                <a:ea typeface="+mn-ea"/>
              </a:rPr>
              <a:t>y</a:t>
            </a:r>
            <a:r>
              <a:rPr lang="en-US" dirty="0" smtClean="0">
                <a:ea typeface="+mn-ea"/>
              </a:rPr>
              <a:t> to </a:t>
            </a:r>
            <a:r>
              <a:rPr lang="en-US" b="1" dirty="0" smtClean="0">
                <a:ea typeface="+mn-ea"/>
              </a:rPr>
              <a:t>i</a:t>
            </a:r>
            <a:r>
              <a:rPr lang="en-US" dirty="0" smtClean="0">
                <a:ea typeface="+mn-ea"/>
              </a:rPr>
              <a:t> and add-</a:t>
            </a:r>
            <a:r>
              <a:rPr lang="en-US" b="1" dirty="0" smtClean="0">
                <a:ea typeface="+mn-ea"/>
              </a:rPr>
              <a:t>er</a:t>
            </a:r>
            <a:r>
              <a:rPr lang="en-US" dirty="0" smtClean="0">
                <a:ea typeface="+mn-ea"/>
              </a:rPr>
              <a:t> for the comparative form. For the superlative form change the </a:t>
            </a:r>
            <a:r>
              <a:rPr lang="en-US" b="1" dirty="0" smtClean="0">
                <a:ea typeface="+mn-ea"/>
              </a:rPr>
              <a:t>y</a:t>
            </a:r>
            <a:r>
              <a:rPr lang="en-US" dirty="0" smtClean="0">
                <a:ea typeface="+mn-ea"/>
              </a:rPr>
              <a:t> to </a:t>
            </a:r>
            <a:r>
              <a:rPr lang="en-US" b="1" dirty="0" smtClean="0">
                <a:ea typeface="+mn-ea"/>
              </a:rPr>
              <a:t>i</a:t>
            </a:r>
            <a:r>
              <a:rPr lang="en-US" dirty="0" smtClean="0">
                <a:ea typeface="+mn-ea"/>
              </a:rPr>
              <a:t> and add –</a:t>
            </a:r>
            <a:r>
              <a:rPr lang="en-US" b="1" dirty="0" smtClean="0">
                <a:ea typeface="+mn-ea"/>
              </a:rPr>
              <a:t>est</a:t>
            </a:r>
            <a:r>
              <a:rPr lang="en-US" dirty="0" smtClean="0">
                <a:ea typeface="+mn-ea"/>
              </a:rPr>
              <a:t>.</a:t>
            </a:r>
            <a:endParaRPr lang="ar-SA" dirty="0">
              <a:ea typeface="+mn-ea"/>
            </a:endParaRPr>
          </a:p>
        </p:txBody>
      </p:sp>
      <p:graphicFrame>
        <p:nvGraphicFramePr>
          <p:cNvPr id="4" name="جدول 3"/>
          <p:cNvGraphicFramePr>
            <a:graphicFrameLocks noGrp="1"/>
          </p:cNvGraphicFramePr>
          <p:nvPr>
            <p:extLst>
              <p:ext uri="{D42A27DB-BD31-4B8C-83A1-F6EECF244321}">
                <p14:modId xmlns:p14="http://schemas.microsoft.com/office/powerpoint/2010/main" val="1057122726"/>
              </p:ext>
            </p:extLst>
          </p:nvPr>
        </p:nvGraphicFramePr>
        <p:xfrm>
          <a:off x="762000" y="3886200"/>
          <a:ext cx="6096000" cy="2027237"/>
        </p:xfrm>
        <a:graphic>
          <a:graphicData uri="http://schemas.openxmlformats.org/drawingml/2006/table">
            <a:tbl>
              <a:tblPr rtl="1" firstRow="1" bandRow="1">
                <a:tableStyleId>{5DA37D80-6434-44D0-A028-1B22A696006F}</a:tableStyleId>
              </a:tblPr>
              <a:tblGrid>
                <a:gridCol w="1863034"/>
                <a:gridCol w="2200966"/>
                <a:gridCol w="2032000"/>
              </a:tblGrid>
              <a:tr h="914543">
                <a:tc>
                  <a:txBody>
                    <a:bodyPr/>
                    <a:lstStyle/>
                    <a:p>
                      <a:pPr algn="l" rtl="1"/>
                      <a:r>
                        <a:rPr lang="en-US" sz="1800" dirty="0" smtClean="0"/>
                        <a:t>Superlative Form</a:t>
                      </a:r>
                      <a:endParaRPr lang="ar-SA" sz="1800" dirty="0"/>
                    </a:p>
                  </a:txBody>
                  <a:tcPr marT="45727" marB="45727">
                    <a:solidFill>
                      <a:schemeClr val="bg1">
                        <a:lumMod val="75000"/>
                      </a:schemeClr>
                    </a:solidFill>
                  </a:tcPr>
                </a:tc>
                <a:tc>
                  <a:txBody>
                    <a:bodyPr/>
                    <a:lstStyle/>
                    <a:p>
                      <a:pPr algn="l" rtl="1"/>
                      <a:r>
                        <a:rPr lang="en-US" sz="1800" dirty="0" smtClean="0"/>
                        <a:t>Comparative Form</a:t>
                      </a:r>
                      <a:endParaRPr lang="ar-SA" sz="1800" dirty="0"/>
                    </a:p>
                  </a:txBody>
                  <a:tcPr marT="45727" marB="45727">
                    <a:solidFill>
                      <a:schemeClr val="bg1">
                        <a:lumMod val="75000"/>
                      </a:schemeClr>
                    </a:solidFill>
                  </a:tcPr>
                </a:tc>
                <a:tc>
                  <a:txBody>
                    <a:bodyPr/>
                    <a:lstStyle/>
                    <a:p>
                      <a:pPr algn="l" rtl="1"/>
                      <a:r>
                        <a:rPr lang="en-US" sz="1800" dirty="0" smtClean="0"/>
                        <a:t>Two-syllable</a:t>
                      </a:r>
                      <a:r>
                        <a:rPr lang="en-US" sz="1800" baseline="0" dirty="0" smtClean="0"/>
                        <a:t> adjective ending with -y</a:t>
                      </a:r>
                      <a:endParaRPr lang="ar-SA" sz="1800" dirty="0"/>
                    </a:p>
                  </a:txBody>
                  <a:tcPr marT="45727" marB="45727">
                    <a:solidFill>
                      <a:schemeClr val="bg1">
                        <a:lumMod val="75000"/>
                      </a:schemeClr>
                    </a:solidFill>
                  </a:tcPr>
                </a:tc>
              </a:tr>
              <a:tr h="370898">
                <a:tc>
                  <a:txBody>
                    <a:bodyPr/>
                    <a:lstStyle/>
                    <a:p>
                      <a:pPr algn="l" rtl="1"/>
                      <a:r>
                        <a:rPr lang="en-US" sz="1800" dirty="0" smtClean="0"/>
                        <a:t>happiest</a:t>
                      </a:r>
                      <a:endParaRPr lang="ar-SA" sz="1800" b="0" dirty="0">
                        <a:solidFill>
                          <a:srgbClr val="C00000"/>
                        </a:solidFill>
                      </a:endParaRPr>
                    </a:p>
                  </a:txBody>
                  <a:tcPr marT="45727" marB="45727"/>
                </a:tc>
                <a:tc>
                  <a:txBody>
                    <a:bodyPr/>
                    <a:lstStyle/>
                    <a:p>
                      <a:pPr algn="l" rtl="1"/>
                      <a:r>
                        <a:rPr lang="en-US" sz="1800" dirty="0" smtClean="0"/>
                        <a:t>happier</a:t>
                      </a:r>
                      <a:endParaRPr lang="ar-SA" sz="1800" dirty="0">
                        <a:solidFill>
                          <a:srgbClr val="C00000"/>
                        </a:solidFill>
                      </a:endParaRPr>
                    </a:p>
                  </a:txBody>
                  <a:tcPr marT="45727" marB="45727"/>
                </a:tc>
                <a:tc>
                  <a:txBody>
                    <a:bodyPr/>
                    <a:lstStyle/>
                    <a:p>
                      <a:pPr algn="l" rtl="1"/>
                      <a:r>
                        <a:rPr lang="en-US" sz="1800" dirty="0" smtClean="0"/>
                        <a:t>happy</a:t>
                      </a:r>
                      <a:endParaRPr lang="ar-SA" sz="1800" dirty="0">
                        <a:solidFill>
                          <a:srgbClr val="C00000"/>
                        </a:solidFill>
                      </a:endParaRPr>
                    </a:p>
                  </a:txBody>
                  <a:tcPr marT="45727" marB="45727"/>
                </a:tc>
              </a:tr>
              <a:tr h="370898">
                <a:tc>
                  <a:txBody>
                    <a:bodyPr/>
                    <a:lstStyle/>
                    <a:p>
                      <a:pPr algn="l" rtl="1"/>
                      <a:r>
                        <a:rPr lang="en-US" sz="1800" dirty="0" smtClean="0"/>
                        <a:t>angriest</a:t>
                      </a:r>
                      <a:endParaRPr lang="ar-SA" sz="1800" b="0" dirty="0">
                        <a:solidFill>
                          <a:srgbClr val="C00000"/>
                        </a:solidFill>
                      </a:endParaRPr>
                    </a:p>
                  </a:txBody>
                  <a:tcPr marT="45727" marB="45727"/>
                </a:tc>
                <a:tc>
                  <a:txBody>
                    <a:bodyPr/>
                    <a:lstStyle/>
                    <a:p>
                      <a:pPr algn="l" rtl="1"/>
                      <a:r>
                        <a:rPr lang="en-US" sz="1800" dirty="0" smtClean="0"/>
                        <a:t>angrier</a:t>
                      </a:r>
                      <a:endParaRPr lang="ar-SA" sz="1800" dirty="0">
                        <a:solidFill>
                          <a:srgbClr val="C00000"/>
                        </a:solidFill>
                      </a:endParaRPr>
                    </a:p>
                  </a:txBody>
                  <a:tcPr marT="45727" marB="45727"/>
                </a:tc>
                <a:tc>
                  <a:txBody>
                    <a:bodyPr/>
                    <a:lstStyle/>
                    <a:p>
                      <a:pPr algn="l" rtl="1"/>
                      <a:r>
                        <a:rPr lang="en-US" sz="1800" dirty="0" smtClean="0"/>
                        <a:t>angry</a:t>
                      </a:r>
                      <a:endParaRPr lang="ar-SA" sz="1800" dirty="0">
                        <a:solidFill>
                          <a:srgbClr val="C00000"/>
                        </a:solidFill>
                      </a:endParaRPr>
                    </a:p>
                  </a:txBody>
                  <a:tcPr marT="45727" marB="45727"/>
                </a:tc>
              </a:tr>
              <a:tr h="370898">
                <a:tc>
                  <a:txBody>
                    <a:bodyPr/>
                    <a:lstStyle/>
                    <a:p>
                      <a:pPr algn="l" rtl="1"/>
                      <a:r>
                        <a:rPr lang="en-US" sz="1800" dirty="0" smtClean="0"/>
                        <a:t>busiest</a:t>
                      </a:r>
                      <a:endParaRPr lang="ar-SA" sz="1800" b="0" dirty="0">
                        <a:solidFill>
                          <a:srgbClr val="C00000"/>
                        </a:solidFill>
                      </a:endParaRPr>
                    </a:p>
                  </a:txBody>
                  <a:tcPr marT="45727" marB="45727"/>
                </a:tc>
                <a:tc>
                  <a:txBody>
                    <a:bodyPr/>
                    <a:lstStyle/>
                    <a:p>
                      <a:pPr algn="l" rtl="1"/>
                      <a:r>
                        <a:rPr lang="en-US" sz="1800" dirty="0" smtClean="0"/>
                        <a:t>busier</a:t>
                      </a:r>
                      <a:endParaRPr lang="ar-SA" sz="1800" dirty="0">
                        <a:solidFill>
                          <a:srgbClr val="C00000"/>
                        </a:solidFill>
                      </a:endParaRPr>
                    </a:p>
                  </a:txBody>
                  <a:tcPr marT="45727" marB="45727"/>
                </a:tc>
                <a:tc>
                  <a:txBody>
                    <a:bodyPr/>
                    <a:lstStyle/>
                    <a:p>
                      <a:pPr algn="l" rtl="1"/>
                      <a:r>
                        <a:rPr lang="en-US" sz="1800" dirty="0" smtClean="0"/>
                        <a:t>busy</a:t>
                      </a:r>
                      <a:endParaRPr lang="ar-SA" sz="1800" dirty="0">
                        <a:solidFill>
                          <a:srgbClr val="C00000"/>
                        </a:solidFill>
                      </a:endParaRPr>
                    </a:p>
                  </a:txBody>
                  <a:tcPr marT="45727" marB="45727"/>
                </a:tc>
              </a:tr>
            </a:tbl>
          </a:graphicData>
        </a:graphic>
      </p:graphicFrame>
      <p:sp>
        <p:nvSpPr>
          <p:cNvPr id="5" name="Rectangle 4"/>
          <p:cNvSpPr/>
          <p:nvPr/>
        </p:nvSpPr>
        <p:spPr>
          <a:xfrm>
            <a:off x="1026660" y="6101896"/>
            <a:ext cx="7561262" cy="708025"/>
          </a:xfrm>
          <a:prstGeom prst="rect">
            <a:avLst/>
          </a:prstGeom>
        </p:spPr>
        <p:txBody>
          <a:bodyPr>
            <a:spAutoFit/>
          </a:bodyPr>
          <a:lstStyle/>
          <a:p>
            <a:pPr marL="82296" algn="l" fontAlgn="auto">
              <a:spcAft>
                <a:spcPts val="0"/>
              </a:spcAft>
              <a:buFont typeface="Wingdings 2"/>
              <a:buNone/>
              <a:defRPr/>
            </a:pPr>
            <a:r>
              <a:rPr lang="en-US" sz="2000" dirty="0">
                <a:solidFill>
                  <a:schemeClr val="tx1">
                    <a:lumMod val="95000"/>
                    <a:lumOff val="5000"/>
                  </a:schemeClr>
                </a:solidFill>
                <a:latin typeface="Aharoni" pitchFamily="2" charset="-79"/>
                <a:cs typeface="Aharoni" pitchFamily="2" charset="-79"/>
              </a:rPr>
              <a:t>*</a:t>
            </a:r>
            <a:r>
              <a:rPr lang="en-US" sz="2000" dirty="0">
                <a:solidFill>
                  <a:schemeClr val="tx1">
                    <a:lumMod val="95000"/>
                    <a:lumOff val="5000"/>
                  </a:schemeClr>
                </a:solidFill>
                <a:latin typeface="Arial" pitchFamily="34" charset="0"/>
                <a:cs typeface="Arial" pitchFamily="34" charset="0"/>
              </a:rPr>
              <a:t>John is </a:t>
            </a:r>
            <a:r>
              <a:rPr lang="en-US" sz="2000" b="1" dirty="0">
                <a:solidFill>
                  <a:schemeClr val="tx1">
                    <a:lumMod val="95000"/>
                    <a:lumOff val="5000"/>
                  </a:schemeClr>
                </a:solidFill>
                <a:latin typeface="Arial" pitchFamily="34" charset="0"/>
                <a:cs typeface="Arial" pitchFamily="34" charset="0"/>
              </a:rPr>
              <a:t>happier</a:t>
            </a:r>
            <a:r>
              <a:rPr lang="en-US" sz="2000" dirty="0">
                <a:solidFill>
                  <a:schemeClr val="tx1">
                    <a:lumMod val="95000"/>
                    <a:lumOff val="5000"/>
                  </a:schemeClr>
                </a:solidFill>
                <a:latin typeface="Arial" pitchFamily="34" charset="0"/>
                <a:cs typeface="Arial" pitchFamily="34" charset="0"/>
              </a:rPr>
              <a:t> today </a:t>
            </a:r>
            <a:r>
              <a:rPr lang="en-US" sz="2000" i="1" dirty="0">
                <a:solidFill>
                  <a:schemeClr val="tx1">
                    <a:lumMod val="95000"/>
                    <a:lumOff val="5000"/>
                  </a:schemeClr>
                </a:solidFill>
                <a:latin typeface="Arial" pitchFamily="34" charset="0"/>
                <a:cs typeface="Arial" pitchFamily="34" charset="0"/>
              </a:rPr>
              <a:t>than</a:t>
            </a:r>
            <a:r>
              <a:rPr lang="en-US" sz="2000" dirty="0">
                <a:solidFill>
                  <a:schemeClr val="tx1">
                    <a:lumMod val="95000"/>
                    <a:lumOff val="5000"/>
                  </a:schemeClr>
                </a:solidFill>
                <a:latin typeface="Arial" pitchFamily="34" charset="0"/>
                <a:cs typeface="Arial" pitchFamily="34" charset="0"/>
              </a:rPr>
              <a:t> he was </a:t>
            </a:r>
            <a:r>
              <a:rPr lang="en-US" sz="2000" dirty="0" smtClean="0">
                <a:solidFill>
                  <a:schemeClr val="tx1">
                    <a:lumMod val="95000"/>
                    <a:lumOff val="5000"/>
                  </a:schemeClr>
                </a:solidFill>
                <a:latin typeface="Arial" pitchFamily="34" charset="0"/>
                <a:cs typeface="Arial" pitchFamily="34" charset="0"/>
              </a:rPr>
              <a:t>yesterday.</a:t>
            </a:r>
            <a:endParaRPr lang="en-US" sz="2000" dirty="0">
              <a:solidFill>
                <a:schemeClr val="tx1">
                  <a:lumMod val="95000"/>
                  <a:lumOff val="5000"/>
                </a:schemeClr>
              </a:solidFill>
              <a:latin typeface="Arial" pitchFamily="34" charset="0"/>
              <a:cs typeface="Arial" pitchFamily="34" charset="0"/>
            </a:endParaRPr>
          </a:p>
          <a:p>
            <a:pPr marL="82296" algn="l" fontAlgn="auto">
              <a:spcAft>
                <a:spcPts val="0"/>
              </a:spcAft>
              <a:buFont typeface="Wingdings 2"/>
              <a:buNone/>
              <a:defRPr/>
            </a:pPr>
            <a:r>
              <a:rPr lang="en-US" sz="2000" dirty="0">
                <a:solidFill>
                  <a:schemeClr val="tx1">
                    <a:lumMod val="95000"/>
                    <a:lumOff val="5000"/>
                  </a:schemeClr>
                </a:solidFill>
                <a:latin typeface="Arial" pitchFamily="34" charset="0"/>
                <a:cs typeface="Arial" pitchFamily="34" charset="0"/>
              </a:rPr>
              <a:t>*Mary is </a:t>
            </a:r>
            <a:r>
              <a:rPr lang="en-US" sz="2000" i="1" dirty="0">
                <a:solidFill>
                  <a:schemeClr val="tx1">
                    <a:lumMod val="95000"/>
                    <a:lumOff val="5000"/>
                  </a:schemeClr>
                </a:solidFill>
                <a:latin typeface="Arial" pitchFamily="34" charset="0"/>
                <a:cs typeface="Arial" pitchFamily="34" charset="0"/>
              </a:rPr>
              <a:t>the</a:t>
            </a:r>
            <a:r>
              <a:rPr lang="en-US" sz="2000" dirty="0">
                <a:solidFill>
                  <a:schemeClr val="tx1">
                    <a:lumMod val="95000"/>
                    <a:lumOff val="5000"/>
                  </a:schemeClr>
                </a:solidFill>
                <a:latin typeface="Arial" pitchFamily="34" charset="0"/>
                <a:cs typeface="Arial" pitchFamily="34" charset="0"/>
              </a:rPr>
              <a:t> </a:t>
            </a:r>
            <a:r>
              <a:rPr lang="en-US" sz="2000" b="1" dirty="0">
                <a:solidFill>
                  <a:schemeClr val="tx1">
                    <a:lumMod val="95000"/>
                    <a:lumOff val="5000"/>
                  </a:schemeClr>
                </a:solidFill>
                <a:latin typeface="Arial" pitchFamily="34" charset="0"/>
                <a:cs typeface="Arial" pitchFamily="34" charset="0"/>
              </a:rPr>
              <a:t>busiest</a:t>
            </a:r>
            <a:r>
              <a:rPr lang="en-US" sz="2000" dirty="0">
                <a:solidFill>
                  <a:schemeClr val="tx1">
                    <a:lumMod val="95000"/>
                    <a:lumOff val="5000"/>
                  </a:schemeClr>
                </a:solidFill>
                <a:latin typeface="Arial" pitchFamily="34" charset="0"/>
                <a:cs typeface="Arial" pitchFamily="34" charset="0"/>
              </a:rPr>
              <a:t> person I have ever met</a:t>
            </a:r>
            <a:r>
              <a:rPr lang="en-US" dirty="0">
                <a:solidFill>
                  <a:schemeClr val="accent4">
                    <a:lumMod val="50000"/>
                  </a:schemeClr>
                </a:solidFill>
                <a:latin typeface="Agency FB" pitchFamily="34" charset="0"/>
              </a:rPr>
              <a:t>.</a:t>
            </a:r>
          </a:p>
        </p:txBody>
      </p:sp>
    </p:spTree>
    <p:extLst>
      <p:ext uri="{BB962C8B-B14F-4D97-AF65-F5344CB8AC3E}">
        <p14:creationId xmlns:p14="http://schemas.microsoft.com/office/powerpoint/2010/main" val="10005320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304800"/>
            <a:ext cx="7498080" cy="1143000"/>
          </a:xfrm>
          <a:gradFill>
            <a:gsLst>
              <a:gs pos="100000">
                <a:srgbClr val="A2A49C"/>
              </a:gs>
              <a:gs pos="72000">
                <a:schemeClr val="accent5">
                  <a:lumMod val="20000"/>
                  <a:lumOff val="80000"/>
                </a:schemeClr>
              </a:gs>
            </a:gsLst>
            <a:path path="circle">
              <a:fillToRect l="50000" t="50000" r="50000" b="50000"/>
            </a:path>
          </a:gradFill>
          <a:effectLst>
            <a:outerShdw blurRad="152400" dist="317500" dir="5400000" sx="90000" sy="-19000" rotWithShape="0">
              <a:prstClr val="black">
                <a:alpha val="15000"/>
              </a:prstClr>
            </a:outerShdw>
          </a:effectLst>
        </p:spPr>
        <p:style>
          <a:lnRef idx="0">
            <a:scrgbClr r="0" g="0" b="0"/>
          </a:lnRef>
          <a:fillRef idx="1003">
            <a:schemeClr val="lt2"/>
          </a:fillRef>
          <a:effectRef idx="0">
            <a:scrgbClr r="0" g="0" b="0"/>
          </a:effectRef>
          <a:fontRef idx="major"/>
        </p:style>
        <p:txBody>
          <a:bodyPr/>
          <a:lstStyle/>
          <a:p>
            <a:pPr eaLnBrk="1" fontAlgn="auto" hangingPunct="1">
              <a:spcAft>
                <a:spcPts val="0"/>
              </a:spcAft>
              <a:defRPr/>
            </a:pPr>
            <a:r>
              <a:rPr lang="en-US" dirty="0" smtClean="0">
                <a:solidFill>
                  <a:schemeClr val="accent1">
                    <a:lumMod val="75000"/>
                  </a:schemeClr>
                </a:solidFill>
                <a:latin typeface="Aparajita" pitchFamily="34" charset="0"/>
                <a:cs typeface="Aparajita" pitchFamily="34" charset="0"/>
              </a:rPr>
              <a:t>Adjectives with three or more syllables..</a:t>
            </a:r>
            <a:endParaRPr lang="ar-SA" dirty="0">
              <a:solidFill>
                <a:schemeClr val="accent1">
                  <a:lumMod val="75000"/>
                </a:schemeClr>
              </a:solidFill>
              <a:latin typeface="Aparajita" pitchFamily="34" charset="0"/>
            </a:endParaRPr>
          </a:p>
        </p:txBody>
      </p:sp>
      <p:sp>
        <p:nvSpPr>
          <p:cNvPr id="13317" name="عنصر نائب للمحتوى 2"/>
          <p:cNvSpPr>
            <a:spLocks noGrp="1"/>
          </p:cNvSpPr>
          <p:nvPr>
            <p:ph idx="1"/>
          </p:nvPr>
        </p:nvSpPr>
        <p:spPr>
          <a:xfrm>
            <a:off x="914400" y="1577975"/>
            <a:ext cx="7497762" cy="5280025"/>
          </a:xfrm>
        </p:spPr>
        <p:txBody>
          <a:bodyPr/>
          <a:lstStyle/>
          <a:p>
            <a:pPr marL="80963" indent="0" algn="l" eaLnBrk="1" hangingPunct="1">
              <a:buFont typeface="Wingdings 2" pitchFamily="18" charset="2"/>
              <a:buNone/>
            </a:pPr>
            <a:r>
              <a:rPr lang="en-US" dirty="0" smtClean="0">
                <a:cs typeface="Majalla UI"/>
              </a:rPr>
              <a:t>For adjectives with three syllables or more, form the comparative with </a:t>
            </a:r>
            <a:r>
              <a:rPr lang="en-US" b="1" i="1" dirty="0" smtClean="0">
                <a:solidFill>
                  <a:srgbClr val="00B050"/>
                </a:solidFill>
                <a:cs typeface="Majalla UI"/>
              </a:rPr>
              <a:t>more</a:t>
            </a:r>
            <a:r>
              <a:rPr lang="en-US" dirty="0" smtClean="0">
                <a:cs typeface="Majalla UI"/>
              </a:rPr>
              <a:t> and the superlative with </a:t>
            </a:r>
            <a:r>
              <a:rPr lang="en-US" b="1" i="1" dirty="0" smtClean="0">
                <a:solidFill>
                  <a:srgbClr val="00B050"/>
                </a:solidFill>
                <a:cs typeface="Majalla UI"/>
              </a:rPr>
              <a:t>most</a:t>
            </a:r>
            <a:r>
              <a:rPr lang="en-US" dirty="0" smtClean="0">
                <a:solidFill>
                  <a:srgbClr val="00B050"/>
                </a:solidFill>
                <a:cs typeface="Majalla UI"/>
              </a:rPr>
              <a:t>.</a:t>
            </a:r>
          </a:p>
          <a:p>
            <a:pPr marL="80963" indent="0" algn="l" eaLnBrk="1" hangingPunct="1">
              <a:buFont typeface="Wingdings 2" pitchFamily="18" charset="2"/>
              <a:buNone/>
            </a:pPr>
            <a:endParaRPr lang="en-US" dirty="0" smtClean="0">
              <a:cs typeface="Majalla UI"/>
            </a:endParaRPr>
          </a:p>
          <a:p>
            <a:pPr marL="80963" indent="0" algn="l" eaLnBrk="1" hangingPunct="1">
              <a:buFont typeface="Wingdings 2" pitchFamily="18" charset="2"/>
              <a:buNone/>
            </a:pPr>
            <a:endParaRPr lang="en-US" dirty="0" smtClean="0">
              <a:cs typeface="Majalla UI"/>
            </a:endParaRPr>
          </a:p>
          <a:p>
            <a:pPr marL="80963" indent="0" algn="l" eaLnBrk="1" hangingPunct="1">
              <a:buFont typeface="Wingdings 2" pitchFamily="18" charset="2"/>
              <a:buNone/>
            </a:pPr>
            <a:endParaRPr lang="en-US" dirty="0" smtClean="0">
              <a:cs typeface="Majalla UI"/>
            </a:endParaRPr>
          </a:p>
          <a:p>
            <a:pPr marL="80963" indent="0" algn="l" eaLnBrk="1" hangingPunct="1">
              <a:buFont typeface="Wingdings 2" pitchFamily="18" charset="2"/>
              <a:buNone/>
            </a:pPr>
            <a:endParaRPr lang="en-US" dirty="0" smtClean="0">
              <a:cs typeface="Majalla UI"/>
            </a:endParaRPr>
          </a:p>
          <a:p>
            <a:pPr marL="80963" indent="0" algn="l" eaLnBrk="1" hangingPunct="1">
              <a:buFont typeface="Wingdings 2" pitchFamily="18" charset="2"/>
              <a:buNone/>
            </a:pPr>
            <a:r>
              <a:rPr lang="en-US" sz="2400" dirty="0" smtClean="0">
                <a:cs typeface="Majalla UI"/>
              </a:rPr>
              <a:t>.</a:t>
            </a:r>
          </a:p>
          <a:p>
            <a:pPr marL="80963" indent="0" algn="l" eaLnBrk="1" hangingPunct="1">
              <a:buFont typeface="Wingdings 2" pitchFamily="18" charset="2"/>
              <a:buNone/>
            </a:pPr>
            <a:endParaRPr lang="en-US" sz="2400" dirty="0" smtClean="0">
              <a:cs typeface="Majalla UI"/>
            </a:endParaRPr>
          </a:p>
          <a:p>
            <a:pPr marL="80963" indent="0" algn="l" eaLnBrk="1" hangingPunct="1">
              <a:buFont typeface="Wingdings 2" pitchFamily="18" charset="2"/>
              <a:buNone/>
            </a:pPr>
            <a:endParaRPr lang="en-US" sz="2400" dirty="0" smtClean="0">
              <a:cs typeface="Majalla UI"/>
            </a:endParaRPr>
          </a:p>
          <a:p>
            <a:pPr marL="80963" indent="0" algn="l" eaLnBrk="1" hangingPunct="1">
              <a:buFont typeface="Wingdings 2" pitchFamily="18" charset="2"/>
              <a:buNone/>
            </a:pPr>
            <a:endParaRPr lang="ar-SA" sz="2400" dirty="0" smtClean="0"/>
          </a:p>
        </p:txBody>
      </p:sp>
      <p:graphicFrame>
        <p:nvGraphicFramePr>
          <p:cNvPr id="4" name="جدول 3"/>
          <p:cNvGraphicFramePr>
            <a:graphicFrameLocks noGrp="1"/>
          </p:cNvGraphicFramePr>
          <p:nvPr>
            <p:extLst>
              <p:ext uri="{D42A27DB-BD31-4B8C-83A1-F6EECF244321}">
                <p14:modId xmlns:p14="http://schemas.microsoft.com/office/powerpoint/2010/main" val="2354196154"/>
              </p:ext>
            </p:extLst>
          </p:nvPr>
        </p:nvGraphicFramePr>
        <p:xfrm>
          <a:off x="1219200" y="3361785"/>
          <a:ext cx="6096000" cy="2594656"/>
        </p:xfrm>
        <a:graphic>
          <a:graphicData uri="http://schemas.openxmlformats.org/drawingml/2006/table">
            <a:tbl>
              <a:tblPr rtl="1" firstRow="1" bandRow="1">
                <a:tableStyleId>{6E25E649-3F16-4E02-A733-19D2CDBF48F0}</a:tableStyleId>
              </a:tblPr>
              <a:tblGrid>
                <a:gridCol w="2032000"/>
                <a:gridCol w="2032000"/>
                <a:gridCol w="2032000"/>
              </a:tblGrid>
              <a:tr h="457220">
                <a:tc>
                  <a:txBody>
                    <a:bodyPr/>
                    <a:lstStyle/>
                    <a:p>
                      <a:pPr algn="l" rtl="1"/>
                      <a:r>
                        <a:rPr lang="en-US" sz="1800" dirty="0" smtClean="0"/>
                        <a:t>Superlative Form</a:t>
                      </a:r>
                      <a:endParaRPr lang="ar-SA" sz="1800" dirty="0">
                        <a:solidFill>
                          <a:schemeClr val="tx1">
                            <a:lumMod val="95000"/>
                            <a:lumOff val="5000"/>
                          </a:schemeClr>
                        </a:solidFill>
                      </a:endParaRPr>
                    </a:p>
                  </a:txBody>
                  <a:tcPr marT="45730" marB="45730"/>
                </a:tc>
                <a:tc>
                  <a:txBody>
                    <a:bodyPr/>
                    <a:lstStyle/>
                    <a:p>
                      <a:pPr algn="l" rtl="1"/>
                      <a:r>
                        <a:rPr lang="en-US" sz="1800" dirty="0" smtClean="0"/>
                        <a:t>Comparative Form</a:t>
                      </a:r>
                      <a:endParaRPr lang="ar-SA" sz="1800" dirty="0">
                        <a:solidFill>
                          <a:schemeClr val="tx1">
                            <a:lumMod val="95000"/>
                            <a:lumOff val="5000"/>
                          </a:schemeClr>
                        </a:solidFill>
                      </a:endParaRPr>
                    </a:p>
                  </a:txBody>
                  <a:tcPr marT="45730" marB="45730"/>
                </a:tc>
                <a:tc>
                  <a:txBody>
                    <a:bodyPr/>
                    <a:lstStyle/>
                    <a:p>
                      <a:pPr algn="l" rtl="1"/>
                      <a:r>
                        <a:rPr lang="en-US" sz="1800" dirty="0" smtClean="0"/>
                        <a:t>Adjective with three or more Syllables</a:t>
                      </a:r>
                      <a:endParaRPr lang="ar-SA" sz="1800" dirty="0">
                        <a:solidFill>
                          <a:schemeClr val="tx1">
                            <a:lumMod val="95000"/>
                            <a:lumOff val="5000"/>
                          </a:schemeClr>
                        </a:solidFill>
                      </a:endParaRPr>
                    </a:p>
                  </a:txBody>
                  <a:tcPr marT="45730" marB="45730"/>
                </a:tc>
              </a:tr>
              <a:tr h="362888">
                <a:tc>
                  <a:txBody>
                    <a:bodyPr/>
                    <a:lstStyle/>
                    <a:p>
                      <a:pPr algn="l" rtl="1"/>
                      <a:r>
                        <a:rPr lang="en-US" sz="2000" dirty="0" smtClean="0"/>
                        <a:t>Most generous</a:t>
                      </a:r>
                      <a:endParaRPr lang="ar-SA" sz="2000" dirty="0">
                        <a:solidFill>
                          <a:schemeClr val="tx1"/>
                        </a:solidFill>
                      </a:endParaRPr>
                    </a:p>
                  </a:txBody>
                  <a:tcPr marT="45730" marB="45730"/>
                </a:tc>
                <a:tc>
                  <a:txBody>
                    <a:bodyPr/>
                    <a:lstStyle/>
                    <a:p>
                      <a:pPr algn="l" rtl="1"/>
                      <a:r>
                        <a:rPr lang="en-US" sz="2000" dirty="0" smtClean="0"/>
                        <a:t>More</a:t>
                      </a:r>
                      <a:r>
                        <a:rPr lang="en-US" sz="2000" baseline="0" dirty="0" smtClean="0"/>
                        <a:t> generous</a:t>
                      </a:r>
                      <a:endParaRPr lang="ar-SA" sz="2000" dirty="0">
                        <a:solidFill>
                          <a:schemeClr val="tx1"/>
                        </a:solidFill>
                      </a:endParaRPr>
                    </a:p>
                  </a:txBody>
                  <a:tcPr marT="45730" marB="45730"/>
                </a:tc>
                <a:tc>
                  <a:txBody>
                    <a:bodyPr/>
                    <a:lstStyle/>
                    <a:p>
                      <a:pPr algn="l" rtl="1"/>
                      <a:r>
                        <a:rPr lang="en-US" sz="2000" dirty="0" smtClean="0"/>
                        <a:t>generous</a:t>
                      </a:r>
                      <a:endParaRPr lang="ar-SA" sz="2000" dirty="0">
                        <a:solidFill>
                          <a:schemeClr val="tx1"/>
                        </a:solidFill>
                      </a:endParaRPr>
                    </a:p>
                  </a:txBody>
                  <a:tcPr marT="45730" marB="45730"/>
                </a:tc>
              </a:tr>
              <a:tr h="641988">
                <a:tc>
                  <a:txBody>
                    <a:bodyPr/>
                    <a:lstStyle/>
                    <a:p>
                      <a:pPr algn="l" rtl="1"/>
                      <a:r>
                        <a:rPr lang="en-US" sz="2000" dirty="0" smtClean="0"/>
                        <a:t>Most important</a:t>
                      </a:r>
                      <a:endParaRPr lang="ar-SA" sz="2000" dirty="0">
                        <a:solidFill>
                          <a:schemeClr val="tx1"/>
                        </a:solidFill>
                      </a:endParaRPr>
                    </a:p>
                  </a:txBody>
                  <a:tcPr marT="45730" marB="45730"/>
                </a:tc>
                <a:tc>
                  <a:txBody>
                    <a:bodyPr/>
                    <a:lstStyle/>
                    <a:p>
                      <a:pPr algn="l" rtl="1"/>
                      <a:r>
                        <a:rPr lang="en-US" sz="2000" dirty="0" smtClean="0"/>
                        <a:t>More important</a:t>
                      </a:r>
                      <a:endParaRPr lang="ar-SA" sz="2000" dirty="0">
                        <a:solidFill>
                          <a:schemeClr val="tx1"/>
                        </a:solidFill>
                      </a:endParaRPr>
                    </a:p>
                  </a:txBody>
                  <a:tcPr marT="45730" marB="45730"/>
                </a:tc>
                <a:tc>
                  <a:txBody>
                    <a:bodyPr/>
                    <a:lstStyle/>
                    <a:p>
                      <a:pPr algn="l" rtl="1"/>
                      <a:r>
                        <a:rPr lang="en-US" sz="2000" dirty="0" smtClean="0"/>
                        <a:t>important</a:t>
                      </a:r>
                      <a:endParaRPr lang="ar-SA" sz="2000" dirty="0">
                        <a:solidFill>
                          <a:schemeClr val="tx1"/>
                        </a:solidFill>
                      </a:endParaRPr>
                    </a:p>
                  </a:txBody>
                  <a:tcPr marT="45730" marB="45730"/>
                </a:tc>
              </a:tr>
              <a:tr h="641988">
                <a:tc>
                  <a:txBody>
                    <a:bodyPr/>
                    <a:lstStyle/>
                    <a:p>
                      <a:pPr algn="l" rtl="1"/>
                      <a:r>
                        <a:rPr lang="en-US" sz="2000" dirty="0" smtClean="0"/>
                        <a:t>Most intelligent</a:t>
                      </a:r>
                      <a:endParaRPr lang="ar-SA" sz="2000" dirty="0">
                        <a:solidFill>
                          <a:schemeClr val="tx1"/>
                        </a:solidFill>
                      </a:endParaRPr>
                    </a:p>
                  </a:txBody>
                  <a:tcPr marT="45730" marB="45730"/>
                </a:tc>
                <a:tc>
                  <a:txBody>
                    <a:bodyPr/>
                    <a:lstStyle/>
                    <a:p>
                      <a:pPr algn="l" rtl="1"/>
                      <a:r>
                        <a:rPr lang="en-US" sz="2000" dirty="0" smtClean="0"/>
                        <a:t>More intelligent</a:t>
                      </a:r>
                      <a:endParaRPr lang="ar-SA" sz="2000" dirty="0">
                        <a:solidFill>
                          <a:schemeClr val="tx1"/>
                        </a:solidFill>
                      </a:endParaRPr>
                    </a:p>
                  </a:txBody>
                  <a:tcPr marT="45730" marB="45730"/>
                </a:tc>
                <a:tc>
                  <a:txBody>
                    <a:bodyPr/>
                    <a:lstStyle/>
                    <a:p>
                      <a:pPr algn="l" rtl="1"/>
                      <a:r>
                        <a:rPr lang="en-US" sz="2000" dirty="0" smtClean="0"/>
                        <a:t>intelligent</a:t>
                      </a:r>
                      <a:endParaRPr lang="ar-SA" sz="2000" dirty="0">
                        <a:solidFill>
                          <a:schemeClr val="tx1"/>
                        </a:solidFill>
                      </a:endParaRPr>
                    </a:p>
                  </a:txBody>
                  <a:tcPr marT="45730" marB="45730"/>
                </a:tc>
              </a:tr>
            </a:tbl>
          </a:graphicData>
        </a:graphic>
      </p:graphicFrame>
      <p:sp>
        <p:nvSpPr>
          <p:cNvPr id="3" name="Rectangle 2"/>
          <p:cNvSpPr/>
          <p:nvPr/>
        </p:nvSpPr>
        <p:spPr>
          <a:xfrm>
            <a:off x="1371600" y="5934670"/>
            <a:ext cx="5486400" cy="923330"/>
          </a:xfrm>
          <a:prstGeom prst="rect">
            <a:avLst/>
          </a:prstGeom>
        </p:spPr>
        <p:txBody>
          <a:bodyPr wrap="square">
            <a:spAutoFit/>
          </a:bodyPr>
          <a:lstStyle/>
          <a:p>
            <a:pPr marL="80963" algn="l"/>
            <a:r>
              <a:rPr lang="en-US" dirty="0">
                <a:cs typeface="Majalla UI"/>
              </a:rPr>
              <a:t>*Health is </a:t>
            </a:r>
            <a:r>
              <a:rPr lang="en-US" b="1" i="1" dirty="0">
                <a:cs typeface="Majalla UI"/>
              </a:rPr>
              <a:t>more important</a:t>
            </a:r>
            <a:r>
              <a:rPr lang="en-US" dirty="0">
                <a:cs typeface="Majalla UI"/>
              </a:rPr>
              <a:t> </a:t>
            </a:r>
            <a:r>
              <a:rPr lang="en-US" i="1" dirty="0">
                <a:cs typeface="Majalla UI"/>
              </a:rPr>
              <a:t>than</a:t>
            </a:r>
            <a:r>
              <a:rPr lang="en-US" dirty="0">
                <a:cs typeface="Majalla UI"/>
              </a:rPr>
              <a:t> money.</a:t>
            </a:r>
          </a:p>
          <a:p>
            <a:pPr marL="80963" algn="l"/>
            <a:r>
              <a:rPr lang="en-US" dirty="0">
                <a:cs typeface="Majalla UI"/>
              </a:rPr>
              <a:t>*Nada is </a:t>
            </a:r>
            <a:r>
              <a:rPr lang="en-US" i="1" dirty="0">
                <a:cs typeface="Majalla UI"/>
              </a:rPr>
              <a:t>the</a:t>
            </a:r>
            <a:r>
              <a:rPr lang="en-US" dirty="0">
                <a:cs typeface="Majalla UI"/>
              </a:rPr>
              <a:t> </a:t>
            </a:r>
            <a:r>
              <a:rPr lang="en-US" b="1" dirty="0">
                <a:cs typeface="Majalla UI"/>
              </a:rPr>
              <a:t>most generous </a:t>
            </a:r>
            <a:r>
              <a:rPr lang="en-US" dirty="0">
                <a:cs typeface="Majalla UI"/>
              </a:rPr>
              <a:t>one I’ve ever </a:t>
            </a:r>
            <a:r>
              <a:rPr lang="en-US" dirty="0" smtClean="0">
                <a:cs typeface="Majalla UI"/>
              </a:rPr>
              <a:t>known.</a:t>
            </a:r>
            <a:endParaRPr lang="ar-JO" dirty="0"/>
          </a:p>
        </p:txBody>
      </p:sp>
      <p:sp>
        <p:nvSpPr>
          <p:cNvPr id="6" name="Right Arrow 5">
            <a:hlinkClick r:id="rId2" action="ppaction://hlinksldjump"/>
          </p:cNvPr>
          <p:cNvSpPr/>
          <p:nvPr/>
        </p:nvSpPr>
        <p:spPr>
          <a:xfrm>
            <a:off x="7924800" y="60960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389129039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500" fill="hold"/>
                                        <p:tgtEl>
                                          <p:spTgt spid="133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
                                        </p:tgtEl>
                                        <p:attrNameLst>
                                          <p:attrName>ppt_y</p:attrName>
                                        </p:attrNameLst>
                                      </p:cBhvr>
                                      <p:tavLst>
                                        <p:tav tm="0">
                                          <p:val>
                                            <p:strVal val="#ppt_y"/>
                                          </p:val>
                                        </p:tav>
                                        <p:tav tm="100000">
                                          <p:val>
                                            <p:strVal val="#ppt_y"/>
                                          </p:val>
                                        </p:tav>
                                      </p:tavLst>
                                    </p:anim>
                                    <p:anim calcmode="lin" valueType="num">
                                      <p:cBhvr>
                                        <p:cTn id="5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2209800"/>
            <a:ext cx="8229600" cy="4906963"/>
          </a:xfrm>
        </p:spPr>
        <p:txBody>
          <a:bodyPr>
            <a:normAutofit fontScale="85000" lnSpcReduction="20000"/>
          </a:bodyPr>
          <a:lstStyle/>
          <a:p>
            <a:pPr marL="82296" indent="0" algn="l" eaLnBrk="1" fontAlgn="auto" hangingPunct="1">
              <a:spcAft>
                <a:spcPts val="0"/>
              </a:spcAft>
              <a:buFont typeface="Wingdings 2"/>
              <a:buNone/>
              <a:defRPr/>
            </a:pPr>
            <a:r>
              <a:rPr lang="en-US" dirty="0" smtClean="0">
                <a:solidFill>
                  <a:schemeClr val="tx1">
                    <a:lumMod val="95000"/>
                    <a:lumOff val="5000"/>
                  </a:schemeClr>
                </a:solidFill>
                <a:ea typeface="+mn-ea"/>
              </a:rPr>
              <a:t>           </a:t>
            </a:r>
            <a:r>
              <a:rPr lang="en-US" dirty="0" smtClean="0">
                <a:ea typeface="+mn-ea"/>
              </a:rPr>
              <a:t>Irregular adjectives:</a:t>
            </a:r>
          </a:p>
          <a:p>
            <a:pPr marL="82296" indent="0" algn="l" eaLnBrk="1" fontAlgn="auto" hangingPunct="1">
              <a:spcAft>
                <a:spcPts val="0"/>
              </a:spcAft>
              <a:buFont typeface="Wingdings 2"/>
              <a:buNone/>
              <a:defRPr/>
            </a:pPr>
            <a:endParaRPr lang="en-US" dirty="0">
              <a:solidFill>
                <a:schemeClr val="accent3">
                  <a:lumMod val="50000"/>
                </a:schemeClr>
              </a:solidFill>
              <a:ea typeface="+mn-ea"/>
            </a:endParaRPr>
          </a:p>
          <a:p>
            <a:pPr marL="82296" indent="0" algn="l" eaLnBrk="1" fontAlgn="auto" hangingPunct="1">
              <a:spcAft>
                <a:spcPts val="0"/>
              </a:spcAft>
              <a:buFont typeface="Wingdings 2"/>
              <a:buNone/>
              <a:defRPr/>
            </a:pPr>
            <a:endParaRPr lang="en-US" dirty="0" smtClean="0">
              <a:solidFill>
                <a:schemeClr val="accent3">
                  <a:lumMod val="50000"/>
                </a:schemeClr>
              </a:solidFill>
              <a:ea typeface="+mn-ea"/>
            </a:endParaRPr>
          </a:p>
          <a:p>
            <a:pPr marL="82296" indent="0" algn="l" eaLnBrk="1" fontAlgn="auto" hangingPunct="1">
              <a:spcAft>
                <a:spcPts val="0"/>
              </a:spcAft>
              <a:buFont typeface="Wingdings 2"/>
              <a:buNone/>
              <a:defRPr/>
            </a:pPr>
            <a:endParaRPr lang="en-US" dirty="0">
              <a:solidFill>
                <a:schemeClr val="accent3">
                  <a:lumMod val="50000"/>
                </a:schemeClr>
              </a:solidFill>
              <a:ea typeface="+mn-ea"/>
            </a:endParaRPr>
          </a:p>
          <a:p>
            <a:pPr marL="82296" indent="0" algn="l" eaLnBrk="1" fontAlgn="auto" hangingPunct="1">
              <a:spcAft>
                <a:spcPts val="0"/>
              </a:spcAft>
              <a:buFont typeface="Wingdings 2"/>
              <a:buNone/>
              <a:defRPr/>
            </a:pPr>
            <a:endParaRPr lang="en-US" dirty="0" smtClean="0">
              <a:solidFill>
                <a:schemeClr val="accent3">
                  <a:lumMod val="50000"/>
                </a:schemeClr>
              </a:solidFill>
              <a:ea typeface="+mn-ea"/>
            </a:endParaRPr>
          </a:p>
          <a:p>
            <a:pPr marL="82296" indent="0" algn="l" eaLnBrk="1" fontAlgn="auto" hangingPunct="1">
              <a:spcAft>
                <a:spcPts val="0"/>
              </a:spcAft>
              <a:buFont typeface="Wingdings 2"/>
              <a:buNone/>
              <a:defRPr/>
            </a:pPr>
            <a:endParaRPr lang="en-US" dirty="0">
              <a:solidFill>
                <a:schemeClr val="accent3">
                  <a:lumMod val="50000"/>
                </a:schemeClr>
              </a:solidFill>
              <a:ea typeface="+mn-ea"/>
            </a:endParaRPr>
          </a:p>
          <a:p>
            <a:pPr marL="82296" indent="0" algn="l" eaLnBrk="1" fontAlgn="auto" hangingPunct="1">
              <a:spcAft>
                <a:spcPts val="0"/>
              </a:spcAft>
              <a:buFont typeface="Wingdings 2"/>
              <a:buNone/>
              <a:defRPr/>
            </a:pPr>
            <a:endParaRPr lang="en-US" dirty="0" smtClean="0">
              <a:solidFill>
                <a:schemeClr val="accent3">
                  <a:lumMod val="50000"/>
                </a:schemeClr>
              </a:solidFill>
              <a:ea typeface="+mn-ea"/>
            </a:endParaRPr>
          </a:p>
          <a:p>
            <a:pPr marL="82296" indent="0" algn="l" eaLnBrk="1" fontAlgn="auto" hangingPunct="1">
              <a:spcAft>
                <a:spcPts val="0"/>
              </a:spcAft>
              <a:buFont typeface="Wingdings 2"/>
              <a:buNone/>
              <a:defRPr/>
            </a:pPr>
            <a:endParaRPr lang="en-US" dirty="0">
              <a:solidFill>
                <a:schemeClr val="accent3">
                  <a:lumMod val="50000"/>
                </a:schemeClr>
              </a:solidFill>
            </a:endParaRPr>
          </a:p>
          <a:p>
            <a:pPr marL="82296" indent="0" algn="l" eaLnBrk="1" fontAlgn="auto" hangingPunct="1">
              <a:spcAft>
                <a:spcPts val="0"/>
              </a:spcAft>
              <a:buFont typeface="Wingdings 2"/>
              <a:buNone/>
              <a:defRPr/>
            </a:pPr>
            <a:endParaRPr lang="en-US" dirty="0" smtClean="0">
              <a:solidFill>
                <a:schemeClr val="accent3">
                  <a:lumMod val="50000"/>
                </a:schemeClr>
              </a:solidFill>
              <a:ea typeface="+mn-ea"/>
            </a:endParaRPr>
          </a:p>
          <a:p>
            <a:pPr marL="82296" indent="0" algn="l" eaLnBrk="1" fontAlgn="auto" hangingPunct="1">
              <a:spcAft>
                <a:spcPts val="0"/>
              </a:spcAft>
              <a:buFont typeface="Wingdings 2"/>
              <a:buNone/>
              <a:defRPr/>
            </a:pPr>
            <a:r>
              <a:rPr lang="en-US" dirty="0" smtClean="0">
                <a:solidFill>
                  <a:schemeClr val="tx1">
                    <a:lumMod val="95000"/>
                    <a:lumOff val="5000"/>
                  </a:schemeClr>
                </a:solidFill>
                <a:ea typeface="+mn-ea"/>
              </a:rPr>
              <a:t>        *Italian food is better than American food.</a:t>
            </a:r>
          </a:p>
          <a:p>
            <a:pPr marL="82296" indent="0" algn="l" eaLnBrk="1" fontAlgn="auto" hangingPunct="1">
              <a:spcAft>
                <a:spcPts val="0"/>
              </a:spcAft>
              <a:buFont typeface="Wingdings 2"/>
              <a:buNone/>
              <a:defRPr/>
            </a:pPr>
            <a:r>
              <a:rPr lang="en-US" dirty="0" smtClean="0">
                <a:solidFill>
                  <a:schemeClr val="tx1">
                    <a:lumMod val="95000"/>
                    <a:lumOff val="5000"/>
                  </a:schemeClr>
                </a:solidFill>
                <a:ea typeface="+mn-ea"/>
              </a:rPr>
              <a:t>        *My father is the best man in the world. </a:t>
            </a:r>
          </a:p>
          <a:p>
            <a:pPr marL="82296" indent="0" algn="l" eaLnBrk="1" fontAlgn="auto" hangingPunct="1">
              <a:spcAft>
                <a:spcPts val="0"/>
              </a:spcAft>
              <a:buFont typeface="Wingdings 2"/>
              <a:buNone/>
              <a:defRPr/>
            </a:pPr>
            <a:endParaRPr lang="ar-SA" dirty="0">
              <a:solidFill>
                <a:schemeClr val="tx1">
                  <a:lumMod val="95000"/>
                  <a:lumOff val="5000"/>
                </a:schemeClr>
              </a:solidFill>
              <a:ea typeface="+mn-ea"/>
            </a:endParaRPr>
          </a:p>
        </p:txBody>
      </p:sp>
      <p:graphicFrame>
        <p:nvGraphicFramePr>
          <p:cNvPr id="4" name="جدول 3"/>
          <p:cNvGraphicFramePr>
            <a:graphicFrameLocks noGrp="1"/>
          </p:cNvGraphicFramePr>
          <p:nvPr>
            <p:extLst>
              <p:ext uri="{D42A27DB-BD31-4B8C-83A1-F6EECF244321}">
                <p14:modId xmlns:p14="http://schemas.microsoft.com/office/powerpoint/2010/main" val="1239921841"/>
              </p:ext>
            </p:extLst>
          </p:nvPr>
        </p:nvGraphicFramePr>
        <p:xfrm>
          <a:off x="914400" y="2743200"/>
          <a:ext cx="6096000" cy="2858925"/>
        </p:xfrm>
        <a:graphic>
          <a:graphicData uri="http://schemas.openxmlformats.org/drawingml/2006/table">
            <a:tbl>
              <a:tblPr rtl="1" firstRow="1" bandRow="1">
                <a:tableStyleId>{21E4AEA4-8DFA-4A89-87EB-49C32662AFE0}</a:tableStyleId>
              </a:tblPr>
              <a:tblGrid>
                <a:gridCol w="2032000"/>
                <a:gridCol w="2032000"/>
                <a:gridCol w="2032000"/>
              </a:tblGrid>
              <a:tr h="640030">
                <a:tc>
                  <a:txBody>
                    <a:bodyPr/>
                    <a:lstStyle/>
                    <a:p>
                      <a:pPr algn="l" rtl="1"/>
                      <a:r>
                        <a:rPr lang="en-US" sz="1800" dirty="0" smtClean="0"/>
                        <a:t>Superlative Form</a:t>
                      </a:r>
                      <a:endParaRPr lang="ar-SA" sz="1800" dirty="0"/>
                    </a:p>
                  </a:txBody>
                  <a:tcPr marT="45695" marB="45695">
                    <a:solidFill>
                      <a:schemeClr val="tx1">
                        <a:lumMod val="50000"/>
                        <a:lumOff val="50000"/>
                      </a:schemeClr>
                    </a:solidFill>
                  </a:tcPr>
                </a:tc>
                <a:tc>
                  <a:txBody>
                    <a:bodyPr/>
                    <a:lstStyle/>
                    <a:p>
                      <a:pPr algn="l" rtl="1"/>
                      <a:r>
                        <a:rPr lang="en-US" sz="1800" dirty="0" smtClean="0"/>
                        <a:t>Comparative Form</a:t>
                      </a:r>
                      <a:endParaRPr lang="ar-SA" sz="1800" dirty="0"/>
                    </a:p>
                  </a:txBody>
                  <a:tcPr marT="45695" marB="45695">
                    <a:solidFill>
                      <a:schemeClr val="tx1">
                        <a:lumMod val="50000"/>
                        <a:lumOff val="50000"/>
                      </a:schemeClr>
                    </a:solidFill>
                  </a:tcPr>
                </a:tc>
                <a:tc>
                  <a:txBody>
                    <a:bodyPr/>
                    <a:lstStyle/>
                    <a:p>
                      <a:pPr algn="l" rtl="1"/>
                      <a:r>
                        <a:rPr lang="en-US" sz="1800" dirty="0" smtClean="0"/>
                        <a:t>Irregular Adjective </a:t>
                      </a:r>
                      <a:endParaRPr lang="ar-SA" sz="1800" dirty="0"/>
                    </a:p>
                  </a:txBody>
                  <a:tcPr marT="45695" marB="45695">
                    <a:solidFill>
                      <a:schemeClr val="tx1">
                        <a:lumMod val="50000"/>
                        <a:lumOff val="50000"/>
                      </a:schemeClr>
                    </a:solidFill>
                  </a:tcPr>
                </a:tc>
              </a:tr>
              <a:tr h="370637">
                <a:tc>
                  <a:txBody>
                    <a:bodyPr/>
                    <a:lstStyle/>
                    <a:p>
                      <a:pPr algn="l" rtl="1"/>
                      <a:r>
                        <a:rPr lang="en-US" sz="1800" dirty="0" smtClean="0">
                          <a:solidFill>
                            <a:schemeClr val="tx1"/>
                          </a:solidFill>
                        </a:rPr>
                        <a:t>best</a:t>
                      </a:r>
                      <a:endParaRPr lang="ar-SA" sz="1800" dirty="0">
                        <a:solidFill>
                          <a:schemeClr val="tx1"/>
                        </a:solidFill>
                      </a:endParaRPr>
                    </a:p>
                  </a:txBody>
                  <a:tcPr marT="45695" marB="45695"/>
                </a:tc>
                <a:tc>
                  <a:txBody>
                    <a:bodyPr/>
                    <a:lstStyle/>
                    <a:p>
                      <a:pPr algn="l" rtl="1"/>
                      <a:r>
                        <a:rPr lang="en-US" sz="1800" dirty="0" smtClean="0">
                          <a:solidFill>
                            <a:schemeClr val="tx1">
                              <a:lumMod val="95000"/>
                              <a:lumOff val="5000"/>
                            </a:schemeClr>
                          </a:solidFill>
                        </a:rPr>
                        <a:t>better</a:t>
                      </a:r>
                      <a:endParaRPr lang="ar-SA" sz="1800" dirty="0">
                        <a:solidFill>
                          <a:schemeClr val="tx1">
                            <a:lumMod val="95000"/>
                            <a:lumOff val="5000"/>
                          </a:schemeClr>
                        </a:solidFill>
                      </a:endParaRPr>
                    </a:p>
                  </a:txBody>
                  <a:tcPr marT="45695" marB="45695"/>
                </a:tc>
                <a:tc>
                  <a:txBody>
                    <a:bodyPr/>
                    <a:lstStyle/>
                    <a:p>
                      <a:pPr algn="l" rtl="1"/>
                      <a:r>
                        <a:rPr lang="en-US" sz="1800" dirty="0" smtClean="0">
                          <a:solidFill>
                            <a:schemeClr val="tx1"/>
                          </a:solidFill>
                        </a:rPr>
                        <a:t>good</a:t>
                      </a:r>
                      <a:endParaRPr lang="ar-SA" sz="1800" dirty="0">
                        <a:solidFill>
                          <a:schemeClr val="tx1"/>
                        </a:solidFill>
                      </a:endParaRPr>
                    </a:p>
                  </a:txBody>
                  <a:tcPr marT="45695" marB="45695"/>
                </a:tc>
              </a:tr>
              <a:tr h="132333">
                <a:tc>
                  <a:txBody>
                    <a:bodyPr/>
                    <a:lstStyle/>
                    <a:p>
                      <a:pPr algn="l" rtl="1"/>
                      <a:r>
                        <a:rPr lang="en-US" sz="1800" dirty="0" smtClean="0">
                          <a:solidFill>
                            <a:schemeClr val="tx1"/>
                          </a:solidFill>
                        </a:rPr>
                        <a:t>worst</a:t>
                      </a:r>
                      <a:endParaRPr lang="ar-SA" sz="1800" dirty="0">
                        <a:solidFill>
                          <a:schemeClr val="tx1"/>
                        </a:solidFill>
                      </a:endParaRPr>
                    </a:p>
                  </a:txBody>
                  <a:tcPr marT="45695" marB="45695"/>
                </a:tc>
                <a:tc>
                  <a:txBody>
                    <a:bodyPr/>
                    <a:lstStyle/>
                    <a:p>
                      <a:pPr algn="l" rtl="1"/>
                      <a:r>
                        <a:rPr lang="en-US" sz="1800" dirty="0" smtClean="0">
                          <a:solidFill>
                            <a:schemeClr val="tx1">
                              <a:lumMod val="95000"/>
                              <a:lumOff val="5000"/>
                            </a:schemeClr>
                          </a:solidFill>
                        </a:rPr>
                        <a:t>worse</a:t>
                      </a:r>
                      <a:endParaRPr lang="ar-SA" sz="1800" dirty="0">
                        <a:solidFill>
                          <a:schemeClr val="tx1">
                            <a:lumMod val="95000"/>
                            <a:lumOff val="5000"/>
                          </a:schemeClr>
                        </a:solidFill>
                      </a:endParaRPr>
                    </a:p>
                  </a:txBody>
                  <a:tcPr marT="45695" marB="45695"/>
                </a:tc>
                <a:tc>
                  <a:txBody>
                    <a:bodyPr/>
                    <a:lstStyle/>
                    <a:p>
                      <a:pPr algn="l" rtl="1"/>
                      <a:r>
                        <a:rPr lang="en-US" sz="1800" dirty="0" smtClean="0">
                          <a:solidFill>
                            <a:schemeClr val="tx1"/>
                          </a:solidFill>
                        </a:rPr>
                        <a:t>bad</a:t>
                      </a:r>
                      <a:endParaRPr lang="ar-SA" sz="1800" dirty="0">
                        <a:solidFill>
                          <a:schemeClr val="tx1"/>
                        </a:solidFill>
                      </a:endParaRPr>
                    </a:p>
                  </a:txBody>
                  <a:tcPr marT="45695" marB="45695"/>
                </a:tc>
              </a:tr>
              <a:tr h="370637">
                <a:tc>
                  <a:txBody>
                    <a:bodyPr/>
                    <a:lstStyle/>
                    <a:p>
                      <a:pPr algn="l" rtl="1"/>
                      <a:r>
                        <a:rPr lang="en-US" sz="1800" dirty="0" smtClean="0">
                          <a:solidFill>
                            <a:schemeClr val="tx1"/>
                          </a:solidFill>
                        </a:rPr>
                        <a:t>farthest</a:t>
                      </a:r>
                      <a:endParaRPr lang="ar-SA" sz="1800" dirty="0">
                        <a:solidFill>
                          <a:schemeClr val="tx1"/>
                        </a:solidFill>
                      </a:endParaRPr>
                    </a:p>
                  </a:txBody>
                  <a:tcPr marT="45695" marB="45695"/>
                </a:tc>
                <a:tc>
                  <a:txBody>
                    <a:bodyPr/>
                    <a:lstStyle/>
                    <a:p>
                      <a:pPr algn="l" rtl="1"/>
                      <a:r>
                        <a:rPr lang="en-US" sz="1800" dirty="0" smtClean="0">
                          <a:solidFill>
                            <a:schemeClr val="tx1">
                              <a:lumMod val="95000"/>
                              <a:lumOff val="5000"/>
                            </a:schemeClr>
                          </a:solidFill>
                        </a:rPr>
                        <a:t>farther</a:t>
                      </a:r>
                      <a:endParaRPr lang="ar-SA" sz="1800" dirty="0">
                        <a:solidFill>
                          <a:schemeClr val="tx1">
                            <a:lumMod val="95000"/>
                            <a:lumOff val="5000"/>
                          </a:schemeClr>
                        </a:solidFill>
                      </a:endParaRPr>
                    </a:p>
                  </a:txBody>
                  <a:tcPr marT="45695" marB="45695"/>
                </a:tc>
                <a:tc>
                  <a:txBody>
                    <a:bodyPr/>
                    <a:lstStyle/>
                    <a:p>
                      <a:pPr algn="l" rtl="1"/>
                      <a:r>
                        <a:rPr lang="en-US" sz="1800" dirty="0" smtClean="0">
                          <a:solidFill>
                            <a:schemeClr val="tx1"/>
                          </a:solidFill>
                        </a:rPr>
                        <a:t>far</a:t>
                      </a:r>
                      <a:endParaRPr lang="ar-SA" sz="1800" dirty="0">
                        <a:solidFill>
                          <a:schemeClr val="tx1"/>
                        </a:solidFill>
                      </a:endParaRPr>
                    </a:p>
                  </a:txBody>
                  <a:tcPr marT="45695" marB="45695"/>
                </a:tc>
              </a:tr>
              <a:tr h="370637">
                <a:tc>
                  <a:txBody>
                    <a:bodyPr/>
                    <a:lstStyle/>
                    <a:p>
                      <a:pPr algn="l" rtl="1"/>
                      <a:r>
                        <a:rPr lang="en-US" sz="1800" dirty="0" smtClean="0">
                          <a:solidFill>
                            <a:schemeClr val="tx1"/>
                          </a:solidFill>
                        </a:rPr>
                        <a:t>least</a:t>
                      </a:r>
                      <a:endParaRPr lang="ar-SA" sz="1800" dirty="0">
                        <a:solidFill>
                          <a:schemeClr val="tx1"/>
                        </a:solidFill>
                      </a:endParaRPr>
                    </a:p>
                  </a:txBody>
                  <a:tcPr marT="45695" marB="45695"/>
                </a:tc>
                <a:tc>
                  <a:txBody>
                    <a:bodyPr/>
                    <a:lstStyle/>
                    <a:p>
                      <a:pPr algn="l" rtl="1"/>
                      <a:r>
                        <a:rPr lang="en-US" sz="1800" dirty="0" smtClean="0">
                          <a:solidFill>
                            <a:schemeClr val="tx1">
                              <a:lumMod val="95000"/>
                              <a:lumOff val="5000"/>
                            </a:schemeClr>
                          </a:solidFill>
                        </a:rPr>
                        <a:t>less</a:t>
                      </a:r>
                      <a:endParaRPr lang="ar-SA" sz="1800" dirty="0">
                        <a:solidFill>
                          <a:schemeClr val="tx1">
                            <a:lumMod val="95000"/>
                            <a:lumOff val="5000"/>
                          </a:schemeClr>
                        </a:solidFill>
                      </a:endParaRPr>
                    </a:p>
                  </a:txBody>
                  <a:tcPr marT="45695" marB="45695"/>
                </a:tc>
                <a:tc>
                  <a:txBody>
                    <a:bodyPr/>
                    <a:lstStyle/>
                    <a:p>
                      <a:pPr algn="l" rtl="1"/>
                      <a:r>
                        <a:rPr lang="en-US" sz="1800" dirty="0" smtClean="0">
                          <a:solidFill>
                            <a:schemeClr val="tx1"/>
                          </a:solidFill>
                        </a:rPr>
                        <a:t>little</a:t>
                      </a:r>
                      <a:endParaRPr lang="ar-SA" sz="1800" dirty="0">
                        <a:solidFill>
                          <a:schemeClr val="tx1"/>
                        </a:solidFill>
                      </a:endParaRPr>
                    </a:p>
                  </a:txBody>
                  <a:tcPr marT="45695" marB="45695"/>
                </a:tc>
              </a:tr>
              <a:tr h="370637">
                <a:tc>
                  <a:txBody>
                    <a:bodyPr/>
                    <a:lstStyle/>
                    <a:p>
                      <a:pPr algn="l" rtl="1"/>
                      <a:r>
                        <a:rPr lang="en-US" sz="1800" dirty="0" smtClean="0">
                          <a:solidFill>
                            <a:schemeClr val="tx1"/>
                          </a:solidFill>
                        </a:rPr>
                        <a:t>most</a:t>
                      </a:r>
                      <a:endParaRPr lang="ar-SA" sz="1800" dirty="0">
                        <a:solidFill>
                          <a:schemeClr val="tx1"/>
                        </a:solidFill>
                      </a:endParaRPr>
                    </a:p>
                  </a:txBody>
                  <a:tcPr marT="45695" marB="45695"/>
                </a:tc>
                <a:tc>
                  <a:txBody>
                    <a:bodyPr/>
                    <a:lstStyle/>
                    <a:p>
                      <a:pPr algn="l" rtl="1"/>
                      <a:r>
                        <a:rPr lang="en-US" sz="1800" dirty="0" smtClean="0">
                          <a:solidFill>
                            <a:schemeClr val="tx1">
                              <a:lumMod val="95000"/>
                              <a:lumOff val="5000"/>
                            </a:schemeClr>
                          </a:solidFill>
                        </a:rPr>
                        <a:t>more</a:t>
                      </a:r>
                      <a:endParaRPr lang="ar-SA" sz="1800" dirty="0">
                        <a:solidFill>
                          <a:schemeClr val="tx1">
                            <a:lumMod val="95000"/>
                            <a:lumOff val="5000"/>
                          </a:schemeClr>
                        </a:solidFill>
                      </a:endParaRPr>
                    </a:p>
                  </a:txBody>
                  <a:tcPr marT="45695" marB="45695"/>
                </a:tc>
                <a:tc>
                  <a:txBody>
                    <a:bodyPr/>
                    <a:lstStyle/>
                    <a:p>
                      <a:pPr algn="l" rtl="1"/>
                      <a:r>
                        <a:rPr lang="en-US" sz="1800" dirty="0" smtClean="0">
                          <a:solidFill>
                            <a:schemeClr val="tx1"/>
                          </a:solidFill>
                        </a:rPr>
                        <a:t>many</a:t>
                      </a:r>
                      <a:endParaRPr lang="ar-SA" sz="1800" dirty="0">
                        <a:solidFill>
                          <a:schemeClr val="tx1"/>
                        </a:solidFill>
                      </a:endParaRPr>
                    </a:p>
                  </a:txBody>
                  <a:tcPr marT="45695" marB="45695"/>
                </a:tc>
              </a:tr>
              <a:tr h="370637">
                <a:tc>
                  <a:txBody>
                    <a:bodyPr/>
                    <a:lstStyle/>
                    <a:p>
                      <a:pPr algn="l" rtl="1"/>
                      <a:r>
                        <a:rPr lang="en-US" sz="1800" dirty="0" smtClean="0">
                          <a:solidFill>
                            <a:schemeClr val="tx1"/>
                          </a:solidFill>
                        </a:rPr>
                        <a:t>most</a:t>
                      </a:r>
                      <a:endParaRPr lang="ar-SA" sz="1800" dirty="0">
                        <a:solidFill>
                          <a:schemeClr val="tx1"/>
                        </a:solidFill>
                      </a:endParaRPr>
                    </a:p>
                  </a:txBody>
                  <a:tcPr marT="45695" marB="45695"/>
                </a:tc>
                <a:tc>
                  <a:txBody>
                    <a:bodyPr/>
                    <a:lstStyle/>
                    <a:p>
                      <a:pPr algn="l" rtl="1"/>
                      <a:r>
                        <a:rPr lang="en-US" sz="1800" dirty="0" smtClean="0">
                          <a:solidFill>
                            <a:schemeClr val="tx1">
                              <a:lumMod val="95000"/>
                              <a:lumOff val="5000"/>
                            </a:schemeClr>
                          </a:solidFill>
                        </a:rPr>
                        <a:t>more</a:t>
                      </a:r>
                      <a:endParaRPr lang="ar-SA" sz="1800" dirty="0">
                        <a:solidFill>
                          <a:schemeClr val="tx1">
                            <a:lumMod val="95000"/>
                            <a:lumOff val="5000"/>
                          </a:schemeClr>
                        </a:solidFill>
                      </a:endParaRPr>
                    </a:p>
                  </a:txBody>
                  <a:tcPr marT="45695" marB="45695"/>
                </a:tc>
                <a:tc>
                  <a:txBody>
                    <a:bodyPr/>
                    <a:lstStyle/>
                    <a:p>
                      <a:pPr algn="l" rtl="1"/>
                      <a:r>
                        <a:rPr lang="en-US" sz="1800" dirty="0" smtClean="0">
                          <a:solidFill>
                            <a:schemeClr val="tx1"/>
                          </a:solidFill>
                        </a:rPr>
                        <a:t>much</a:t>
                      </a:r>
                      <a:endParaRPr lang="ar-SA" sz="1800" dirty="0">
                        <a:solidFill>
                          <a:schemeClr val="tx1"/>
                        </a:solidFill>
                      </a:endParaRPr>
                    </a:p>
                  </a:txBody>
                  <a:tcPr marT="45695" marB="45695"/>
                </a:tc>
              </a:tr>
            </a:tbl>
          </a:graphicData>
        </a:graphic>
      </p:graphicFrame>
      <p:sp>
        <p:nvSpPr>
          <p:cNvPr id="5" name="Rectangle 4"/>
          <p:cNvSpPr/>
          <p:nvPr/>
        </p:nvSpPr>
        <p:spPr>
          <a:xfrm>
            <a:off x="2209800" y="152400"/>
            <a:ext cx="4245714"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Exceptions……</a:t>
            </a:r>
            <a:endParaRPr lang="ar-JO"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548653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3">
                                            <p:txEl>
                                              <p:pRg st="10" end="10"/>
                                            </p:txEl>
                                          </p:spTgt>
                                        </p:tgtEl>
                                        <p:attrNameLst>
                                          <p:attrName>style.visibility</p:attrName>
                                        </p:attrNameLst>
                                      </p:cBhvr>
                                      <p:to>
                                        <p:strVal val="visible"/>
                                      </p:to>
                                    </p:set>
                                    <p:anim calcmode="lin" valueType="num">
                                      <p:cBhvr>
                                        <p:cTn id="28"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295400"/>
            <a:ext cx="8229600" cy="5105400"/>
          </a:xfrm>
        </p:spPr>
        <p:txBody>
          <a:bodyPr>
            <a:normAutofit/>
          </a:bodyPr>
          <a:lstStyle/>
          <a:p>
            <a:pPr algn="l">
              <a:buNone/>
            </a:pPr>
            <a:r>
              <a:rPr lang="en-US" dirty="0" smtClean="0"/>
              <a:t>Choose the correct answer:</a:t>
            </a:r>
          </a:p>
          <a:p>
            <a:pPr algn="l">
              <a:buNone/>
            </a:pPr>
            <a:r>
              <a:rPr lang="en-US" sz="2400" b="1" i="1" dirty="0" smtClean="0">
                <a:solidFill>
                  <a:schemeClr val="accent2"/>
                </a:solidFill>
              </a:rPr>
              <a:t>Q1 –Tamer’s car is ------Ali’s and </a:t>
            </a:r>
            <a:r>
              <a:rPr lang="en-US" sz="2400" b="1" i="1" dirty="0" err="1" smtClean="0">
                <a:solidFill>
                  <a:schemeClr val="accent2"/>
                </a:solidFill>
              </a:rPr>
              <a:t>Samer’s</a:t>
            </a:r>
            <a:r>
              <a:rPr lang="en-US" sz="2400" b="1" i="1" dirty="0" smtClean="0">
                <a:solidFill>
                  <a:schemeClr val="accent2"/>
                </a:solidFill>
              </a:rPr>
              <a:t>.</a:t>
            </a:r>
            <a:endParaRPr lang="en-US" sz="2000" b="1" i="1" dirty="0" smtClean="0">
              <a:solidFill>
                <a:schemeClr val="accent2"/>
              </a:solidFill>
            </a:endParaRPr>
          </a:p>
          <a:p>
            <a:pPr algn="l">
              <a:buNone/>
            </a:pPr>
            <a:r>
              <a:rPr lang="en-US" sz="2000" dirty="0" smtClean="0">
                <a:solidFill>
                  <a:schemeClr val="accent2"/>
                </a:solidFill>
              </a:rPr>
              <a:t>1) expensive than</a:t>
            </a:r>
          </a:p>
          <a:p>
            <a:pPr algn="l">
              <a:buNone/>
            </a:pPr>
            <a:r>
              <a:rPr lang="en-US" sz="2000" dirty="0" smtClean="0">
                <a:solidFill>
                  <a:schemeClr val="accent2"/>
                </a:solidFill>
              </a:rPr>
              <a:t>2)the most expensive</a:t>
            </a:r>
          </a:p>
          <a:p>
            <a:pPr algn="l">
              <a:buNone/>
            </a:pPr>
            <a:r>
              <a:rPr lang="en-US" sz="2000" dirty="0" smtClean="0">
                <a:solidFill>
                  <a:schemeClr val="accent2"/>
                </a:solidFill>
              </a:rPr>
              <a:t>3)the more expensive</a:t>
            </a:r>
          </a:p>
          <a:p>
            <a:pPr algn="l">
              <a:buNone/>
            </a:pPr>
            <a:r>
              <a:rPr lang="en-US" sz="2000" dirty="0" smtClean="0">
                <a:solidFill>
                  <a:schemeClr val="accent2"/>
                </a:solidFill>
              </a:rPr>
              <a:t>4)more expensive than</a:t>
            </a:r>
            <a:r>
              <a:rPr lang="en-US" sz="2400" dirty="0" smtClean="0">
                <a:solidFill>
                  <a:schemeClr val="accent2"/>
                </a:solidFill>
              </a:rPr>
              <a:t>.</a:t>
            </a:r>
          </a:p>
          <a:p>
            <a:pPr algn="l">
              <a:buNone/>
            </a:pPr>
            <a:r>
              <a:rPr lang="en-US" sz="2400" b="1" i="1" dirty="0" smtClean="0">
                <a:solidFill>
                  <a:schemeClr val="accent1">
                    <a:lumMod val="75000"/>
                  </a:schemeClr>
                </a:solidFill>
              </a:rPr>
              <a:t>Q2- Brazil  is _______ England.</a:t>
            </a:r>
            <a:r>
              <a:rPr lang="en-US" sz="2000" b="1" i="1" dirty="0" smtClean="0">
                <a:solidFill>
                  <a:schemeClr val="accent1">
                    <a:lumMod val="75000"/>
                  </a:schemeClr>
                </a:solidFill>
              </a:rPr>
              <a:t> </a:t>
            </a:r>
          </a:p>
          <a:p>
            <a:pPr algn="l">
              <a:buNone/>
            </a:pPr>
            <a:r>
              <a:rPr lang="en-US" sz="2000" dirty="0" smtClean="0">
                <a:solidFill>
                  <a:schemeClr val="accent1">
                    <a:lumMod val="75000"/>
                  </a:schemeClr>
                </a:solidFill>
              </a:rPr>
              <a:t>1) </a:t>
            </a:r>
            <a:r>
              <a:rPr lang="en-US" sz="2000" dirty="0" err="1" smtClean="0">
                <a:solidFill>
                  <a:schemeClr val="accent1">
                    <a:lumMod val="75000"/>
                  </a:schemeClr>
                </a:solidFill>
              </a:rPr>
              <a:t>biger</a:t>
            </a:r>
            <a:r>
              <a:rPr lang="en-US" sz="2000" dirty="0" smtClean="0">
                <a:solidFill>
                  <a:schemeClr val="accent1">
                    <a:lumMod val="75000"/>
                  </a:schemeClr>
                </a:solidFill>
              </a:rPr>
              <a:t>  than </a:t>
            </a:r>
          </a:p>
          <a:p>
            <a:pPr algn="l">
              <a:buNone/>
            </a:pPr>
            <a:r>
              <a:rPr lang="en-US" sz="2000" dirty="0" smtClean="0">
                <a:solidFill>
                  <a:schemeClr val="accent1">
                    <a:lumMod val="75000"/>
                  </a:schemeClr>
                </a:solidFill>
              </a:rPr>
              <a:t>2) bigger as </a:t>
            </a:r>
          </a:p>
          <a:p>
            <a:pPr algn="l">
              <a:buNone/>
            </a:pPr>
            <a:r>
              <a:rPr lang="en-US" sz="2000" dirty="0" smtClean="0">
                <a:solidFill>
                  <a:schemeClr val="accent1">
                    <a:lumMod val="75000"/>
                  </a:schemeClr>
                </a:solidFill>
              </a:rPr>
              <a:t>3) bigger than </a:t>
            </a:r>
          </a:p>
          <a:p>
            <a:pPr algn="l">
              <a:buNone/>
            </a:pPr>
            <a:r>
              <a:rPr lang="en-US" sz="2000" dirty="0" smtClean="0">
                <a:solidFill>
                  <a:schemeClr val="accent1">
                    <a:lumMod val="75000"/>
                  </a:schemeClr>
                </a:solidFill>
              </a:rPr>
              <a:t>4) </a:t>
            </a:r>
            <a:r>
              <a:rPr lang="en-US" sz="2000" dirty="0" err="1" smtClean="0">
                <a:solidFill>
                  <a:schemeClr val="accent1">
                    <a:lumMod val="75000"/>
                  </a:schemeClr>
                </a:solidFill>
              </a:rPr>
              <a:t>biger</a:t>
            </a:r>
            <a:r>
              <a:rPr lang="en-US" sz="2000" dirty="0" smtClean="0">
                <a:solidFill>
                  <a:schemeClr val="accent1">
                    <a:lumMod val="75000"/>
                  </a:schemeClr>
                </a:solidFill>
              </a:rPr>
              <a:t>  as  </a:t>
            </a:r>
          </a:p>
          <a:p>
            <a:pPr algn="l">
              <a:buNone/>
            </a:pPr>
            <a:endParaRPr lang="ar-SA" sz="1800" dirty="0" smtClean="0"/>
          </a:p>
          <a:p>
            <a:pPr algn="l">
              <a:buNone/>
            </a:pPr>
            <a:endParaRPr lang="ar-SA" dirty="0"/>
          </a:p>
        </p:txBody>
      </p:sp>
      <p:sp>
        <p:nvSpPr>
          <p:cNvPr id="5" name="Oval 4"/>
          <p:cNvSpPr/>
          <p:nvPr/>
        </p:nvSpPr>
        <p:spPr>
          <a:xfrm>
            <a:off x="413657" y="0"/>
            <a:ext cx="8382000" cy="1219200"/>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7" name="عنوان 1"/>
          <p:cNvSpPr>
            <a:spLocks noGrp="1"/>
          </p:cNvSpPr>
          <p:nvPr>
            <p:ph type="title"/>
          </p:nvPr>
        </p:nvSpPr>
        <p:spPr>
          <a:xfrm>
            <a:off x="413657" y="0"/>
            <a:ext cx="8229600" cy="1143000"/>
          </a:xfrm>
        </p:spPr>
        <p:txBody>
          <a:bodyPr>
            <a:normAutofit fontScale="90000"/>
          </a:bodyPr>
          <a:lstStyle/>
          <a:p>
            <a:pPr algn="l"/>
            <a:r>
              <a:rPr lang="en-US" b="1" i="1" dirty="0" smtClean="0">
                <a:solidFill>
                  <a:schemeClr val="tx1">
                    <a:lumMod val="95000"/>
                    <a:lumOff val="5000"/>
                  </a:schemeClr>
                </a:solidFill>
                <a:effectLst/>
                <a:latin typeface="Agency FB" pitchFamily="34" charset="0"/>
              </a:rPr>
              <a:t>Quiz: Comparative and superlative adjectives</a:t>
            </a:r>
            <a:endParaRPr lang="ar-SA" b="1" i="1" dirty="0">
              <a:solidFill>
                <a:schemeClr val="tx1">
                  <a:lumMod val="95000"/>
                  <a:lumOff val="5000"/>
                </a:schemeClr>
              </a:solidFill>
              <a:effectLst/>
              <a:latin typeface="Agency FB" pitchFamily="34" charset="0"/>
            </a:endParaRPr>
          </a:p>
        </p:txBody>
      </p:sp>
    </p:spTree>
    <p:extLst>
      <p:ext uri="{BB962C8B-B14F-4D97-AF65-F5344CB8AC3E}">
        <p14:creationId xmlns:p14="http://schemas.microsoft.com/office/powerpoint/2010/main" val="92320014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7"/>
                                        </p:tgtEl>
                                        <p:attrNameLst>
                                          <p:attrName>style.color</p:attrName>
                                        </p:attrNameLst>
                                      </p:cBhvr>
                                      <p:to>
                                        <a:schemeClr val="bg1"/>
                                      </p:to>
                                    </p:animClr>
                                    <p:animClr clrSpc="rgb" dir="cw">
                                      <p:cBhvr>
                                        <p:cTn id="14" dur="250" autoRev="1" fill="remove"/>
                                        <p:tgtEl>
                                          <p:spTgt spid="7"/>
                                        </p:tgtEl>
                                        <p:attrNameLst>
                                          <p:attrName>fillcolor</p:attrName>
                                        </p:attrNameLst>
                                      </p:cBhvr>
                                      <p:to>
                                        <a:schemeClr val="bg1"/>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childTnLst>
                          </p:cTn>
                        </p:par>
                        <p:par>
                          <p:cTn id="17" fill="hold">
                            <p:stCondLst>
                              <p:cond delay="500"/>
                            </p:stCondLst>
                            <p:childTnLst>
                              <p:par>
                                <p:cTn id="18" presetID="13"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plus(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plus(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plus(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plus(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plus(in)">
                                      <p:cBhvr>
                                        <p:cTn id="40" dur="2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plus(in)">
                                      <p:cBhvr>
                                        <p:cTn id="45" dur="2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plus(in)">
                                      <p:cBhvr>
                                        <p:cTn id="50" dur="2000"/>
                                        <p:tgtEl>
                                          <p:spTgt spid="3">
                                            <p:txEl>
                                              <p:pRg st="6" end="6"/>
                                            </p:txEl>
                                          </p:spTgt>
                                        </p:tgtEl>
                                      </p:cBhvr>
                                    </p:animEffect>
                                  </p:childTnLst>
                                </p:cTn>
                              </p:par>
                            </p:childTnLst>
                          </p:cTn>
                        </p:par>
                        <p:par>
                          <p:cTn id="51" fill="hold">
                            <p:stCondLst>
                              <p:cond delay="2000"/>
                            </p:stCondLst>
                            <p:childTnLst>
                              <p:par>
                                <p:cTn id="52" presetID="13" presetClass="entr" presetSubtype="16"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plus(in)">
                                      <p:cBhvr>
                                        <p:cTn id="54" dur="2000"/>
                                        <p:tgtEl>
                                          <p:spTgt spid="3">
                                            <p:txEl>
                                              <p:pRg st="7" end="7"/>
                                            </p:txEl>
                                          </p:spTgt>
                                        </p:tgtEl>
                                      </p:cBhvr>
                                    </p:animEffect>
                                  </p:childTnLst>
                                </p:cTn>
                              </p:par>
                            </p:childTnLst>
                          </p:cTn>
                        </p:par>
                        <p:par>
                          <p:cTn id="55" fill="hold">
                            <p:stCondLst>
                              <p:cond delay="4000"/>
                            </p:stCondLst>
                            <p:childTnLst>
                              <p:par>
                                <p:cTn id="56" presetID="13" presetClass="entr" presetSubtype="16" fill="hold" grpId="0"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plus(in)">
                                      <p:cBhvr>
                                        <p:cTn id="58" dur="2000"/>
                                        <p:tgtEl>
                                          <p:spTgt spid="3">
                                            <p:txEl>
                                              <p:pRg st="8" end="8"/>
                                            </p:txEl>
                                          </p:spTgt>
                                        </p:tgtEl>
                                      </p:cBhvr>
                                    </p:animEffect>
                                  </p:childTnLst>
                                </p:cTn>
                              </p:par>
                            </p:childTnLst>
                          </p:cTn>
                        </p:par>
                        <p:par>
                          <p:cTn id="59" fill="hold">
                            <p:stCondLst>
                              <p:cond delay="6000"/>
                            </p:stCondLst>
                            <p:childTnLst>
                              <p:par>
                                <p:cTn id="60" presetID="13" presetClass="entr" presetSubtype="16" fill="hold" grpId="0"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plus(in)">
                                      <p:cBhvr>
                                        <p:cTn id="62" dur="2000"/>
                                        <p:tgtEl>
                                          <p:spTgt spid="3">
                                            <p:txEl>
                                              <p:pRg st="9" end="9"/>
                                            </p:txEl>
                                          </p:spTgt>
                                        </p:tgtEl>
                                      </p:cBhvr>
                                    </p:animEffect>
                                  </p:childTnLst>
                                </p:cTn>
                              </p:par>
                            </p:childTnLst>
                          </p:cTn>
                        </p:par>
                        <p:par>
                          <p:cTn id="63" fill="hold">
                            <p:stCondLst>
                              <p:cond delay="8000"/>
                            </p:stCondLst>
                            <p:childTnLst>
                              <p:par>
                                <p:cTn id="64" presetID="13" presetClass="entr" presetSubtype="16" fill="hold" grpId="0" nodeType="after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plus(in)">
                                      <p:cBhvr>
                                        <p:cTn id="6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280886"/>
            <a:ext cx="8229600" cy="5562600"/>
          </a:xfrm>
        </p:spPr>
        <p:txBody>
          <a:bodyPr>
            <a:normAutofit/>
          </a:bodyPr>
          <a:lstStyle/>
          <a:p>
            <a:pPr algn="l">
              <a:buNone/>
            </a:pPr>
            <a:r>
              <a:rPr lang="en-US" sz="2400" b="1" i="1" dirty="0" smtClean="0">
                <a:solidFill>
                  <a:schemeClr val="accent1">
                    <a:lumMod val="75000"/>
                  </a:schemeClr>
                </a:solidFill>
              </a:rPr>
              <a:t>Q6- It’s ___ art collection  in Europe .</a:t>
            </a:r>
          </a:p>
          <a:p>
            <a:pPr marL="514350" indent="-514350" algn="l">
              <a:buNone/>
            </a:pPr>
            <a:r>
              <a:rPr lang="en-US" sz="1800" b="1" dirty="0" smtClean="0">
                <a:solidFill>
                  <a:schemeClr val="accent1">
                    <a:lumMod val="75000"/>
                  </a:schemeClr>
                </a:solidFill>
              </a:rPr>
              <a:t>1)</a:t>
            </a:r>
            <a:r>
              <a:rPr lang="en-US" sz="1800" dirty="0">
                <a:solidFill>
                  <a:schemeClr val="accent1">
                    <a:lumMod val="75000"/>
                  </a:schemeClr>
                </a:solidFill>
              </a:rPr>
              <a:t>f</a:t>
            </a:r>
            <a:r>
              <a:rPr lang="en-US" sz="1800" dirty="0" smtClean="0">
                <a:solidFill>
                  <a:schemeClr val="accent1">
                    <a:lumMod val="75000"/>
                  </a:schemeClr>
                </a:solidFill>
              </a:rPr>
              <a:t>iner </a:t>
            </a:r>
          </a:p>
          <a:p>
            <a:pPr marL="514350" indent="-514350" algn="l">
              <a:buNone/>
            </a:pPr>
            <a:r>
              <a:rPr lang="en-US" sz="1800" b="1" dirty="0" smtClean="0">
                <a:solidFill>
                  <a:schemeClr val="accent1">
                    <a:lumMod val="75000"/>
                  </a:schemeClr>
                </a:solidFill>
              </a:rPr>
              <a:t>2)</a:t>
            </a:r>
            <a:r>
              <a:rPr lang="en-US" sz="1800" dirty="0" smtClean="0">
                <a:solidFill>
                  <a:schemeClr val="accent1">
                    <a:lumMod val="75000"/>
                  </a:schemeClr>
                </a:solidFill>
              </a:rPr>
              <a:t> finest </a:t>
            </a:r>
          </a:p>
          <a:p>
            <a:pPr marL="514350" indent="-514350" algn="l">
              <a:buNone/>
            </a:pPr>
            <a:r>
              <a:rPr lang="en-US" sz="1800" b="1" dirty="0" smtClean="0">
                <a:solidFill>
                  <a:schemeClr val="accent1">
                    <a:lumMod val="75000"/>
                  </a:schemeClr>
                </a:solidFill>
              </a:rPr>
              <a:t>3)</a:t>
            </a:r>
            <a:r>
              <a:rPr lang="en-US" sz="1800" dirty="0" smtClean="0">
                <a:solidFill>
                  <a:schemeClr val="accent1">
                    <a:lumMod val="75000"/>
                  </a:schemeClr>
                </a:solidFill>
              </a:rPr>
              <a:t>the finest </a:t>
            </a:r>
          </a:p>
          <a:p>
            <a:pPr marL="514350" indent="-514350" algn="l">
              <a:buNone/>
            </a:pPr>
            <a:r>
              <a:rPr lang="en-US" sz="2000" b="1" dirty="0" smtClean="0">
                <a:solidFill>
                  <a:schemeClr val="accent1">
                    <a:lumMod val="75000"/>
                  </a:schemeClr>
                </a:solidFill>
              </a:rPr>
              <a:t>4)</a:t>
            </a:r>
            <a:r>
              <a:rPr lang="en-US" sz="2000" dirty="0" smtClean="0">
                <a:solidFill>
                  <a:schemeClr val="accent1">
                    <a:lumMod val="75000"/>
                  </a:schemeClr>
                </a:solidFill>
              </a:rPr>
              <a:t>the finer</a:t>
            </a:r>
            <a:r>
              <a:rPr lang="en-US" sz="1800" dirty="0" smtClean="0">
                <a:solidFill>
                  <a:schemeClr val="accent1">
                    <a:lumMod val="75000"/>
                  </a:schemeClr>
                </a:solidFill>
              </a:rPr>
              <a:t> </a:t>
            </a:r>
            <a:r>
              <a:rPr lang="en-US" sz="2000" dirty="0" smtClean="0">
                <a:solidFill>
                  <a:schemeClr val="accent1">
                    <a:lumMod val="75000"/>
                  </a:schemeClr>
                </a:solidFill>
              </a:rPr>
              <a:t> </a:t>
            </a:r>
          </a:p>
          <a:p>
            <a:pPr marL="514350" indent="-514350" algn="l">
              <a:buNone/>
            </a:pPr>
            <a:r>
              <a:rPr lang="en-US" sz="2400" b="1" i="1" dirty="0" smtClean="0">
                <a:solidFill>
                  <a:schemeClr val="accent1">
                    <a:lumMod val="75000"/>
                  </a:schemeClr>
                </a:solidFill>
              </a:rPr>
              <a:t>Q7-This is the _____kitchen I’ve ever seen .</a:t>
            </a:r>
          </a:p>
          <a:p>
            <a:pPr marL="514350" indent="-514350" algn="l">
              <a:buNone/>
            </a:pPr>
            <a:r>
              <a:rPr lang="en-US" sz="1800" b="1" dirty="0" smtClean="0">
                <a:solidFill>
                  <a:schemeClr val="accent1">
                    <a:lumMod val="75000"/>
                  </a:schemeClr>
                </a:solidFill>
              </a:rPr>
              <a:t>1)</a:t>
            </a:r>
            <a:r>
              <a:rPr lang="en-US" sz="1800" dirty="0" err="1" smtClean="0">
                <a:solidFill>
                  <a:schemeClr val="accent1">
                    <a:lumMod val="75000"/>
                  </a:schemeClr>
                </a:solidFill>
              </a:rPr>
              <a:t>dirtyest</a:t>
            </a:r>
            <a:endParaRPr lang="en-US" sz="1800" dirty="0" smtClean="0">
              <a:solidFill>
                <a:schemeClr val="accent1">
                  <a:lumMod val="75000"/>
                </a:schemeClr>
              </a:solidFill>
            </a:endParaRPr>
          </a:p>
          <a:p>
            <a:pPr marL="514350" indent="-514350" algn="l">
              <a:buNone/>
            </a:pPr>
            <a:r>
              <a:rPr lang="en-US" sz="1800" b="1" dirty="0" smtClean="0">
                <a:solidFill>
                  <a:schemeClr val="accent1">
                    <a:lumMod val="75000"/>
                  </a:schemeClr>
                </a:solidFill>
              </a:rPr>
              <a:t>2)</a:t>
            </a:r>
            <a:r>
              <a:rPr lang="en-US" sz="1800" dirty="0" smtClean="0">
                <a:solidFill>
                  <a:schemeClr val="accent1">
                    <a:lumMod val="75000"/>
                  </a:schemeClr>
                </a:solidFill>
              </a:rPr>
              <a:t> dirtiest </a:t>
            </a:r>
          </a:p>
          <a:p>
            <a:pPr marL="514350" indent="-514350" algn="l">
              <a:buNone/>
            </a:pPr>
            <a:r>
              <a:rPr lang="en-US" sz="1800" dirty="0" smtClean="0">
                <a:solidFill>
                  <a:schemeClr val="accent1">
                    <a:lumMod val="75000"/>
                  </a:schemeClr>
                </a:solidFill>
              </a:rPr>
              <a:t>3)dirty</a:t>
            </a:r>
          </a:p>
          <a:p>
            <a:pPr marL="514350" indent="-514350" algn="l">
              <a:buNone/>
            </a:pPr>
            <a:r>
              <a:rPr lang="en-US" sz="1800" dirty="0" smtClean="0">
                <a:solidFill>
                  <a:schemeClr val="accent1">
                    <a:lumMod val="75000"/>
                  </a:schemeClr>
                </a:solidFill>
              </a:rPr>
              <a:t>4)dirtier</a:t>
            </a:r>
          </a:p>
          <a:p>
            <a:pPr marL="514350" indent="-514350" algn="l">
              <a:buNone/>
            </a:pPr>
            <a:r>
              <a:rPr lang="en-US" sz="2400" b="1" i="1" dirty="0" smtClean="0">
                <a:solidFill>
                  <a:schemeClr val="accent1">
                    <a:lumMod val="75000"/>
                  </a:schemeClr>
                </a:solidFill>
              </a:rPr>
              <a:t>Q8- which is ____ of the two ?</a:t>
            </a:r>
          </a:p>
          <a:p>
            <a:pPr marL="514350" indent="-514350" algn="l">
              <a:buNone/>
            </a:pPr>
            <a:r>
              <a:rPr lang="en-US" sz="1800" b="1" dirty="0" smtClean="0">
                <a:solidFill>
                  <a:schemeClr val="accent1">
                    <a:lumMod val="75000"/>
                  </a:schemeClr>
                </a:solidFill>
              </a:rPr>
              <a:t>1)</a:t>
            </a:r>
            <a:r>
              <a:rPr lang="en-US" sz="1800" dirty="0" smtClean="0">
                <a:solidFill>
                  <a:schemeClr val="accent1">
                    <a:lumMod val="75000"/>
                  </a:schemeClr>
                </a:solidFill>
              </a:rPr>
              <a:t>more difficult </a:t>
            </a:r>
          </a:p>
          <a:p>
            <a:pPr marL="514350" indent="-514350" algn="l">
              <a:buNone/>
            </a:pPr>
            <a:r>
              <a:rPr lang="en-US" sz="1800" b="1" dirty="0" smtClean="0">
                <a:solidFill>
                  <a:schemeClr val="accent1">
                    <a:lumMod val="75000"/>
                  </a:schemeClr>
                </a:solidFill>
              </a:rPr>
              <a:t>2)</a:t>
            </a:r>
            <a:r>
              <a:rPr lang="en-US" sz="1800" dirty="0" smtClean="0">
                <a:solidFill>
                  <a:schemeClr val="accent1">
                    <a:lumMod val="75000"/>
                  </a:schemeClr>
                </a:solidFill>
              </a:rPr>
              <a:t>most difficult</a:t>
            </a:r>
          </a:p>
          <a:p>
            <a:pPr marL="514350" indent="-514350" algn="l">
              <a:buNone/>
            </a:pPr>
            <a:r>
              <a:rPr lang="en-US" sz="1800" b="1" dirty="0" smtClean="0">
                <a:solidFill>
                  <a:schemeClr val="accent1">
                    <a:lumMod val="75000"/>
                  </a:schemeClr>
                </a:solidFill>
              </a:rPr>
              <a:t>3)</a:t>
            </a:r>
            <a:r>
              <a:rPr lang="en-US" sz="1800" dirty="0" smtClean="0">
                <a:solidFill>
                  <a:schemeClr val="accent1">
                    <a:lumMod val="75000"/>
                  </a:schemeClr>
                </a:solidFill>
              </a:rPr>
              <a:t>difficult .</a:t>
            </a:r>
          </a:p>
          <a:p>
            <a:pPr marL="514350" indent="-514350" algn="l">
              <a:buNone/>
            </a:pPr>
            <a:r>
              <a:rPr lang="en-US" sz="1800" dirty="0" smtClean="0">
                <a:solidFill>
                  <a:schemeClr val="accent1">
                    <a:lumMod val="75000"/>
                  </a:schemeClr>
                </a:solidFill>
              </a:rPr>
              <a:t>4)as difficult</a:t>
            </a:r>
          </a:p>
        </p:txBody>
      </p:sp>
    </p:spTree>
    <p:extLst>
      <p:ext uri="{BB962C8B-B14F-4D97-AF65-F5344CB8AC3E}">
        <p14:creationId xmlns:p14="http://schemas.microsoft.com/office/powerpoint/2010/main" val="2801301747"/>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7" presetClass="entr" presetSubtype="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7" presetClass="entr" presetSubtype="2"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7" presetClass="entr" presetSubtype="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7" presetClass="entr" presetSubtype="2"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7" presetClass="entr" presetSubtype="2"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14000"/>
                            </p:stCondLst>
                            <p:childTnLst>
                              <p:par>
                                <p:cTn id="40" presetID="7" presetClass="entr" presetSubtype="2"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2"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2"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7" presetClass="entr" presetSubtype="2"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2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7" presetClass="entr" presetSubtype="2" fill="hold" grpId="0" nodeType="after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 calcmode="lin" valueType="num">
                                      <p:cBhvr additive="base">
                                        <p:cTn id="64" dur="20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65" dur="2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7" presetClass="entr" presetSubtype="2" fill="hold" grpId="0" nodeType="after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2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70" dur="2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71" fill="hold">
                            <p:stCondLst>
                              <p:cond delay="8000"/>
                            </p:stCondLst>
                            <p:childTnLst>
                              <p:par>
                                <p:cTn id="72" presetID="7" presetClass="entr" presetSubtype="2" fill="hold" grpId="0" nodeType="after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 calcmode="lin" valueType="num">
                                      <p:cBhvr additive="base">
                                        <p:cTn id="74" dur="20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75" dur="2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7" presetClass="entr" presetSubtype="2" fill="hold" grpId="0" nodeType="after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20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80" dur="2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19200"/>
            <a:ext cx="8229600" cy="5562600"/>
          </a:xfrm>
        </p:spPr>
        <p:txBody>
          <a:bodyPr>
            <a:normAutofit lnSpcReduction="10000"/>
          </a:bodyPr>
          <a:lstStyle/>
          <a:p>
            <a:pPr algn="l">
              <a:buNone/>
            </a:pPr>
            <a:r>
              <a:rPr lang="en-US" sz="2400" b="1" i="1" dirty="0" smtClean="0">
                <a:solidFill>
                  <a:schemeClr val="accent1">
                    <a:lumMod val="75000"/>
                  </a:schemeClr>
                </a:solidFill>
              </a:rPr>
              <a:t>Q9-She </a:t>
            </a:r>
            <a:r>
              <a:rPr lang="en-US" sz="2400" b="1" i="1" dirty="0">
                <a:solidFill>
                  <a:schemeClr val="accent1">
                    <a:lumMod val="75000"/>
                  </a:schemeClr>
                </a:solidFill>
              </a:rPr>
              <a:t> </a:t>
            </a:r>
            <a:r>
              <a:rPr lang="en-US" sz="2400" b="1" i="1" dirty="0" smtClean="0">
                <a:solidFill>
                  <a:schemeClr val="accent1">
                    <a:lumMod val="75000"/>
                  </a:schemeClr>
                </a:solidFill>
              </a:rPr>
              <a:t>is_____ than everyone else. </a:t>
            </a:r>
            <a:endParaRPr lang="ar-JO" sz="1800" b="1" dirty="0" smtClean="0">
              <a:solidFill>
                <a:schemeClr val="accent1">
                  <a:lumMod val="75000"/>
                </a:schemeClr>
              </a:solidFill>
            </a:endParaRPr>
          </a:p>
          <a:p>
            <a:pPr algn="l">
              <a:buNone/>
            </a:pPr>
            <a:r>
              <a:rPr lang="ar-JO" sz="1800" b="1" dirty="0" smtClean="0">
                <a:solidFill>
                  <a:schemeClr val="accent1">
                    <a:lumMod val="75000"/>
                  </a:schemeClr>
                </a:solidFill>
              </a:rPr>
              <a:t>      </a:t>
            </a:r>
            <a:r>
              <a:rPr lang="en-US" sz="1800" b="1" dirty="0" smtClean="0">
                <a:solidFill>
                  <a:schemeClr val="accent1">
                    <a:lumMod val="75000"/>
                  </a:schemeClr>
                </a:solidFill>
              </a:rPr>
              <a:t>1)</a:t>
            </a:r>
            <a:r>
              <a:rPr lang="en-US" sz="1800" dirty="0" smtClean="0">
                <a:solidFill>
                  <a:schemeClr val="accent1">
                    <a:lumMod val="75000"/>
                  </a:schemeClr>
                </a:solidFill>
              </a:rPr>
              <a:t>more carefully</a:t>
            </a:r>
          </a:p>
          <a:p>
            <a:pPr algn="l">
              <a:buNone/>
            </a:pPr>
            <a:r>
              <a:rPr lang="en-US" sz="1800" dirty="0" smtClean="0">
                <a:solidFill>
                  <a:schemeClr val="accent1">
                    <a:lumMod val="75000"/>
                  </a:schemeClr>
                </a:solidFill>
              </a:rPr>
              <a:t>2)the most careful</a:t>
            </a:r>
          </a:p>
          <a:p>
            <a:pPr algn="l">
              <a:buNone/>
            </a:pPr>
            <a:r>
              <a:rPr lang="en-US" sz="1800" dirty="0" smtClean="0">
                <a:solidFill>
                  <a:schemeClr val="accent1">
                    <a:lumMod val="75000"/>
                  </a:schemeClr>
                </a:solidFill>
              </a:rPr>
              <a:t>3)more careful</a:t>
            </a:r>
          </a:p>
          <a:p>
            <a:pPr algn="l">
              <a:buNone/>
            </a:pPr>
            <a:r>
              <a:rPr lang="en-US" sz="1800" dirty="0" smtClean="0">
                <a:solidFill>
                  <a:schemeClr val="accent1">
                    <a:lumMod val="75000"/>
                  </a:schemeClr>
                </a:solidFill>
              </a:rPr>
              <a:t>4)careful</a:t>
            </a:r>
          </a:p>
          <a:p>
            <a:pPr algn="l">
              <a:buNone/>
            </a:pPr>
            <a:r>
              <a:rPr lang="en-US" sz="2400" b="1" i="1" dirty="0" smtClean="0">
                <a:solidFill>
                  <a:schemeClr val="accent1">
                    <a:lumMod val="75000"/>
                  </a:schemeClr>
                </a:solidFill>
              </a:rPr>
              <a:t>Q10-The plane would be ______ than the coach .</a:t>
            </a:r>
          </a:p>
          <a:p>
            <a:pPr algn="l">
              <a:buNone/>
            </a:pPr>
            <a:r>
              <a:rPr lang="en-US" sz="1800" dirty="0" smtClean="0">
                <a:solidFill>
                  <a:schemeClr val="accent1">
                    <a:lumMod val="75000"/>
                  </a:schemeClr>
                </a:solidFill>
              </a:rPr>
              <a:t>1) more quickly</a:t>
            </a:r>
            <a:r>
              <a:rPr lang="en-US" sz="2000" dirty="0" smtClean="0">
                <a:solidFill>
                  <a:schemeClr val="accent1">
                    <a:lumMod val="75000"/>
                  </a:schemeClr>
                </a:solidFill>
              </a:rPr>
              <a:t> </a:t>
            </a:r>
            <a:endParaRPr lang="en-US" sz="1800" dirty="0" smtClean="0">
              <a:solidFill>
                <a:schemeClr val="accent1">
                  <a:lumMod val="75000"/>
                </a:schemeClr>
              </a:solidFill>
            </a:endParaRPr>
          </a:p>
          <a:p>
            <a:pPr algn="l">
              <a:buNone/>
            </a:pPr>
            <a:r>
              <a:rPr lang="en-US" sz="1800" dirty="0" smtClean="0">
                <a:solidFill>
                  <a:schemeClr val="accent1">
                    <a:lumMod val="75000"/>
                  </a:schemeClr>
                </a:solidFill>
              </a:rPr>
              <a:t>2) quicker</a:t>
            </a:r>
          </a:p>
          <a:p>
            <a:pPr algn="l">
              <a:buNone/>
            </a:pPr>
            <a:r>
              <a:rPr lang="en-US" sz="1800" dirty="0" smtClean="0">
                <a:solidFill>
                  <a:schemeClr val="accent1">
                    <a:lumMod val="75000"/>
                  </a:schemeClr>
                </a:solidFill>
              </a:rPr>
              <a:t>3)quick</a:t>
            </a:r>
          </a:p>
          <a:p>
            <a:pPr algn="l">
              <a:buNone/>
            </a:pPr>
            <a:r>
              <a:rPr lang="en-US" sz="1800" dirty="0" smtClean="0">
                <a:solidFill>
                  <a:schemeClr val="accent1">
                    <a:lumMod val="75000"/>
                  </a:schemeClr>
                </a:solidFill>
              </a:rPr>
              <a:t>4)quickest </a:t>
            </a:r>
          </a:p>
          <a:p>
            <a:pPr algn="l">
              <a:buNone/>
            </a:pPr>
            <a:endParaRPr lang="en-US" sz="2400" b="1" i="1" dirty="0" smtClean="0">
              <a:solidFill>
                <a:schemeClr val="accent1">
                  <a:lumMod val="75000"/>
                </a:schemeClr>
              </a:solidFill>
            </a:endParaRPr>
          </a:p>
          <a:p>
            <a:pPr algn="l">
              <a:buNone/>
            </a:pPr>
            <a:r>
              <a:rPr lang="en-US" sz="2400" b="1" i="1" dirty="0" smtClean="0">
                <a:solidFill>
                  <a:schemeClr val="accent1">
                    <a:lumMod val="75000"/>
                  </a:schemeClr>
                </a:solidFill>
              </a:rPr>
              <a:t>Q11- It was _____ test I have ever done . </a:t>
            </a:r>
          </a:p>
          <a:p>
            <a:pPr algn="l">
              <a:buNone/>
            </a:pPr>
            <a:r>
              <a:rPr lang="en-US" sz="1800" b="1" dirty="0" smtClean="0">
                <a:solidFill>
                  <a:schemeClr val="accent1">
                    <a:lumMod val="75000"/>
                  </a:schemeClr>
                </a:solidFill>
              </a:rPr>
              <a:t>1)</a:t>
            </a:r>
            <a:r>
              <a:rPr lang="en-US" sz="1800" dirty="0" smtClean="0">
                <a:solidFill>
                  <a:schemeClr val="accent1">
                    <a:lumMod val="75000"/>
                  </a:schemeClr>
                </a:solidFill>
              </a:rPr>
              <a:t> the most hard </a:t>
            </a:r>
          </a:p>
          <a:p>
            <a:pPr algn="l">
              <a:buNone/>
            </a:pPr>
            <a:r>
              <a:rPr lang="en-US" sz="1800" b="1" dirty="0" smtClean="0">
                <a:solidFill>
                  <a:schemeClr val="accent1">
                    <a:lumMod val="75000"/>
                  </a:schemeClr>
                </a:solidFill>
              </a:rPr>
              <a:t>2)</a:t>
            </a:r>
            <a:r>
              <a:rPr lang="en-US" sz="1800" dirty="0" smtClean="0">
                <a:solidFill>
                  <a:schemeClr val="accent1">
                    <a:lumMod val="75000"/>
                  </a:schemeClr>
                </a:solidFill>
              </a:rPr>
              <a:t> the hardest</a:t>
            </a:r>
          </a:p>
          <a:p>
            <a:pPr algn="l">
              <a:buNone/>
            </a:pPr>
            <a:r>
              <a:rPr lang="en-US" sz="1800" dirty="0" smtClean="0">
                <a:solidFill>
                  <a:schemeClr val="accent1">
                    <a:lumMod val="75000"/>
                  </a:schemeClr>
                </a:solidFill>
              </a:rPr>
              <a:t>3)hard</a:t>
            </a:r>
          </a:p>
          <a:p>
            <a:pPr algn="l">
              <a:buNone/>
            </a:pPr>
            <a:r>
              <a:rPr lang="en-US" sz="1800" dirty="0" smtClean="0">
                <a:solidFill>
                  <a:schemeClr val="accent1">
                    <a:lumMod val="75000"/>
                  </a:schemeClr>
                </a:solidFill>
              </a:rPr>
              <a:t>4)more hard </a:t>
            </a:r>
          </a:p>
        </p:txBody>
      </p:sp>
    </p:spTree>
    <p:extLst>
      <p:ext uri="{BB962C8B-B14F-4D97-AF65-F5344CB8AC3E}">
        <p14:creationId xmlns:p14="http://schemas.microsoft.com/office/powerpoint/2010/main" val="827573856"/>
      </p:ext>
    </p:extLst>
  </p:cSld>
  <p:clrMapOvr>
    <a:masterClrMapping/>
  </p:clrMapOvr>
  <mc:AlternateContent xmlns:mc="http://schemas.openxmlformats.org/markup-compatibility/2006" xmlns:p14="http://schemas.microsoft.com/office/powerpoint/2010/main">
    <mc:Choice Requires="p14">
      <p:transition spd="slow" p14:dur="1600" advClick="0" advTm="0">
        <p14:prism dir="r"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decel="100000"/>
                                        <p:tgtEl>
                                          <p:spTgt spid="3">
                                            <p:txEl>
                                              <p:pRg st="0" end="0"/>
                                            </p:txEl>
                                          </p:spTgt>
                                        </p:tgtEl>
                                      </p:cBhvr>
                                    </p:animEffect>
                                    <p:anim calcmode="lin" valueType="num">
                                      <p:cBhvr>
                                        <p:cTn id="8"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600" decel="100000"/>
                                        <p:tgtEl>
                                          <p:spTgt spid="3">
                                            <p:txEl>
                                              <p:pRg st="1" end="1"/>
                                            </p:txEl>
                                          </p:spTgt>
                                        </p:tgtEl>
                                      </p:cBhvr>
                                    </p:animEffect>
                                    <p:anim calcmode="lin" valueType="num">
                                      <p:cBhvr>
                                        <p:cTn id="17" dur="16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16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3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600" decel="100000"/>
                                        <p:tgtEl>
                                          <p:spTgt spid="3">
                                            <p:txEl>
                                              <p:pRg st="2" end="2"/>
                                            </p:txEl>
                                          </p:spTgt>
                                        </p:tgtEl>
                                      </p:cBhvr>
                                    </p:animEffect>
                                    <p:anim calcmode="lin" valueType="num">
                                      <p:cBhvr>
                                        <p:cTn id="26" dur="16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7" dur="16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8" dur="16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6000"/>
                            </p:stCondLst>
                            <p:childTnLst>
                              <p:par>
                                <p:cTn id="32" presetID="30"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600" decel="100000"/>
                                        <p:tgtEl>
                                          <p:spTgt spid="3">
                                            <p:txEl>
                                              <p:pRg st="3" end="3"/>
                                            </p:txEl>
                                          </p:spTgt>
                                        </p:tgtEl>
                                      </p:cBhvr>
                                    </p:animEffect>
                                    <p:anim calcmode="lin" valueType="num">
                                      <p:cBhvr>
                                        <p:cTn id="35" dur="16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6" dur="16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7" dur="16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8" dur="400" accel="100000" fill="hold">
                                          <p:stCondLst>
                                            <p:cond delay="16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9" dur="400" accel="100000" fill="hold">
                                          <p:stCondLst>
                                            <p:cond delay="16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8000"/>
                            </p:stCondLst>
                            <p:childTnLst>
                              <p:par>
                                <p:cTn id="41" presetID="30"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600" decel="100000"/>
                                        <p:tgtEl>
                                          <p:spTgt spid="3">
                                            <p:txEl>
                                              <p:pRg st="4" end="4"/>
                                            </p:txEl>
                                          </p:spTgt>
                                        </p:tgtEl>
                                      </p:cBhvr>
                                    </p:animEffect>
                                    <p:anim calcmode="lin" valueType="num">
                                      <p:cBhvr>
                                        <p:cTn id="44" dur="16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16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16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par>
                          <p:cTn id="49" fill="hold">
                            <p:stCondLst>
                              <p:cond delay="10000"/>
                            </p:stCondLst>
                            <p:childTnLst>
                              <p:par>
                                <p:cTn id="50" presetID="30" presetClass="entr" presetSubtype="0" fill="hold"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600" decel="100000"/>
                                        <p:tgtEl>
                                          <p:spTgt spid="3">
                                            <p:txEl>
                                              <p:pRg st="5" end="5"/>
                                            </p:txEl>
                                          </p:spTgt>
                                        </p:tgtEl>
                                      </p:cBhvr>
                                    </p:animEffect>
                                    <p:anim calcmode="lin" valueType="num">
                                      <p:cBhvr>
                                        <p:cTn id="53" dur="16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4" dur="16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5" dur="16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6" dur="400" accel="100000" fill="hold">
                                          <p:stCondLst>
                                            <p:cond delay="16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7" dur="400" accel="100000" fill="hold">
                                          <p:stCondLst>
                                            <p:cond delay="16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par>
                          <p:cTn id="58" fill="hold">
                            <p:stCondLst>
                              <p:cond delay="12000"/>
                            </p:stCondLst>
                            <p:childTnLst>
                              <p:par>
                                <p:cTn id="59" presetID="30" presetClass="entr" presetSubtype="0" fill="hold"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600" decel="100000"/>
                                        <p:tgtEl>
                                          <p:spTgt spid="3">
                                            <p:txEl>
                                              <p:pRg st="6" end="6"/>
                                            </p:txEl>
                                          </p:spTgt>
                                        </p:tgtEl>
                                      </p:cBhvr>
                                    </p:animEffect>
                                    <p:anim calcmode="lin" valueType="num">
                                      <p:cBhvr>
                                        <p:cTn id="62" dur="16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3" dur="16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4" dur="16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5" dur="400" accel="100000" fill="hold">
                                          <p:stCondLst>
                                            <p:cond delay="16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6" dur="400" accel="100000" fill="hold">
                                          <p:stCondLst>
                                            <p:cond delay="16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67" fill="hold">
                            <p:stCondLst>
                              <p:cond delay="14000"/>
                            </p:stCondLst>
                            <p:childTnLst>
                              <p:par>
                                <p:cTn id="68" presetID="30" presetClass="entr" presetSubtype="0" fill="hold" nodeType="after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600" decel="100000"/>
                                        <p:tgtEl>
                                          <p:spTgt spid="3">
                                            <p:txEl>
                                              <p:pRg st="7" end="7"/>
                                            </p:txEl>
                                          </p:spTgt>
                                        </p:tgtEl>
                                      </p:cBhvr>
                                    </p:animEffect>
                                    <p:anim calcmode="lin" valueType="num">
                                      <p:cBhvr>
                                        <p:cTn id="71" dur="16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2" dur="16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3" dur="16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4" dur="400" accel="100000" fill="hold">
                                          <p:stCondLst>
                                            <p:cond delay="16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5" dur="400" accel="100000" fill="hold">
                                          <p:stCondLst>
                                            <p:cond delay="16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76" fill="hold">
                            <p:stCondLst>
                              <p:cond delay="16000"/>
                            </p:stCondLst>
                            <p:childTnLst>
                              <p:par>
                                <p:cTn id="77" presetID="30" presetClass="entr" presetSubtype="0" fill="hold" nodeType="after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600" decel="100000"/>
                                        <p:tgtEl>
                                          <p:spTgt spid="3">
                                            <p:txEl>
                                              <p:pRg st="8" end="8"/>
                                            </p:txEl>
                                          </p:spTgt>
                                        </p:tgtEl>
                                      </p:cBhvr>
                                    </p:animEffect>
                                    <p:anim calcmode="lin" valueType="num">
                                      <p:cBhvr>
                                        <p:cTn id="80" dur="16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81" dur="16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82" dur="16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83" dur="400" accel="100000" fill="hold">
                                          <p:stCondLst>
                                            <p:cond delay="16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84" dur="400" accel="100000" fill="hold">
                                          <p:stCondLst>
                                            <p:cond delay="16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par>
                          <p:cTn id="85" fill="hold">
                            <p:stCondLst>
                              <p:cond delay="18000"/>
                            </p:stCondLst>
                            <p:childTnLst>
                              <p:par>
                                <p:cTn id="86" presetID="30" presetClass="entr" presetSubtype="0" fill="hold" nodeType="after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600" decel="100000"/>
                                        <p:tgtEl>
                                          <p:spTgt spid="3">
                                            <p:txEl>
                                              <p:pRg st="9" end="9"/>
                                            </p:txEl>
                                          </p:spTgt>
                                        </p:tgtEl>
                                      </p:cBhvr>
                                    </p:animEffect>
                                    <p:anim calcmode="lin" valueType="num">
                                      <p:cBhvr>
                                        <p:cTn id="89" dur="16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90" dur="16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91" dur="16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92" dur="400" accel="100000" fill="hold">
                                          <p:stCondLst>
                                            <p:cond delay="16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93" dur="400" accel="100000" fill="hold">
                                          <p:stCondLst>
                                            <p:cond delay="16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par>
                          <p:cTn id="94" fill="hold">
                            <p:stCondLst>
                              <p:cond delay="20000"/>
                            </p:stCondLst>
                            <p:childTnLst>
                              <p:par>
                                <p:cTn id="95" presetID="30" presetClass="entr" presetSubtype="0" fill="hold" nodeType="after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Effect transition="in" filter="fade">
                                      <p:cBhvr>
                                        <p:cTn id="97" dur="1600" decel="100000"/>
                                        <p:tgtEl>
                                          <p:spTgt spid="3">
                                            <p:txEl>
                                              <p:pRg st="11" end="11"/>
                                            </p:txEl>
                                          </p:spTgt>
                                        </p:tgtEl>
                                      </p:cBhvr>
                                    </p:animEffect>
                                    <p:anim calcmode="lin" valueType="num">
                                      <p:cBhvr>
                                        <p:cTn id="98" dur="1600" decel="100000" fill="hold"/>
                                        <p:tgtEl>
                                          <p:spTgt spid="3">
                                            <p:txEl>
                                              <p:pRg st="11" end="11"/>
                                            </p:txEl>
                                          </p:spTgt>
                                        </p:tgtEl>
                                        <p:attrNameLst>
                                          <p:attrName>style.rotation</p:attrName>
                                        </p:attrNameLst>
                                      </p:cBhvr>
                                      <p:tavLst>
                                        <p:tav tm="0">
                                          <p:val>
                                            <p:fltVal val="-90"/>
                                          </p:val>
                                        </p:tav>
                                        <p:tav tm="100000">
                                          <p:val>
                                            <p:fltVal val="0"/>
                                          </p:val>
                                        </p:tav>
                                      </p:tavLst>
                                    </p:anim>
                                    <p:anim calcmode="lin" valueType="num">
                                      <p:cBhvr>
                                        <p:cTn id="99" dur="1600" decel="100000" fill="hold"/>
                                        <p:tgtEl>
                                          <p:spTgt spid="3">
                                            <p:txEl>
                                              <p:pRg st="11" end="11"/>
                                            </p:txEl>
                                          </p:spTgt>
                                        </p:tgtEl>
                                        <p:attrNameLst>
                                          <p:attrName>ppt_x</p:attrName>
                                        </p:attrNameLst>
                                      </p:cBhvr>
                                      <p:tavLst>
                                        <p:tav tm="0">
                                          <p:val>
                                            <p:strVal val="#ppt_x+0.4"/>
                                          </p:val>
                                        </p:tav>
                                        <p:tav tm="100000">
                                          <p:val>
                                            <p:strVal val="#ppt_x-0.05"/>
                                          </p:val>
                                        </p:tav>
                                      </p:tavLst>
                                    </p:anim>
                                    <p:anim calcmode="lin" valueType="num">
                                      <p:cBhvr>
                                        <p:cTn id="100" dur="1600" decel="100000" fill="hold"/>
                                        <p:tgtEl>
                                          <p:spTgt spid="3">
                                            <p:txEl>
                                              <p:pRg st="11" end="11"/>
                                            </p:txEl>
                                          </p:spTgt>
                                        </p:tgtEl>
                                        <p:attrNameLst>
                                          <p:attrName>ppt_y</p:attrName>
                                        </p:attrNameLst>
                                      </p:cBhvr>
                                      <p:tavLst>
                                        <p:tav tm="0">
                                          <p:val>
                                            <p:strVal val="#ppt_y-0.4"/>
                                          </p:val>
                                        </p:tav>
                                        <p:tav tm="100000">
                                          <p:val>
                                            <p:strVal val="#ppt_y+0.1"/>
                                          </p:val>
                                        </p:tav>
                                      </p:tavLst>
                                    </p:anim>
                                    <p:anim calcmode="lin" valueType="num">
                                      <p:cBhvr>
                                        <p:cTn id="101" dur="400" accel="100000" fill="hold">
                                          <p:stCondLst>
                                            <p:cond delay="1600"/>
                                          </p:stCondLst>
                                        </p:cTn>
                                        <p:tgtEl>
                                          <p:spTgt spid="3">
                                            <p:txEl>
                                              <p:pRg st="11" end="11"/>
                                            </p:txEl>
                                          </p:spTgt>
                                        </p:tgtEl>
                                        <p:attrNameLst>
                                          <p:attrName>ppt_x</p:attrName>
                                        </p:attrNameLst>
                                      </p:cBhvr>
                                      <p:tavLst>
                                        <p:tav tm="0">
                                          <p:val>
                                            <p:strVal val="#ppt_x-0.05"/>
                                          </p:val>
                                        </p:tav>
                                        <p:tav tm="100000">
                                          <p:val>
                                            <p:strVal val="#ppt_x"/>
                                          </p:val>
                                        </p:tav>
                                      </p:tavLst>
                                    </p:anim>
                                    <p:anim calcmode="lin" valueType="num">
                                      <p:cBhvr>
                                        <p:cTn id="102" dur="400" accel="100000" fill="hold">
                                          <p:stCondLst>
                                            <p:cond delay="1600"/>
                                          </p:stCondLst>
                                        </p:cTn>
                                        <p:tgtEl>
                                          <p:spTgt spid="3">
                                            <p:txEl>
                                              <p:pRg st="11" end="11"/>
                                            </p:txEl>
                                          </p:spTgt>
                                        </p:tgtEl>
                                        <p:attrNameLst>
                                          <p:attrName>ppt_y</p:attrName>
                                        </p:attrNameLst>
                                      </p:cBhvr>
                                      <p:tavLst>
                                        <p:tav tm="0">
                                          <p:val>
                                            <p:strVal val="#ppt_y+0.1"/>
                                          </p:val>
                                        </p:tav>
                                        <p:tav tm="100000">
                                          <p:val>
                                            <p:strVal val="#ppt_y"/>
                                          </p:val>
                                        </p:tav>
                                      </p:tavLst>
                                    </p:anim>
                                  </p:childTnLst>
                                </p:cTn>
                              </p:par>
                            </p:childTnLst>
                          </p:cTn>
                        </p:par>
                        <p:par>
                          <p:cTn id="103" fill="hold">
                            <p:stCondLst>
                              <p:cond delay="22000"/>
                            </p:stCondLst>
                            <p:childTnLst>
                              <p:par>
                                <p:cTn id="104" presetID="30" presetClass="entr" presetSubtype="0" fill="hold" nodeType="afterEffect">
                                  <p:stCondLst>
                                    <p:cond delay="0"/>
                                  </p:stCondLst>
                                  <p:childTnLst>
                                    <p:set>
                                      <p:cBhvr>
                                        <p:cTn id="105" dur="1" fill="hold">
                                          <p:stCondLst>
                                            <p:cond delay="0"/>
                                          </p:stCondLst>
                                        </p:cTn>
                                        <p:tgtEl>
                                          <p:spTgt spid="3">
                                            <p:txEl>
                                              <p:pRg st="12" end="12"/>
                                            </p:txEl>
                                          </p:spTgt>
                                        </p:tgtEl>
                                        <p:attrNameLst>
                                          <p:attrName>style.visibility</p:attrName>
                                        </p:attrNameLst>
                                      </p:cBhvr>
                                      <p:to>
                                        <p:strVal val="visible"/>
                                      </p:to>
                                    </p:set>
                                    <p:animEffect transition="in" filter="fade">
                                      <p:cBhvr>
                                        <p:cTn id="106" dur="1600" decel="100000"/>
                                        <p:tgtEl>
                                          <p:spTgt spid="3">
                                            <p:txEl>
                                              <p:pRg st="12" end="12"/>
                                            </p:txEl>
                                          </p:spTgt>
                                        </p:tgtEl>
                                      </p:cBhvr>
                                    </p:animEffect>
                                    <p:anim calcmode="lin" valueType="num">
                                      <p:cBhvr>
                                        <p:cTn id="107" dur="1600" decel="100000" fill="hold"/>
                                        <p:tgtEl>
                                          <p:spTgt spid="3">
                                            <p:txEl>
                                              <p:pRg st="12" end="12"/>
                                            </p:txEl>
                                          </p:spTgt>
                                        </p:tgtEl>
                                        <p:attrNameLst>
                                          <p:attrName>style.rotation</p:attrName>
                                        </p:attrNameLst>
                                      </p:cBhvr>
                                      <p:tavLst>
                                        <p:tav tm="0">
                                          <p:val>
                                            <p:fltVal val="-90"/>
                                          </p:val>
                                        </p:tav>
                                        <p:tav tm="100000">
                                          <p:val>
                                            <p:fltVal val="0"/>
                                          </p:val>
                                        </p:tav>
                                      </p:tavLst>
                                    </p:anim>
                                    <p:anim calcmode="lin" valueType="num">
                                      <p:cBhvr>
                                        <p:cTn id="108" dur="1600" decel="100000" fill="hold"/>
                                        <p:tgtEl>
                                          <p:spTgt spid="3">
                                            <p:txEl>
                                              <p:pRg st="12" end="12"/>
                                            </p:txEl>
                                          </p:spTgt>
                                        </p:tgtEl>
                                        <p:attrNameLst>
                                          <p:attrName>ppt_x</p:attrName>
                                        </p:attrNameLst>
                                      </p:cBhvr>
                                      <p:tavLst>
                                        <p:tav tm="0">
                                          <p:val>
                                            <p:strVal val="#ppt_x+0.4"/>
                                          </p:val>
                                        </p:tav>
                                        <p:tav tm="100000">
                                          <p:val>
                                            <p:strVal val="#ppt_x-0.05"/>
                                          </p:val>
                                        </p:tav>
                                      </p:tavLst>
                                    </p:anim>
                                    <p:anim calcmode="lin" valueType="num">
                                      <p:cBhvr>
                                        <p:cTn id="109" dur="1600" decel="100000" fill="hold"/>
                                        <p:tgtEl>
                                          <p:spTgt spid="3">
                                            <p:txEl>
                                              <p:pRg st="12" end="12"/>
                                            </p:txEl>
                                          </p:spTgt>
                                        </p:tgtEl>
                                        <p:attrNameLst>
                                          <p:attrName>ppt_y</p:attrName>
                                        </p:attrNameLst>
                                      </p:cBhvr>
                                      <p:tavLst>
                                        <p:tav tm="0">
                                          <p:val>
                                            <p:strVal val="#ppt_y-0.4"/>
                                          </p:val>
                                        </p:tav>
                                        <p:tav tm="100000">
                                          <p:val>
                                            <p:strVal val="#ppt_y+0.1"/>
                                          </p:val>
                                        </p:tav>
                                      </p:tavLst>
                                    </p:anim>
                                    <p:anim calcmode="lin" valueType="num">
                                      <p:cBhvr>
                                        <p:cTn id="110" dur="400" accel="100000" fill="hold">
                                          <p:stCondLst>
                                            <p:cond delay="1600"/>
                                          </p:stCondLst>
                                        </p:cTn>
                                        <p:tgtEl>
                                          <p:spTgt spid="3">
                                            <p:txEl>
                                              <p:pRg st="12" end="12"/>
                                            </p:txEl>
                                          </p:spTgt>
                                        </p:tgtEl>
                                        <p:attrNameLst>
                                          <p:attrName>ppt_x</p:attrName>
                                        </p:attrNameLst>
                                      </p:cBhvr>
                                      <p:tavLst>
                                        <p:tav tm="0">
                                          <p:val>
                                            <p:strVal val="#ppt_x-0.05"/>
                                          </p:val>
                                        </p:tav>
                                        <p:tav tm="100000">
                                          <p:val>
                                            <p:strVal val="#ppt_x"/>
                                          </p:val>
                                        </p:tav>
                                      </p:tavLst>
                                    </p:anim>
                                    <p:anim calcmode="lin" valueType="num">
                                      <p:cBhvr>
                                        <p:cTn id="111" dur="400" accel="100000" fill="hold">
                                          <p:stCondLst>
                                            <p:cond delay="1600"/>
                                          </p:stCondLst>
                                        </p:cTn>
                                        <p:tgtEl>
                                          <p:spTgt spid="3">
                                            <p:txEl>
                                              <p:pRg st="12" end="12"/>
                                            </p:txEl>
                                          </p:spTgt>
                                        </p:tgtEl>
                                        <p:attrNameLst>
                                          <p:attrName>ppt_y</p:attrName>
                                        </p:attrNameLst>
                                      </p:cBhvr>
                                      <p:tavLst>
                                        <p:tav tm="0">
                                          <p:val>
                                            <p:strVal val="#ppt_y+0.1"/>
                                          </p:val>
                                        </p:tav>
                                        <p:tav tm="100000">
                                          <p:val>
                                            <p:strVal val="#ppt_y"/>
                                          </p:val>
                                        </p:tav>
                                      </p:tavLst>
                                    </p:anim>
                                  </p:childTnLst>
                                </p:cTn>
                              </p:par>
                            </p:childTnLst>
                          </p:cTn>
                        </p:par>
                        <p:par>
                          <p:cTn id="112" fill="hold">
                            <p:stCondLst>
                              <p:cond delay="24000"/>
                            </p:stCondLst>
                            <p:childTnLst>
                              <p:par>
                                <p:cTn id="113" presetID="30" presetClass="entr" presetSubtype="0" fill="hold" nodeType="afterEffect">
                                  <p:stCondLst>
                                    <p:cond delay="0"/>
                                  </p:stCondLst>
                                  <p:childTnLst>
                                    <p:set>
                                      <p:cBhvr>
                                        <p:cTn id="114" dur="1" fill="hold">
                                          <p:stCondLst>
                                            <p:cond delay="0"/>
                                          </p:stCondLst>
                                        </p:cTn>
                                        <p:tgtEl>
                                          <p:spTgt spid="3">
                                            <p:txEl>
                                              <p:pRg st="13" end="13"/>
                                            </p:txEl>
                                          </p:spTgt>
                                        </p:tgtEl>
                                        <p:attrNameLst>
                                          <p:attrName>style.visibility</p:attrName>
                                        </p:attrNameLst>
                                      </p:cBhvr>
                                      <p:to>
                                        <p:strVal val="visible"/>
                                      </p:to>
                                    </p:set>
                                    <p:animEffect transition="in" filter="fade">
                                      <p:cBhvr>
                                        <p:cTn id="115" dur="1600" decel="100000"/>
                                        <p:tgtEl>
                                          <p:spTgt spid="3">
                                            <p:txEl>
                                              <p:pRg st="13" end="13"/>
                                            </p:txEl>
                                          </p:spTgt>
                                        </p:tgtEl>
                                      </p:cBhvr>
                                    </p:animEffect>
                                    <p:anim calcmode="lin" valueType="num">
                                      <p:cBhvr>
                                        <p:cTn id="116" dur="1600" decel="100000" fill="hold"/>
                                        <p:tgtEl>
                                          <p:spTgt spid="3">
                                            <p:txEl>
                                              <p:pRg st="13" end="13"/>
                                            </p:txEl>
                                          </p:spTgt>
                                        </p:tgtEl>
                                        <p:attrNameLst>
                                          <p:attrName>style.rotation</p:attrName>
                                        </p:attrNameLst>
                                      </p:cBhvr>
                                      <p:tavLst>
                                        <p:tav tm="0">
                                          <p:val>
                                            <p:fltVal val="-90"/>
                                          </p:val>
                                        </p:tav>
                                        <p:tav tm="100000">
                                          <p:val>
                                            <p:fltVal val="0"/>
                                          </p:val>
                                        </p:tav>
                                      </p:tavLst>
                                    </p:anim>
                                    <p:anim calcmode="lin" valueType="num">
                                      <p:cBhvr>
                                        <p:cTn id="117" dur="1600" decel="100000" fill="hold"/>
                                        <p:tgtEl>
                                          <p:spTgt spid="3">
                                            <p:txEl>
                                              <p:pRg st="13" end="13"/>
                                            </p:txEl>
                                          </p:spTgt>
                                        </p:tgtEl>
                                        <p:attrNameLst>
                                          <p:attrName>ppt_x</p:attrName>
                                        </p:attrNameLst>
                                      </p:cBhvr>
                                      <p:tavLst>
                                        <p:tav tm="0">
                                          <p:val>
                                            <p:strVal val="#ppt_x+0.4"/>
                                          </p:val>
                                        </p:tav>
                                        <p:tav tm="100000">
                                          <p:val>
                                            <p:strVal val="#ppt_x-0.05"/>
                                          </p:val>
                                        </p:tav>
                                      </p:tavLst>
                                    </p:anim>
                                    <p:anim calcmode="lin" valueType="num">
                                      <p:cBhvr>
                                        <p:cTn id="118" dur="1600" decel="100000" fill="hold"/>
                                        <p:tgtEl>
                                          <p:spTgt spid="3">
                                            <p:txEl>
                                              <p:pRg st="13" end="13"/>
                                            </p:txEl>
                                          </p:spTgt>
                                        </p:tgtEl>
                                        <p:attrNameLst>
                                          <p:attrName>ppt_y</p:attrName>
                                        </p:attrNameLst>
                                      </p:cBhvr>
                                      <p:tavLst>
                                        <p:tav tm="0">
                                          <p:val>
                                            <p:strVal val="#ppt_y-0.4"/>
                                          </p:val>
                                        </p:tav>
                                        <p:tav tm="100000">
                                          <p:val>
                                            <p:strVal val="#ppt_y+0.1"/>
                                          </p:val>
                                        </p:tav>
                                      </p:tavLst>
                                    </p:anim>
                                    <p:anim calcmode="lin" valueType="num">
                                      <p:cBhvr>
                                        <p:cTn id="119" dur="400" accel="100000" fill="hold">
                                          <p:stCondLst>
                                            <p:cond delay="1600"/>
                                          </p:stCondLst>
                                        </p:cTn>
                                        <p:tgtEl>
                                          <p:spTgt spid="3">
                                            <p:txEl>
                                              <p:pRg st="13" end="13"/>
                                            </p:txEl>
                                          </p:spTgt>
                                        </p:tgtEl>
                                        <p:attrNameLst>
                                          <p:attrName>ppt_x</p:attrName>
                                        </p:attrNameLst>
                                      </p:cBhvr>
                                      <p:tavLst>
                                        <p:tav tm="0">
                                          <p:val>
                                            <p:strVal val="#ppt_x-0.05"/>
                                          </p:val>
                                        </p:tav>
                                        <p:tav tm="100000">
                                          <p:val>
                                            <p:strVal val="#ppt_x"/>
                                          </p:val>
                                        </p:tav>
                                      </p:tavLst>
                                    </p:anim>
                                    <p:anim calcmode="lin" valueType="num">
                                      <p:cBhvr>
                                        <p:cTn id="120" dur="400" accel="100000" fill="hold">
                                          <p:stCondLst>
                                            <p:cond delay="1600"/>
                                          </p:stCondLst>
                                        </p:cTn>
                                        <p:tgtEl>
                                          <p:spTgt spid="3">
                                            <p:txEl>
                                              <p:pRg st="13" end="13"/>
                                            </p:txEl>
                                          </p:spTgt>
                                        </p:tgtEl>
                                        <p:attrNameLst>
                                          <p:attrName>ppt_y</p:attrName>
                                        </p:attrNameLst>
                                      </p:cBhvr>
                                      <p:tavLst>
                                        <p:tav tm="0">
                                          <p:val>
                                            <p:strVal val="#ppt_y+0.1"/>
                                          </p:val>
                                        </p:tav>
                                        <p:tav tm="100000">
                                          <p:val>
                                            <p:strVal val="#ppt_y"/>
                                          </p:val>
                                        </p:tav>
                                      </p:tavLst>
                                    </p:anim>
                                  </p:childTnLst>
                                </p:cTn>
                              </p:par>
                            </p:childTnLst>
                          </p:cTn>
                        </p:par>
                        <p:par>
                          <p:cTn id="121" fill="hold">
                            <p:stCondLst>
                              <p:cond delay="26000"/>
                            </p:stCondLst>
                            <p:childTnLst>
                              <p:par>
                                <p:cTn id="122" presetID="30" presetClass="entr" presetSubtype="0" fill="hold" nodeType="afterEffect">
                                  <p:stCondLst>
                                    <p:cond delay="0"/>
                                  </p:stCondLst>
                                  <p:childTnLst>
                                    <p:set>
                                      <p:cBhvr>
                                        <p:cTn id="123" dur="1" fill="hold">
                                          <p:stCondLst>
                                            <p:cond delay="0"/>
                                          </p:stCondLst>
                                        </p:cTn>
                                        <p:tgtEl>
                                          <p:spTgt spid="3">
                                            <p:txEl>
                                              <p:pRg st="14" end="14"/>
                                            </p:txEl>
                                          </p:spTgt>
                                        </p:tgtEl>
                                        <p:attrNameLst>
                                          <p:attrName>style.visibility</p:attrName>
                                        </p:attrNameLst>
                                      </p:cBhvr>
                                      <p:to>
                                        <p:strVal val="visible"/>
                                      </p:to>
                                    </p:set>
                                    <p:animEffect transition="in" filter="fade">
                                      <p:cBhvr>
                                        <p:cTn id="124" dur="1600" decel="100000"/>
                                        <p:tgtEl>
                                          <p:spTgt spid="3">
                                            <p:txEl>
                                              <p:pRg st="14" end="14"/>
                                            </p:txEl>
                                          </p:spTgt>
                                        </p:tgtEl>
                                      </p:cBhvr>
                                    </p:animEffect>
                                    <p:anim calcmode="lin" valueType="num">
                                      <p:cBhvr>
                                        <p:cTn id="125" dur="1600" decel="100000" fill="hold"/>
                                        <p:tgtEl>
                                          <p:spTgt spid="3">
                                            <p:txEl>
                                              <p:pRg st="14" end="14"/>
                                            </p:txEl>
                                          </p:spTgt>
                                        </p:tgtEl>
                                        <p:attrNameLst>
                                          <p:attrName>style.rotation</p:attrName>
                                        </p:attrNameLst>
                                      </p:cBhvr>
                                      <p:tavLst>
                                        <p:tav tm="0">
                                          <p:val>
                                            <p:fltVal val="-90"/>
                                          </p:val>
                                        </p:tav>
                                        <p:tav tm="100000">
                                          <p:val>
                                            <p:fltVal val="0"/>
                                          </p:val>
                                        </p:tav>
                                      </p:tavLst>
                                    </p:anim>
                                    <p:anim calcmode="lin" valueType="num">
                                      <p:cBhvr>
                                        <p:cTn id="126" dur="1600" decel="100000" fill="hold"/>
                                        <p:tgtEl>
                                          <p:spTgt spid="3">
                                            <p:txEl>
                                              <p:pRg st="14" end="14"/>
                                            </p:txEl>
                                          </p:spTgt>
                                        </p:tgtEl>
                                        <p:attrNameLst>
                                          <p:attrName>ppt_x</p:attrName>
                                        </p:attrNameLst>
                                      </p:cBhvr>
                                      <p:tavLst>
                                        <p:tav tm="0">
                                          <p:val>
                                            <p:strVal val="#ppt_x+0.4"/>
                                          </p:val>
                                        </p:tav>
                                        <p:tav tm="100000">
                                          <p:val>
                                            <p:strVal val="#ppt_x-0.05"/>
                                          </p:val>
                                        </p:tav>
                                      </p:tavLst>
                                    </p:anim>
                                    <p:anim calcmode="lin" valueType="num">
                                      <p:cBhvr>
                                        <p:cTn id="127" dur="1600" decel="100000" fill="hold"/>
                                        <p:tgtEl>
                                          <p:spTgt spid="3">
                                            <p:txEl>
                                              <p:pRg st="14" end="14"/>
                                            </p:txEl>
                                          </p:spTgt>
                                        </p:tgtEl>
                                        <p:attrNameLst>
                                          <p:attrName>ppt_y</p:attrName>
                                        </p:attrNameLst>
                                      </p:cBhvr>
                                      <p:tavLst>
                                        <p:tav tm="0">
                                          <p:val>
                                            <p:strVal val="#ppt_y-0.4"/>
                                          </p:val>
                                        </p:tav>
                                        <p:tav tm="100000">
                                          <p:val>
                                            <p:strVal val="#ppt_y+0.1"/>
                                          </p:val>
                                        </p:tav>
                                      </p:tavLst>
                                    </p:anim>
                                    <p:anim calcmode="lin" valueType="num">
                                      <p:cBhvr>
                                        <p:cTn id="128" dur="400" accel="100000" fill="hold">
                                          <p:stCondLst>
                                            <p:cond delay="1600"/>
                                          </p:stCondLst>
                                        </p:cTn>
                                        <p:tgtEl>
                                          <p:spTgt spid="3">
                                            <p:txEl>
                                              <p:pRg st="14" end="14"/>
                                            </p:txEl>
                                          </p:spTgt>
                                        </p:tgtEl>
                                        <p:attrNameLst>
                                          <p:attrName>ppt_x</p:attrName>
                                        </p:attrNameLst>
                                      </p:cBhvr>
                                      <p:tavLst>
                                        <p:tav tm="0">
                                          <p:val>
                                            <p:strVal val="#ppt_x-0.05"/>
                                          </p:val>
                                        </p:tav>
                                        <p:tav tm="100000">
                                          <p:val>
                                            <p:strVal val="#ppt_x"/>
                                          </p:val>
                                        </p:tav>
                                      </p:tavLst>
                                    </p:anim>
                                    <p:anim calcmode="lin" valueType="num">
                                      <p:cBhvr>
                                        <p:cTn id="129" dur="400" accel="100000" fill="hold">
                                          <p:stCondLst>
                                            <p:cond delay="1600"/>
                                          </p:stCondLst>
                                        </p:cTn>
                                        <p:tgtEl>
                                          <p:spTgt spid="3">
                                            <p:txEl>
                                              <p:pRg st="14" end="14"/>
                                            </p:txEl>
                                          </p:spTgt>
                                        </p:tgtEl>
                                        <p:attrNameLst>
                                          <p:attrName>ppt_y</p:attrName>
                                        </p:attrNameLst>
                                      </p:cBhvr>
                                      <p:tavLst>
                                        <p:tav tm="0">
                                          <p:val>
                                            <p:strVal val="#ppt_y+0.1"/>
                                          </p:val>
                                        </p:tav>
                                        <p:tav tm="100000">
                                          <p:val>
                                            <p:strVal val="#ppt_y"/>
                                          </p:val>
                                        </p:tav>
                                      </p:tavLst>
                                    </p:anim>
                                  </p:childTnLst>
                                </p:cTn>
                              </p:par>
                            </p:childTnLst>
                          </p:cTn>
                        </p:par>
                        <p:par>
                          <p:cTn id="130" fill="hold">
                            <p:stCondLst>
                              <p:cond delay="28000"/>
                            </p:stCondLst>
                            <p:childTnLst>
                              <p:par>
                                <p:cTn id="131" presetID="30" presetClass="entr" presetSubtype="0" fill="hold" nodeType="afterEffect">
                                  <p:stCondLst>
                                    <p:cond delay="0"/>
                                  </p:stCondLst>
                                  <p:childTnLst>
                                    <p:set>
                                      <p:cBhvr>
                                        <p:cTn id="132" dur="1" fill="hold">
                                          <p:stCondLst>
                                            <p:cond delay="0"/>
                                          </p:stCondLst>
                                        </p:cTn>
                                        <p:tgtEl>
                                          <p:spTgt spid="3">
                                            <p:txEl>
                                              <p:pRg st="15" end="15"/>
                                            </p:txEl>
                                          </p:spTgt>
                                        </p:tgtEl>
                                        <p:attrNameLst>
                                          <p:attrName>style.visibility</p:attrName>
                                        </p:attrNameLst>
                                      </p:cBhvr>
                                      <p:to>
                                        <p:strVal val="visible"/>
                                      </p:to>
                                    </p:set>
                                    <p:animEffect transition="in" filter="fade">
                                      <p:cBhvr>
                                        <p:cTn id="133" dur="1600" decel="100000"/>
                                        <p:tgtEl>
                                          <p:spTgt spid="3">
                                            <p:txEl>
                                              <p:pRg st="15" end="15"/>
                                            </p:txEl>
                                          </p:spTgt>
                                        </p:tgtEl>
                                      </p:cBhvr>
                                    </p:animEffect>
                                    <p:anim calcmode="lin" valueType="num">
                                      <p:cBhvr>
                                        <p:cTn id="134" dur="1600" decel="100000" fill="hold"/>
                                        <p:tgtEl>
                                          <p:spTgt spid="3">
                                            <p:txEl>
                                              <p:pRg st="15" end="15"/>
                                            </p:txEl>
                                          </p:spTgt>
                                        </p:tgtEl>
                                        <p:attrNameLst>
                                          <p:attrName>style.rotation</p:attrName>
                                        </p:attrNameLst>
                                      </p:cBhvr>
                                      <p:tavLst>
                                        <p:tav tm="0">
                                          <p:val>
                                            <p:fltVal val="-90"/>
                                          </p:val>
                                        </p:tav>
                                        <p:tav tm="100000">
                                          <p:val>
                                            <p:fltVal val="0"/>
                                          </p:val>
                                        </p:tav>
                                      </p:tavLst>
                                    </p:anim>
                                    <p:anim calcmode="lin" valueType="num">
                                      <p:cBhvr>
                                        <p:cTn id="135" dur="1600" decel="100000" fill="hold"/>
                                        <p:tgtEl>
                                          <p:spTgt spid="3">
                                            <p:txEl>
                                              <p:pRg st="15" end="15"/>
                                            </p:txEl>
                                          </p:spTgt>
                                        </p:tgtEl>
                                        <p:attrNameLst>
                                          <p:attrName>ppt_x</p:attrName>
                                        </p:attrNameLst>
                                      </p:cBhvr>
                                      <p:tavLst>
                                        <p:tav tm="0">
                                          <p:val>
                                            <p:strVal val="#ppt_x+0.4"/>
                                          </p:val>
                                        </p:tav>
                                        <p:tav tm="100000">
                                          <p:val>
                                            <p:strVal val="#ppt_x-0.05"/>
                                          </p:val>
                                        </p:tav>
                                      </p:tavLst>
                                    </p:anim>
                                    <p:anim calcmode="lin" valueType="num">
                                      <p:cBhvr>
                                        <p:cTn id="136" dur="1600" decel="100000" fill="hold"/>
                                        <p:tgtEl>
                                          <p:spTgt spid="3">
                                            <p:txEl>
                                              <p:pRg st="15" end="15"/>
                                            </p:txEl>
                                          </p:spTgt>
                                        </p:tgtEl>
                                        <p:attrNameLst>
                                          <p:attrName>ppt_y</p:attrName>
                                        </p:attrNameLst>
                                      </p:cBhvr>
                                      <p:tavLst>
                                        <p:tav tm="0">
                                          <p:val>
                                            <p:strVal val="#ppt_y-0.4"/>
                                          </p:val>
                                        </p:tav>
                                        <p:tav tm="100000">
                                          <p:val>
                                            <p:strVal val="#ppt_y+0.1"/>
                                          </p:val>
                                        </p:tav>
                                      </p:tavLst>
                                    </p:anim>
                                    <p:anim calcmode="lin" valueType="num">
                                      <p:cBhvr>
                                        <p:cTn id="137" dur="400" accel="100000" fill="hold">
                                          <p:stCondLst>
                                            <p:cond delay="1600"/>
                                          </p:stCondLst>
                                        </p:cTn>
                                        <p:tgtEl>
                                          <p:spTgt spid="3">
                                            <p:txEl>
                                              <p:pRg st="15" end="15"/>
                                            </p:txEl>
                                          </p:spTgt>
                                        </p:tgtEl>
                                        <p:attrNameLst>
                                          <p:attrName>ppt_x</p:attrName>
                                        </p:attrNameLst>
                                      </p:cBhvr>
                                      <p:tavLst>
                                        <p:tav tm="0">
                                          <p:val>
                                            <p:strVal val="#ppt_x-0.05"/>
                                          </p:val>
                                        </p:tav>
                                        <p:tav tm="100000">
                                          <p:val>
                                            <p:strVal val="#ppt_x"/>
                                          </p:val>
                                        </p:tav>
                                      </p:tavLst>
                                    </p:anim>
                                    <p:anim calcmode="lin" valueType="num">
                                      <p:cBhvr>
                                        <p:cTn id="138" dur="400" accel="100000" fill="hold">
                                          <p:stCondLst>
                                            <p:cond delay="1600"/>
                                          </p:stCondLst>
                                        </p:cTn>
                                        <p:tgtEl>
                                          <p:spTgt spid="3">
                                            <p:txEl>
                                              <p:pRg st="15" end="1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381000" y="1201057"/>
            <a:ext cx="8229600" cy="5638800"/>
          </a:xfrm>
        </p:spPr>
        <p:txBody>
          <a:bodyPr>
            <a:normAutofit lnSpcReduction="10000"/>
          </a:bodyPr>
          <a:lstStyle/>
          <a:p>
            <a:pPr algn="l">
              <a:buNone/>
            </a:pPr>
            <a:r>
              <a:rPr lang="en-US" sz="2400" b="1" i="1" dirty="0" smtClean="0">
                <a:solidFill>
                  <a:schemeClr val="accent1">
                    <a:lumMod val="75000"/>
                  </a:schemeClr>
                </a:solidFill>
                <a:effectLst>
                  <a:outerShdw blurRad="38100" dist="38100" dir="2700000" algn="tl">
                    <a:srgbClr val="000000">
                      <a:alpha val="43137"/>
                    </a:srgbClr>
                  </a:outerShdw>
                </a:effectLst>
              </a:rPr>
              <a:t>Q 3 – She is ______ in the class .</a:t>
            </a:r>
            <a:r>
              <a:rPr lang="en-US" sz="2400" dirty="0" smtClean="0">
                <a:solidFill>
                  <a:schemeClr val="accent1">
                    <a:lumMod val="75000"/>
                  </a:schemeClr>
                </a:solidFill>
              </a:rPr>
              <a:t> </a:t>
            </a:r>
          </a:p>
          <a:p>
            <a:pPr algn="l">
              <a:buNone/>
            </a:pPr>
            <a:r>
              <a:rPr lang="en-US" sz="1800" b="1" dirty="0" smtClean="0">
                <a:solidFill>
                  <a:schemeClr val="accent1">
                    <a:lumMod val="75000"/>
                  </a:schemeClr>
                </a:solidFill>
              </a:rPr>
              <a:t>1)</a:t>
            </a:r>
            <a:r>
              <a:rPr lang="en-US" sz="1800" dirty="0" smtClean="0">
                <a:solidFill>
                  <a:schemeClr val="accent1">
                    <a:lumMod val="75000"/>
                  </a:schemeClr>
                </a:solidFill>
              </a:rPr>
              <a:t>the best </a:t>
            </a:r>
          </a:p>
          <a:p>
            <a:pPr algn="l">
              <a:buNone/>
            </a:pPr>
            <a:r>
              <a:rPr lang="en-US" sz="1800" b="1" dirty="0" smtClean="0">
                <a:solidFill>
                  <a:schemeClr val="accent1">
                    <a:lumMod val="75000"/>
                  </a:schemeClr>
                </a:solidFill>
              </a:rPr>
              <a:t>2)</a:t>
            </a:r>
            <a:r>
              <a:rPr lang="en-US" sz="1800" dirty="0" smtClean="0">
                <a:solidFill>
                  <a:schemeClr val="accent1">
                    <a:lumMod val="75000"/>
                  </a:schemeClr>
                </a:solidFill>
              </a:rPr>
              <a:t>best</a:t>
            </a:r>
          </a:p>
          <a:p>
            <a:pPr algn="l">
              <a:buNone/>
            </a:pPr>
            <a:r>
              <a:rPr lang="en-US" sz="1800" b="1" dirty="0" smtClean="0">
                <a:solidFill>
                  <a:schemeClr val="accent1">
                    <a:lumMod val="75000"/>
                  </a:schemeClr>
                </a:solidFill>
              </a:rPr>
              <a:t>3)</a:t>
            </a:r>
            <a:r>
              <a:rPr lang="en-US" sz="1800" dirty="0" smtClean="0">
                <a:solidFill>
                  <a:schemeClr val="accent1">
                    <a:lumMod val="75000"/>
                  </a:schemeClr>
                </a:solidFill>
              </a:rPr>
              <a:t>better  than </a:t>
            </a:r>
          </a:p>
          <a:p>
            <a:pPr algn="l">
              <a:buNone/>
            </a:pPr>
            <a:r>
              <a:rPr lang="en-US" sz="1800" b="1" dirty="0" smtClean="0">
                <a:solidFill>
                  <a:schemeClr val="accent1">
                    <a:lumMod val="75000"/>
                  </a:schemeClr>
                </a:solidFill>
              </a:rPr>
              <a:t>4) </a:t>
            </a:r>
            <a:r>
              <a:rPr lang="en-US" sz="1800" dirty="0" smtClean="0">
                <a:solidFill>
                  <a:schemeClr val="accent1">
                    <a:lumMod val="75000"/>
                  </a:schemeClr>
                </a:solidFill>
              </a:rPr>
              <a:t>as good as </a:t>
            </a:r>
          </a:p>
          <a:p>
            <a:pPr algn="l">
              <a:buNone/>
            </a:pPr>
            <a:endParaRPr lang="en-US" sz="2400" b="1" i="1" dirty="0" smtClean="0">
              <a:solidFill>
                <a:schemeClr val="accent1">
                  <a:lumMod val="75000"/>
                </a:schemeClr>
              </a:solidFill>
            </a:endParaRPr>
          </a:p>
          <a:p>
            <a:pPr algn="l">
              <a:buNone/>
            </a:pPr>
            <a:r>
              <a:rPr lang="en-US" sz="2400" b="1" i="1" dirty="0" smtClean="0">
                <a:solidFill>
                  <a:schemeClr val="accent1">
                    <a:lumMod val="75000"/>
                  </a:schemeClr>
                </a:solidFill>
              </a:rPr>
              <a:t>Q4 – I’m  not as successful ____  she  is . </a:t>
            </a:r>
          </a:p>
          <a:p>
            <a:pPr marL="457200" indent="-457200" algn="l">
              <a:buNone/>
            </a:pPr>
            <a:r>
              <a:rPr lang="en-US" sz="1800" b="1" dirty="0" smtClean="0">
                <a:solidFill>
                  <a:schemeClr val="accent1">
                    <a:lumMod val="75000"/>
                  </a:schemeClr>
                </a:solidFill>
              </a:rPr>
              <a:t>1)</a:t>
            </a:r>
            <a:r>
              <a:rPr lang="en-US" sz="1800" dirty="0" smtClean="0">
                <a:solidFill>
                  <a:schemeClr val="accent1">
                    <a:lumMod val="75000"/>
                  </a:schemeClr>
                </a:solidFill>
              </a:rPr>
              <a:t>as</a:t>
            </a:r>
          </a:p>
          <a:p>
            <a:pPr marL="457200" indent="-457200" algn="l">
              <a:buNone/>
            </a:pPr>
            <a:r>
              <a:rPr lang="en-US" sz="1800" b="1" dirty="0" smtClean="0">
                <a:solidFill>
                  <a:schemeClr val="accent1">
                    <a:lumMod val="75000"/>
                  </a:schemeClr>
                </a:solidFill>
              </a:rPr>
              <a:t>2)</a:t>
            </a:r>
            <a:r>
              <a:rPr lang="en-US" sz="1800" dirty="0" smtClean="0">
                <a:solidFill>
                  <a:schemeClr val="accent1">
                    <a:lumMod val="75000"/>
                  </a:schemeClr>
                </a:solidFill>
              </a:rPr>
              <a:t> like </a:t>
            </a:r>
          </a:p>
          <a:p>
            <a:pPr marL="457200" indent="-457200" algn="l">
              <a:buNone/>
            </a:pPr>
            <a:r>
              <a:rPr lang="en-US" sz="1800" b="1" dirty="0" smtClean="0">
                <a:solidFill>
                  <a:schemeClr val="accent1">
                    <a:lumMod val="75000"/>
                  </a:schemeClr>
                </a:solidFill>
              </a:rPr>
              <a:t>3) </a:t>
            </a:r>
            <a:r>
              <a:rPr lang="en-US" sz="1800" dirty="0" smtClean="0">
                <a:solidFill>
                  <a:schemeClr val="accent1">
                    <a:lumMod val="75000"/>
                  </a:schemeClr>
                </a:solidFill>
              </a:rPr>
              <a:t>than </a:t>
            </a:r>
          </a:p>
          <a:p>
            <a:pPr marL="457200" indent="-457200" algn="l">
              <a:buNone/>
            </a:pPr>
            <a:r>
              <a:rPr lang="en-US" sz="1800" b="1" dirty="0" smtClean="0">
                <a:solidFill>
                  <a:schemeClr val="accent1">
                    <a:lumMod val="75000"/>
                  </a:schemeClr>
                </a:solidFill>
              </a:rPr>
              <a:t>4)</a:t>
            </a:r>
            <a:r>
              <a:rPr lang="en-US" sz="1800" dirty="0" smtClean="0">
                <a:solidFill>
                  <a:schemeClr val="accent1">
                    <a:lumMod val="75000"/>
                  </a:schemeClr>
                </a:solidFill>
              </a:rPr>
              <a:t> then </a:t>
            </a:r>
          </a:p>
          <a:p>
            <a:pPr marL="457200" indent="-457200" algn="l">
              <a:buNone/>
            </a:pPr>
            <a:endParaRPr lang="en-US" sz="2000" b="1" i="1" dirty="0" smtClean="0">
              <a:solidFill>
                <a:schemeClr val="accent1">
                  <a:lumMod val="75000"/>
                </a:schemeClr>
              </a:solidFill>
            </a:endParaRPr>
          </a:p>
          <a:p>
            <a:pPr marL="457200" indent="-457200" algn="l">
              <a:buNone/>
            </a:pPr>
            <a:r>
              <a:rPr lang="en-US" sz="2000" b="1" i="1" dirty="0" smtClean="0">
                <a:solidFill>
                  <a:schemeClr val="accent1">
                    <a:lumMod val="75000"/>
                  </a:schemeClr>
                </a:solidFill>
              </a:rPr>
              <a:t>Q5 – It  was _____ expensive  restaurant  I’ve  ever been to . </a:t>
            </a:r>
          </a:p>
          <a:p>
            <a:pPr marL="457200" indent="-457200" algn="l">
              <a:buNone/>
            </a:pPr>
            <a:r>
              <a:rPr lang="en-US" sz="1800" b="1" dirty="0" smtClean="0">
                <a:solidFill>
                  <a:schemeClr val="accent1">
                    <a:lumMod val="75000"/>
                  </a:schemeClr>
                </a:solidFill>
              </a:rPr>
              <a:t>1)</a:t>
            </a:r>
            <a:r>
              <a:rPr lang="en-US" sz="1800" dirty="0" smtClean="0">
                <a:solidFill>
                  <a:schemeClr val="accent1">
                    <a:lumMod val="75000"/>
                  </a:schemeClr>
                </a:solidFill>
              </a:rPr>
              <a:t>more</a:t>
            </a:r>
          </a:p>
          <a:p>
            <a:pPr marL="457200" indent="-457200" algn="l">
              <a:buNone/>
            </a:pPr>
            <a:r>
              <a:rPr lang="en-US" sz="1800" b="1" dirty="0" smtClean="0">
                <a:solidFill>
                  <a:schemeClr val="accent1">
                    <a:lumMod val="75000"/>
                  </a:schemeClr>
                </a:solidFill>
              </a:rPr>
              <a:t>2)</a:t>
            </a:r>
            <a:r>
              <a:rPr lang="en-US" sz="1800" dirty="0" smtClean="0">
                <a:solidFill>
                  <a:schemeClr val="accent1">
                    <a:lumMod val="75000"/>
                  </a:schemeClr>
                </a:solidFill>
              </a:rPr>
              <a:t>the more </a:t>
            </a:r>
          </a:p>
          <a:p>
            <a:pPr marL="457200" indent="-457200" algn="l">
              <a:buNone/>
            </a:pPr>
            <a:r>
              <a:rPr lang="en-US" sz="1800" b="1" dirty="0" smtClean="0">
                <a:solidFill>
                  <a:schemeClr val="accent1">
                    <a:lumMod val="75000"/>
                  </a:schemeClr>
                </a:solidFill>
              </a:rPr>
              <a:t>3)</a:t>
            </a:r>
            <a:r>
              <a:rPr lang="en-US" sz="1800" dirty="0" smtClean="0">
                <a:solidFill>
                  <a:schemeClr val="accent1">
                    <a:lumMod val="75000"/>
                  </a:schemeClr>
                </a:solidFill>
              </a:rPr>
              <a:t>most </a:t>
            </a:r>
          </a:p>
          <a:p>
            <a:pPr marL="457200" indent="-457200" algn="l">
              <a:buNone/>
            </a:pPr>
            <a:r>
              <a:rPr lang="en-US" sz="1800" b="1" dirty="0" smtClean="0">
                <a:solidFill>
                  <a:schemeClr val="accent1">
                    <a:lumMod val="75000"/>
                  </a:schemeClr>
                </a:solidFill>
              </a:rPr>
              <a:t> 4)</a:t>
            </a:r>
            <a:r>
              <a:rPr lang="en-US" sz="1800" dirty="0" smtClean="0">
                <a:solidFill>
                  <a:schemeClr val="accent1">
                    <a:lumMod val="75000"/>
                  </a:schemeClr>
                </a:solidFill>
              </a:rPr>
              <a:t> the most  </a:t>
            </a:r>
          </a:p>
          <a:p>
            <a:pPr marL="457200" indent="-457200" algn="l">
              <a:buNone/>
            </a:pPr>
            <a:endParaRPr lang="en-US" sz="2000" dirty="0" smtClean="0"/>
          </a:p>
        </p:txBody>
      </p:sp>
    </p:spTree>
    <p:extLst>
      <p:ext uri="{BB962C8B-B14F-4D97-AF65-F5344CB8AC3E}">
        <p14:creationId xmlns:p14="http://schemas.microsoft.com/office/powerpoint/2010/main" val="1609313802"/>
      </p:ext>
    </p:extLst>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xEl>
                                              <p:pRg st="0" end="0"/>
                                            </p:txEl>
                                          </p:spTgt>
                                        </p:tgtEl>
                                        <p:attrNameLst>
                                          <p:attrName>ppt_x</p:attrName>
                                          <p:attrName>ppt_y</p:attrName>
                                        </p:attrNameLst>
                                      </p:cBhvr>
                                    </p:animMotion>
                                    <p:animEffect transition="in" filter="fade">
                                      <p:cBhvr>
                                        <p:cTn id="9" dur="2000"/>
                                        <p:tgtEl>
                                          <p:spTgt spid="6">
                                            <p:txEl>
                                              <p:pRg st="0" end="0"/>
                                            </p:txEl>
                                          </p:spTgt>
                                        </p:tgtEl>
                                      </p:cBhvr>
                                    </p:animEffect>
                                  </p:childTnLst>
                                </p:cTn>
                              </p:par>
                            </p:childTnLst>
                          </p:cTn>
                        </p:par>
                        <p:par>
                          <p:cTn id="10" fill="hold">
                            <p:stCondLst>
                              <p:cond delay="2000"/>
                            </p:stCondLst>
                            <p:childTnLst>
                              <p:par>
                                <p:cTn id="11" presetID="5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Scale>
                                      <p:cBhvr>
                                        <p:cTn id="13"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6">
                                            <p:txEl>
                                              <p:pRg st="1" end="1"/>
                                            </p:txEl>
                                          </p:spTgt>
                                        </p:tgtEl>
                                        <p:attrNameLst>
                                          <p:attrName>ppt_x</p:attrName>
                                          <p:attrName>ppt_y</p:attrName>
                                        </p:attrNameLst>
                                      </p:cBhvr>
                                    </p:animMotion>
                                    <p:animEffect transition="in" filter="fade">
                                      <p:cBhvr>
                                        <p:cTn id="15" dur="2000"/>
                                        <p:tgtEl>
                                          <p:spTgt spid="6">
                                            <p:txEl>
                                              <p:pRg st="1" end="1"/>
                                            </p:txEl>
                                          </p:spTgt>
                                        </p:tgtEl>
                                      </p:cBhvr>
                                    </p:animEffect>
                                  </p:childTnLst>
                                </p:cTn>
                              </p:par>
                            </p:childTnLst>
                          </p:cTn>
                        </p:par>
                        <p:par>
                          <p:cTn id="16" fill="hold">
                            <p:stCondLst>
                              <p:cond delay="4000"/>
                            </p:stCondLst>
                            <p:childTnLst>
                              <p:par>
                                <p:cTn id="17" presetID="5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Scale>
                                      <p:cBhvr>
                                        <p:cTn id="19"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6">
                                            <p:txEl>
                                              <p:pRg st="2" end="2"/>
                                            </p:txEl>
                                          </p:spTgt>
                                        </p:tgtEl>
                                        <p:attrNameLst>
                                          <p:attrName>ppt_x</p:attrName>
                                          <p:attrName>ppt_y</p:attrName>
                                        </p:attrNameLst>
                                      </p:cBhvr>
                                    </p:animMotion>
                                    <p:animEffect transition="in" filter="fade">
                                      <p:cBhvr>
                                        <p:cTn id="21" dur="2000"/>
                                        <p:tgtEl>
                                          <p:spTgt spid="6">
                                            <p:txEl>
                                              <p:pRg st="2" end="2"/>
                                            </p:txEl>
                                          </p:spTgt>
                                        </p:tgtEl>
                                      </p:cBhvr>
                                    </p:animEffect>
                                  </p:childTnLst>
                                </p:cTn>
                              </p:par>
                            </p:childTnLst>
                          </p:cTn>
                        </p:par>
                        <p:par>
                          <p:cTn id="22" fill="hold">
                            <p:stCondLst>
                              <p:cond delay="6000"/>
                            </p:stCondLst>
                            <p:childTnLst>
                              <p:par>
                                <p:cTn id="23" presetID="5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Scale>
                                      <p:cBhvr>
                                        <p:cTn id="25" dur="2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6">
                                            <p:txEl>
                                              <p:pRg st="3" end="3"/>
                                            </p:txEl>
                                          </p:spTgt>
                                        </p:tgtEl>
                                        <p:attrNameLst>
                                          <p:attrName>ppt_x</p:attrName>
                                          <p:attrName>ppt_y</p:attrName>
                                        </p:attrNameLst>
                                      </p:cBhvr>
                                    </p:animMotion>
                                    <p:animEffect transition="in" filter="fade">
                                      <p:cBhvr>
                                        <p:cTn id="27" dur="2000"/>
                                        <p:tgtEl>
                                          <p:spTgt spid="6">
                                            <p:txEl>
                                              <p:pRg st="3" end="3"/>
                                            </p:txEl>
                                          </p:spTgt>
                                        </p:tgtEl>
                                      </p:cBhvr>
                                    </p:animEffect>
                                  </p:childTnLst>
                                </p:cTn>
                              </p:par>
                            </p:childTnLst>
                          </p:cTn>
                        </p:par>
                        <p:par>
                          <p:cTn id="28" fill="hold">
                            <p:stCondLst>
                              <p:cond delay="8000"/>
                            </p:stCondLst>
                            <p:childTnLst>
                              <p:par>
                                <p:cTn id="29" presetID="52"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Scale>
                                      <p:cBhvr>
                                        <p:cTn id="31" dur="2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6">
                                            <p:txEl>
                                              <p:pRg st="4" end="4"/>
                                            </p:txEl>
                                          </p:spTgt>
                                        </p:tgtEl>
                                        <p:attrNameLst>
                                          <p:attrName>ppt_x</p:attrName>
                                          <p:attrName>ppt_y</p:attrName>
                                        </p:attrNameLst>
                                      </p:cBhvr>
                                    </p:animMotion>
                                    <p:animEffect transition="in" filter="fade">
                                      <p:cBhvr>
                                        <p:cTn id="33" dur="2000"/>
                                        <p:tgtEl>
                                          <p:spTgt spid="6">
                                            <p:txEl>
                                              <p:pRg st="4" end="4"/>
                                            </p:txEl>
                                          </p:spTgt>
                                        </p:tgtEl>
                                      </p:cBhvr>
                                    </p:animEffect>
                                  </p:childTnLst>
                                </p:cTn>
                              </p:par>
                            </p:childTnLst>
                          </p:cTn>
                        </p:par>
                        <p:par>
                          <p:cTn id="34" fill="hold">
                            <p:stCondLst>
                              <p:cond delay="10000"/>
                            </p:stCondLst>
                            <p:childTnLst>
                              <p:par>
                                <p:cTn id="35" presetID="52" presetClass="entr" presetSubtype="0"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Scale>
                                      <p:cBhvr>
                                        <p:cTn id="37" dur="2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6">
                                            <p:txEl>
                                              <p:pRg st="6" end="6"/>
                                            </p:txEl>
                                          </p:spTgt>
                                        </p:tgtEl>
                                        <p:attrNameLst>
                                          <p:attrName>ppt_x</p:attrName>
                                          <p:attrName>ppt_y</p:attrName>
                                        </p:attrNameLst>
                                      </p:cBhvr>
                                    </p:animMotion>
                                    <p:animEffect transition="in" filter="fade">
                                      <p:cBhvr>
                                        <p:cTn id="39" dur="2000"/>
                                        <p:tgtEl>
                                          <p:spTgt spid="6">
                                            <p:txEl>
                                              <p:pRg st="6" end="6"/>
                                            </p:txEl>
                                          </p:spTgt>
                                        </p:tgtEl>
                                      </p:cBhvr>
                                    </p:animEffect>
                                  </p:childTnLst>
                                </p:cTn>
                              </p:par>
                            </p:childTnLst>
                          </p:cTn>
                        </p:par>
                        <p:par>
                          <p:cTn id="40" fill="hold">
                            <p:stCondLst>
                              <p:cond delay="12000"/>
                            </p:stCondLst>
                            <p:childTnLst>
                              <p:par>
                                <p:cTn id="41" presetID="52" presetClass="entr" presetSubtype="0"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Scale>
                                      <p:cBhvr>
                                        <p:cTn id="43" dur="2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6">
                                            <p:txEl>
                                              <p:pRg st="7" end="7"/>
                                            </p:txEl>
                                          </p:spTgt>
                                        </p:tgtEl>
                                        <p:attrNameLst>
                                          <p:attrName>ppt_x</p:attrName>
                                          <p:attrName>ppt_y</p:attrName>
                                        </p:attrNameLst>
                                      </p:cBhvr>
                                    </p:animMotion>
                                    <p:animEffect transition="in" filter="fade">
                                      <p:cBhvr>
                                        <p:cTn id="45" dur="2000"/>
                                        <p:tgtEl>
                                          <p:spTgt spid="6">
                                            <p:txEl>
                                              <p:pRg st="7" end="7"/>
                                            </p:txEl>
                                          </p:spTgt>
                                        </p:tgtEl>
                                      </p:cBhvr>
                                    </p:animEffect>
                                  </p:childTnLst>
                                </p:cTn>
                              </p:par>
                            </p:childTnLst>
                          </p:cTn>
                        </p:par>
                        <p:par>
                          <p:cTn id="46" fill="hold">
                            <p:stCondLst>
                              <p:cond delay="14000"/>
                            </p:stCondLst>
                            <p:childTnLst>
                              <p:par>
                                <p:cTn id="47" presetID="52" presetClass="entr" presetSubtype="0" fill="hold" grpId="0" nodeType="after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Scale>
                                      <p:cBhvr>
                                        <p:cTn id="49" dur="2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000" decel="50000" fill="hold">
                                          <p:stCondLst>
                                            <p:cond delay="0"/>
                                          </p:stCondLst>
                                        </p:cTn>
                                        <p:tgtEl>
                                          <p:spTgt spid="6">
                                            <p:txEl>
                                              <p:pRg st="8" end="8"/>
                                            </p:txEl>
                                          </p:spTgt>
                                        </p:tgtEl>
                                        <p:attrNameLst>
                                          <p:attrName>ppt_x</p:attrName>
                                          <p:attrName>ppt_y</p:attrName>
                                        </p:attrNameLst>
                                      </p:cBhvr>
                                    </p:animMotion>
                                    <p:animEffect transition="in" filter="fade">
                                      <p:cBhvr>
                                        <p:cTn id="51" dur="2000"/>
                                        <p:tgtEl>
                                          <p:spTgt spid="6">
                                            <p:txEl>
                                              <p:pRg st="8" end="8"/>
                                            </p:txEl>
                                          </p:spTgt>
                                        </p:tgtEl>
                                      </p:cBhvr>
                                    </p:animEffect>
                                  </p:childTnLst>
                                </p:cTn>
                              </p:par>
                            </p:childTnLst>
                          </p:cTn>
                        </p:par>
                        <p:par>
                          <p:cTn id="52" fill="hold">
                            <p:stCondLst>
                              <p:cond delay="16000"/>
                            </p:stCondLst>
                            <p:childTnLst>
                              <p:par>
                                <p:cTn id="53" presetID="52" presetClass="entr" presetSubtype="0" fill="hold" grpId="0" nodeType="after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Scale>
                                      <p:cBhvr>
                                        <p:cTn id="55" dur="2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2000" decel="50000" fill="hold">
                                          <p:stCondLst>
                                            <p:cond delay="0"/>
                                          </p:stCondLst>
                                        </p:cTn>
                                        <p:tgtEl>
                                          <p:spTgt spid="6">
                                            <p:txEl>
                                              <p:pRg st="9" end="9"/>
                                            </p:txEl>
                                          </p:spTgt>
                                        </p:tgtEl>
                                        <p:attrNameLst>
                                          <p:attrName>ppt_x</p:attrName>
                                          <p:attrName>ppt_y</p:attrName>
                                        </p:attrNameLst>
                                      </p:cBhvr>
                                    </p:animMotion>
                                    <p:animEffect transition="in" filter="fade">
                                      <p:cBhvr>
                                        <p:cTn id="57" dur="2000"/>
                                        <p:tgtEl>
                                          <p:spTgt spid="6">
                                            <p:txEl>
                                              <p:pRg st="9" end="9"/>
                                            </p:txEl>
                                          </p:spTgt>
                                        </p:tgtEl>
                                      </p:cBhvr>
                                    </p:animEffect>
                                  </p:childTnLst>
                                </p:cTn>
                              </p:par>
                            </p:childTnLst>
                          </p:cTn>
                        </p:par>
                        <p:par>
                          <p:cTn id="58" fill="hold">
                            <p:stCondLst>
                              <p:cond delay="18000"/>
                            </p:stCondLst>
                            <p:childTnLst>
                              <p:par>
                                <p:cTn id="59" presetID="52" presetClass="entr" presetSubtype="0" fill="hold" grpId="0" nodeType="after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Scale>
                                      <p:cBhvr>
                                        <p:cTn id="61" dur="2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2000" decel="50000" fill="hold">
                                          <p:stCondLst>
                                            <p:cond delay="0"/>
                                          </p:stCondLst>
                                        </p:cTn>
                                        <p:tgtEl>
                                          <p:spTgt spid="6">
                                            <p:txEl>
                                              <p:pRg st="10" end="10"/>
                                            </p:txEl>
                                          </p:spTgt>
                                        </p:tgtEl>
                                        <p:attrNameLst>
                                          <p:attrName>ppt_x</p:attrName>
                                          <p:attrName>ppt_y</p:attrName>
                                        </p:attrNameLst>
                                      </p:cBhvr>
                                    </p:animMotion>
                                    <p:animEffect transition="in" filter="fade">
                                      <p:cBhvr>
                                        <p:cTn id="63" dur="2000"/>
                                        <p:tgtEl>
                                          <p:spTgt spid="6">
                                            <p:txEl>
                                              <p:pRg st="10" end="10"/>
                                            </p:txEl>
                                          </p:spTgt>
                                        </p:tgtEl>
                                      </p:cBhvr>
                                    </p:animEffect>
                                  </p:childTnLst>
                                </p:cTn>
                              </p:par>
                            </p:childTnLst>
                          </p:cTn>
                        </p:par>
                        <p:par>
                          <p:cTn id="64" fill="hold">
                            <p:stCondLst>
                              <p:cond delay="20000"/>
                            </p:stCondLst>
                            <p:childTnLst>
                              <p:par>
                                <p:cTn id="65" presetID="52" presetClass="entr" presetSubtype="0" fill="hold" grpId="0" nodeType="after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Scale>
                                      <p:cBhvr>
                                        <p:cTn id="67" dur="2000" decel="50000" fill="hold">
                                          <p:stCondLst>
                                            <p:cond delay="0"/>
                                          </p:stCondLst>
                                        </p:cTn>
                                        <p:tgtEl>
                                          <p:spTgt spid="6">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000" decel="50000" fill="hold">
                                          <p:stCondLst>
                                            <p:cond delay="0"/>
                                          </p:stCondLst>
                                        </p:cTn>
                                        <p:tgtEl>
                                          <p:spTgt spid="6">
                                            <p:txEl>
                                              <p:pRg st="12" end="12"/>
                                            </p:txEl>
                                          </p:spTgt>
                                        </p:tgtEl>
                                        <p:attrNameLst>
                                          <p:attrName>ppt_x</p:attrName>
                                          <p:attrName>ppt_y</p:attrName>
                                        </p:attrNameLst>
                                      </p:cBhvr>
                                    </p:animMotion>
                                    <p:animEffect transition="in" filter="fade">
                                      <p:cBhvr>
                                        <p:cTn id="69" dur="2000"/>
                                        <p:tgtEl>
                                          <p:spTgt spid="6">
                                            <p:txEl>
                                              <p:pRg st="12" end="12"/>
                                            </p:txEl>
                                          </p:spTgt>
                                        </p:tgtEl>
                                      </p:cBhvr>
                                    </p:animEffect>
                                  </p:childTnLst>
                                </p:cTn>
                              </p:par>
                            </p:childTnLst>
                          </p:cTn>
                        </p:par>
                        <p:par>
                          <p:cTn id="70" fill="hold">
                            <p:stCondLst>
                              <p:cond delay="22000"/>
                            </p:stCondLst>
                            <p:childTnLst>
                              <p:par>
                                <p:cTn id="71" presetID="52" presetClass="entr" presetSubtype="0" fill="hold" grpId="0" nodeType="afterEffect">
                                  <p:stCondLst>
                                    <p:cond delay="0"/>
                                  </p:stCondLst>
                                  <p:childTnLst>
                                    <p:set>
                                      <p:cBhvr>
                                        <p:cTn id="72" dur="1" fill="hold">
                                          <p:stCondLst>
                                            <p:cond delay="0"/>
                                          </p:stCondLst>
                                        </p:cTn>
                                        <p:tgtEl>
                                          <p:spTgt spid="6">
                                            <p:txEl>
                                              <p:pRg st="13" end="13"/>
                                            </p:txEl>
                                          </p:spTgt>
                                        </p:tgtEl>
                                        <p:attrNameLst>
                                          <p:attrName>style.visibility</p:attrName>
                                        </p:attrNameLst>
                                      </p:cBhvr>
                                      <p:to>
                                        <p:strVal val="visible"/>
                                      </p:to>
                                    </p:set>
                                    <p:animScale>
                                      <p:cBhvr>
                                        <p:cTn id="73" dur="2000" decel="50000" fill="hold">
                                          <p:stCondLst>
                                            <p:cond delay="0"/>
                                          </p:stCondLst>
                                        </p:cTn>
                                        <p:tgtEl>
                                          <p:spTgt spid="6">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000" decel="50000" fill="hold">
                                          <p:stCondLst>
                                            <p:cond delay="0"/>
                                          </p:stCondLst>
                                        </p:cTn>
                                        <p:tgtEl>
                                          <p:spTgt spid="6">
                                            <p:txEl>
                                              <p:pRg st="13" end="13"/>
                                            </p:txEl>
                                          </p:spTgt>
                                        </p:tgtEl>
                                        <p:attrNameLst>
                                          <p:attrName>ppt_x</p:attrName>
                                          <p:attrName>ppt_y</p:attrName>
                                        </p:attrNameLst>
                                      </p:cBhvr>
                                    </p:animMotion>
                                    <p:animEffect transition="in" filter="fade">
                                      <p:cBhvr>
                                        <p:cTn id="75" dur="2000"/>
                                        <p:tgtEl>
                                          <p:spTgt spid="6">
                                            <p:txEl>
                                              <p:pRg st="13" end="13"/>
                                            </p:txEl>
                                          </p:spTgt>
                                        </p:tgtEl>
                                      </p:cBhvr>
                                    </p:animEffect>
                                  </p:childTnLst>
                                </p:cTn>
                              </p:par>
                            </p:childTnLst>
                          </p:cTn>
                        </p:par>
                        <p:par>
                          <p:cTn id="76" fill="hold">
                            <p:stCondLst>
                              <p:cond delay="24000"/>
                            </p:stCondLst>
                            <p:childTnLst>
                              <p:par>
                                <p:cTn id="77" presetID="52" presetClass="entr" presetSubtype="0" fill="hold" grpId="0" nodeType="afterEffect">
                                  <p:stCondLst>
                                    <p:cond delay="0"/>
                                  </p:stCondLst>
                                  <p:childTnLst>
                                    <p:set>
                                      <p:cBhvr>
                                        <p:cTn id="78" dur="1" fill="hold">
                                          <p:stCondLst>
                                            <p:cond delay="0"/>
                                          </p:stCondLst>
                                        </p:cTn>
                                        <p:tgtEl>
                                          <p:spTgt spid="6">
                                            <p:txEl>
                                              <p:pRg st="14" end="14"/>
                                            </p:txEl>
                                          </p:spTgt>
                                        </p:tgtEl>
                                        <p:attrNameLst>
                                          <p:attrName>style.visibility</p:attrName>
                                        </p:attrNameLst>
                                      </p:cBhvr>
                                      <p:to>
                                        <p:strVal val="visible"/>
                                      </p:to>
                                    </p:set>
                                    <p:animScale>
                                      <p:cBhvr>
                                        <p:cTn id="79" dur="2000" decel="50000" fill="hold">
                                          <p:stCondLst>
                                            <p:cond delay="0"/>
                                          </p:stCondLst>
                                        </p:cTn>
                                        <p:tgtEl>
                                          <p:spTgt spid="6">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2000" decel="50000" fill="hold">
                                          <p:stCondLst>
                                            <p:cond delay="0"/>
                                          </p:stCondLst>
                                        </p:cTn>
                                        <p:tgtEl>
                                          <p:spTgt spid="6">
                                            <p:txEl>
                                              <p:pRg st="14" end="14"/>
                                            </p:txEl>
                                          </p:spTgt>
                                        </p:tgtEl>
                                        <p:attrNameLst>
                                          <p:attrName>ppt_x</p:attrName>
                                          <p:attrName>ppt_y</p:attrName>
                                        </p:attrNameLst>
                                      </p:cBhvr>
                                    </p:animMotion>
                                    <p:animEffect transition="in" filter="fade">
                                      <p:cBhvr>
                                        <p:cTn id="81" dur="2000"/>
                                        <p:tgtEl>
                                          <p:spTgt spid="6">
                                            <p:txEl>
                                              <p:pRg st="14" end="14"/>
                                            </p:txEl>
                                          </p:spTgt>
                                        </p:tgtEl>
                                      </p:cBhvr>
                                    </p:animEffect>
                                  </p:childTnLst>
                                </p:cTn>
                              </p:par>
                            </p:childTnLst>
                          </p:cTn>
                        </p:par>
                        <p:par>
                          <p:cTn id="82" fill="hold">
                            <p:stCondLst>
                              <p:cond delay="26000"/>
                            </p:stCondLst>
                            <p:childTnLst>
                              <p:par>
                                <p:cTn id="83" presetID="52" presetClass="entr" presetSubtype="0" fill="hold" grpId="0" nodeType="afterEffect">
                                  <p:stCondLst>
                                    <p:cond delay="0"/>
                                  </p:stCondLst>
                                  <p:childTnLst>
                                    <p:set>
                                      <p:cBhvr>
                                        <p:cTn id="84" dur="1" fill="hold">
                                          <p:stCondLst>
                                            <p:cond delay="0"/>
                                          </p:stCondLst>
                                        </p:cTn>
                                        <p:tgtEl>
                                          <p:spTgt spid="6">
                                            <p:txEl>
                                              <p:pRg st="15" end="15"/>
                                            </p:txEl>
                                          </p:spTgt>
                                        </p:tgtEl>
                                        <p:attrNameLst>
                                          <p:attrName>style.visibility</p:attrName>
                                        </p:attrNameLst>
                                      </p:cBhvr>
                                      <p:to>
                                        <p:strVal val="visible"/>
                                      </p:to>
                                    </p:set>
                                    <p:animScale>
                                      <p:cBhvr>
                                        <p:cTn id="85" dur="2000" decel="50000" fill="hold">
                                          <p:stCondLst>
                                            <p:cond delay="0"/>
                                          </p:stCondLst>
                                        </p:cTn>
                                        <p:tgtEl>
                                          <p:spTgt spid="6">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2000" decel="50000" fill="hold">
                                          <p:stCondLst>
                                            <p:cond delay="0"/>
                                          </p:stCondLst>
                                        </p:cTn>
                                        <p:tgtEl>
                                          <p:spTgt spid="6">
                                            <p:txEl>
                                              <p:pRg st="15" end="15"/>
                                            </p:txEl>
                                          </p:spTgt>
                                        </p:tgtEl>
                                        <p:attrNameLst>
                                          <p:attrName>ppt_x</p:attrName>
                                          <p:attrName>ppt_y</p:attrName>
                                        </p:attrNameLst>
                                      </p:cBhvr>
                                    </p:animMotion>
                                    <p:animEffect transition="in" filter="fade">
                                      <p:cBhvr>
                                        <p:cTn id="87" dur="2000"/>
                                        <p:tgtEl>
                                          <p:spTgt spid="6">
                                            <p:txEl>
                                              <p:pRg st="15" end="15"/>
                                            </p:txEl>
                                          </p:spTgt>
                                        </p:tgtEl>
                                      </p:cBhvr>
                                    </p:animEffect>
                                  </p:childTnLst>
                                </p:cTn>
                              </p:par>
                            </p:childTnLst>
                          </p:cTn>
                        </p:par>
                        <p:par>
                          <p:cTn id="88" fill="hold">
                            <p:stCondLst>
                              <p:cond delay="28000"/>
                            </p:stCondLst>
                            <p:childTnLst>
                              <p:par>
                                <p:cTn id="89" presetID="52" presetClass="entr" presetSubtype="0" fill="hold" grpId="0" nodeType="afterEffect">
                                  <p:stCondLst>
                                    <p:cond delay="0"/>
                                  </p:stCondLst>
                                  <p:childTnLst>
                                    <p:set>
                                      <p:cBhvr>
                                        <p:cTn id="90" dur="1" fill="hold">
                                          <p:stCondLst>
                                            <p:cond delay="0"/>
                                          </p:stCondLst>
                                        </p:cTn>
                                        <p:tgtEl>
                                          <p:spTgt spid="6">
                                            <p:txEl>
                                              <p:pRg st="16" end="16"/>
                                            </p:txEl>
                                          </p:spTgt>
                                        </p:tgtEl>
                                        <p:attrNameLst>
                                          <p:attrName>style.visibility</p:attrName>
                                        </p:attrNameLst>
                                      </p:cBhvr>
                                      <p:to>
                                        <p:strVal val="visible"/>
                                      </p:to>
                                    </p:set>
                                    <p:animScale>
                                      <p:cBhvr>
                                        <p:cTn id="91" dur="2000" decel="50000" fill="hold">
                                          <p:stCondLst>
                                            <p:cond delay="0"/>
                                          </p:stCondLst>
                                        </p:cTn>
                                        <p:tgtEl>
                                          <p:spTgt spid="6">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2000" decel="50000" fill="hold">
                                          <p:stCondLst>
                                            <p:cond delay="0"/>
                                          </p:stCondLst>
                                        </p:cTn>
                                        <p:tgtEl>
                                          <p:spTgt spid="6">
                                            <p:txEl>
                                              <p:pRg st="16" end="16"/>
                                            </p:txEl>
                                          </p:spTgt>
                                        </p:tgtEl>
                                        <p:attrNameLst>
                                          <p:attrName>ppt_x</p:attrName>
                                          <p:attrName>ppt_y</p:attrName>
                                        </p:attrNameLst>
                                      </p:cBhvr>
                                    </p:animMotion>
                                    <p:animEffect transition="in" filter="fade">
                                      <p:cBhvr>
                                        <p:cTn id="93" dur="20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295400"/>
            <a:ext cx="8229600" cy="5791200"/>
          </a:xfrm>
        </p:spPr>
        <p:txBody>
          <a:bodyPr>
            <a:normAutofit fontScale="92500" lnSpcReduction="10000"/>
          </a:bodyPr>
          <a:lstStyle/>
          <a:p>
            <a:pPr algn="l">
              <a:buNone/>
            </a:pPr>
            <a:r>
              <a:rPr lang="en-US" sz="2400" b="1" i="1" dirty="0" smtClean="0">
                <a:solidFill>
                  <a:schemeClr val="accent1">
                    <a:lumMod val="75000"/>
                  </a:schemeClr>
                </a:solidFill>
              </a:rPr>
              <a:t>Q12-There were _____ people at the game than expected .</a:t>
            </a:r>
          </a:p>
          <a:p>
            <a:pPr algn="l">
              <a:buNone/>
            </a:pPr>
            <a:r>
              <a:rPr lang="en-US" sz="1800" b="1" dirty="0" smtClean="0">
                <a:solidFill>
                  <a:schemeClr val="accent1">
                    <a:lumMod val="75000"/>
                  </a:schemeClr>
                </a:solidFill>
              </a:rPr>
              <a:t>1)</a:t>
            </a:r>
            <a:r>
              <a:rPr lang="en-US" sz="1800" dirty="0" smtClean="0">
                <a:solidFill>
                  <a:schemeClr val="accent1">
                    <a:lumMod val="75000"/>
                  </a:schemeClr>
                </a:solidFill>
              </a:rPr>
              <a:t>most </a:t>
            </a:r>
          </a:p>
          <a:p>
            <a:pPr algn="l">
              <a:buNone/>
            </a:pPr>
            <a:r>
              <a:rPr lang="en-US" sz="1800" b="1" dirty="0" smtClean="0">
                <a:solidFill>
                  <a:schemeClr val="accent1">
                    <a:lumMod val="75000"/>
                  </a:schemeClr>
                </a:solidFill>
              </a:rPr>
              <a:t>2) </a:t>
            </a:r>
            <a:r>
              <a:rPr lang="en-US" sz="1800" dirty="0" smtClean="0">
                <a:solidFill>
                  <a:schemeClr val="accent1">
                    <a:lumMod val="75000"/>
                  </a:schemeClr>
                </a:solidFill>
              </a:rPr>
              <a:t>more </a:t>
            </a:r>
          </a:p>
          <a:p>
            <a:pPr algn="l">
              <a:buNone/>
            </a:pPr>
            <a:r>
              <a:rPr lang="en-US" sz="1800" b="1" dirty="0" smtClean="0">
                <a:solidFill>
                  <a:schemeClr val="accent1">
                    <a:lumMod val="75000"/>
                  </a:schemeClr>
                </a:solidFill>
              </a:rPr>
              <a:t>3)</a:t>
            </a:r>
            <a:r>
              <a:rPr lang="en-US" sz="1800" dirty="0" smtClean="0">
                <a:solidFill>
                  <a:schemeClr val="accent1">
                    <a:lumMod val="75000"/>
                  </a:schemeClr>
                </a:solidFill>
              </a:rPr>
              <a:t> many</a:t>
            </a:r>
          </a:p>
          <a:p>
            <a:pPr algn="l">
              <a:buNone/>
            </a:pPr>
            <a:r>
              <a:rPr lang="en-US" sz="1800" dirty="0" smtClean="0">
                <a:solidFill>
                  <a:schemeClr val="accent1">
                    <a:lumMod val="75000"/>
                  </a:schemeClr>
                </a:solidFill>
              </a:rPr>
              <a:t>4)much </a:t>
            </a:r>
          </a:p>
          <a:p>
            <a:pPr algn="l">
              <a:buNone/>
            </a:pPr>
            <a:endParaRPr lang="en-US" sz="2400" b="1" i="1" dirty="0" smtClean="0">
              <a:solidFill>
                <a:schemeClr val="accent1">
                  <a:lumMod val="75000"/>
                </a:schemeClr>
              </a:solidFill>
            </a:endParaRPr>
          </a:p>
          <a:p>
            <a:pPr algn="l">
              <a:buNone/>
            </a:pPr>
            <a:r>
              <a:rPr lang="en-US" sz="2400" b="1" i="1" dirty="0" smtClean="0">
                <a:solidFill>
                  <a:schemeClr val="accent1">
                    <a:lumMod val="75000"/>
                  </a:schemeClr>
                </a:solidFill>
              </a:rPr>
              <a:t>Q13- The _____ difficult  thing  was communication .</a:t>
            </a:r>
          </a:p>
          <a:p>
            <a:pPr algn="l">
              <a:buNone/>
            </a:pPr>
            <a:r>
              <a:rPr lang="en-US" sz="1800" dirty="0" smtClean="0">
                <a:solidFill>
                  <a:schemeClr val="accent1">
                    <a:lumMod val="75000"/>
                  </a:schemeClr>
                </a:solidFill>
              </a:rPr>
              <a:t>1)more</a:t>
            </a:r>
          </a:p>
          <a:p>
            <a:pPr algn="l">
              <a:buNone/>
            </a:pPr>
            <a:r>
              <a:rPr lang="en-US" sz="1800" dirty="0" smtClean="0">
                <a:solidFill>
                  <a:schemeClr val="accent1">
                    <a:lumMod val="75000"/>
                  </a:schemeClr>
                </a:solidFill>
              </a:rPr>
              <a:t>2) most.</a:t>
            </a:r>
          </a:p>
          <a:p>
            <a:pPr algn="l">
              <a:buNone/>
            </a:pPr>
            <a:r>
              <a:rPr lang="en-US" sz="1800" dirty="0" smtClean="0">
                <a:solidFill>
                  <a:schemeClr val="accent1">
                    <a:lumMod val="75000"/>
                  </a:schemeClr>
                </a:solidFill>
              </a:rPr>
              <a:t>3)less.</a:t>
            </a:r>
          </a:p>
          <a:p>
            <a:pPr algn="l">
              <a:buNone/>
            </a:pPr>
            <a:r>
              <a:rPr lang="en-US" sz="1800" dirty="0" smtClean="0">
                <a:solidFill>
                  <a:schemeClr val="accent1">
                    <a:lumMod val="75000"/>
                  </a:schemeClr>
                </a:solidFill>
              </a:rPr>
              <a:t>4)much</a:t>
            </a:r>
          </a:p>
          <a:p>
            <a:pPr marL="457200" indent="-457200" algn="l">
              <a:buNone/>
            </a:pPr>
            <a:endParaRPr lang="en-US" sz="2400" b="1" i="1" dirty="0" smtClean="0">
              <a:solidFill>
                <a:schemeClr val="accent1">
                  <a:lumMod val="75000"/>
                </a:schemeClr>
              </a:solidFill>
            </a:endParaRPr>
          </a:p>
          <a:p>
            <a:pPr marL="457200" indent="-457200" algn="l">
              <a:buNone/>
            </a:pPr>
            <a:r>
              <a:rPr lang="en-US" sz="2400" b="1" i="1" dirty="0" smtClean="0">
                <a:solidFill>
                  <a:schemeClr val="accent1">
                    <a:lumMod val="75000"/>
                  </a:schemeClr>
                </a:solidFill>
              </a:rPr>
              <a:t>Q14- I’d like some ____ information</a:t>
            </a:r>
            <a:r>
              <a:rPr lang="en-US" sz="2200" b="1" i="1" dirty="0" smtClean="0">
                <a:solidFill>
                  <a:schemeClr val="accent1">
                    <a:lumMod val="75000"/>
                  </a:schemeClr>
                </a:solidFill>
              </a:rPr>
              <a:t>.</a:t>
            </a:r>
          </a:p>
          <a:p>
            <a:pPr marL="457200" indent="-457200" algn="l">
              <a:buNone/>
            </a:pPr>
            <a:r>
              <a:rPr lang="en-US" sz="2200" dirty="0" smtClean="0">
                <a:solidFill>
                  <a:schemeClr val="accent1">
                    <a:lumMod val="75000"/>
                  </a:schemeClr>
                </a:solidFill>
              </a:rPr>
              <a:t>1)farther than </a:t>
            </a:r>
          </a:p>
          <a:p>
            <a:pPr marL="0" indent="0" algn="l">
              <a:buNone/>
            </a:pPr>
            <a:r>
              <a:rPr lang="en-US" sz="1800" dirty="0" smtClean="0">
                <a:solidFill>
                  <a:schemeClr val="accent1">
                    <a:lumMod val="75000"/>
                  </a:schemeClr>
                </a:solidFill>
              </a:rPr>
              <a:t>2)farer</a:t>
            </a:r>
          </a:p>
          <a:p>
            <a:pPr marL="0" indent="0" algn="l">
              <a:buNone/>
            </a:pPr>
            <a:r>
              <a:rPr lang="en-US" sz="1800" dirty="0" smtClean="0">
                <a:solidFill>
                  <a:schemeClr val="accent1">
                    <a:lumMod val="75000"/>
                  </a:schemeClr>
                </a:solidFill>
              </a:rPr>
              <a:t>3)the farthest</a:t>
            </a:r>
          </a:p>
          <a:p>
            <a:pPr marL="0" indent="0" algn="l">
              <a:buNone/>
            </a:pPr>
            <a:r>
              <a:rPr lang="en-US" sz="1800" dirty="0" smtClean="0">
                <a:solidFill>
                  <a:schemeClr val="accent1">
                    <a:lumMod val="75000"/>
                  </a:schemeClr>
                </a:solidFill>
              </a:rPr>
              <a:t>4)further</a:t>
            </a:r>
            <a:r>
              <a:rPr lang="en-US" sz="1800" dirty="0" smtClean="0">
                <a:solidFill>
                  <a:schemeClr val="accent6">
                    <a:lumMod val="75000"/>
                  </a:schemeClr>
                </a:solidFill>
              </a:rPr>
              <a:t> </a:t>
            </a:r>
          </a:p>
        </p:txBody>
      </p:sp>
    </p:spTree>
    <p:extLst>
      <p:ext uri="{BB962C8B-B14F-4D97-AF65-F5344CB8AC3E}">
        <p14:creationId xmlns:p14="http://schemas.microsoft.com/office/powerpoint/2010/main" val="838900893"/>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ircle(in)">
                                      <p:cBhvr>
                                        <p:cTn id="40" dur="20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ircle(in)">
                                      <p:cBhvr>
                                        <p:cTn id="45" dur="2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circle(in)">
                                      <p:cBhvr>
                                        <p:cTn id="50" dur="2000"/>
                                        <p:tgtEl>
                                          <p:spTgt spid="3">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circle(in)">
                                      <p:cBhvr>
                                        <p:cTn id="55" dur="2000"/>
                                        <p:tgtEl>
                                          <p:spTgt spid="3">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circle(in)">
                                      <p:cBhvr>
                                        <p:cTn id="60" dur="20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circle(in)">
                                      <p:cBhvr>
                                        <p:cTn id="65" dur="2000"/>
                                        <p:tgtEl>
                                          <p:spTgt spid="3">
                                            <p:txEl>
                                              <p:pRg st="15" end="1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xEl>
                                              <p:pRg st="16" end="16"/>
                                            </p:txEl>
                                          </p:spTgt>
                                        </p:tgtEl>
                                        <p:attrNameLst>
                                          <p:attrName>style.visibility</p:attrName>
                                        </p:attrNameLst>
                                      </p:cBhvr>
                                      <p:to>
                                        <p:strVal val="visible"/>
                                      </p:to>
                                    </p:set>
                                    <p:animEffect transition="in" filter="circle(in)">
                                      <p:cBhvr>
                                        <p:cTn id="70"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43000"/>
            <a:ext cx="8229600" cy="5016691"/>
          </a:xfrm>
          <a:noFill/>
        </p:spPr>
        <p:txBody>
          <a:bodyPr>
            <a:normAutofit lnSpcReduction="10000"/>
          </a:bodyPr>
          <a:lstStyle/>
          <a:p>
            <a:pPr marL="514350" indent="-514350" algn="l">
              <a:buNone/>
            </a:pPr>
            <a:r>
              <a:rPr lang="en-US" sz="2400" b="1" i="1" dirty="0" smtClean="0">
                <a:solidFill>
                  <a:schemeClr val="accent1">
                    <a:lumMod val="75000"/>
                  </a:schemeClr>
                </a:solidFill>
              </a:rPr>
              <a:t>Q15-It  was ______ than I thought</a:t>
            </a:r>
            <a:r>
              <a:rPr lang="en-US" sz="2400" i="1" dirty="0" smtClean="0">
                <a:solidFill>
                  <a:schemeClr val="accent1">
                    <a:lumMod val="75000"/>
                  </a:schemeClr>
                </a:solidFill>
              </a:rPr>
              <a:t>.</a:t>
            </a:r>
            <a:r>
              <a:rPr lang="en-US" sz="3200" i="1" dirty="0" smtClean="0">
                <a:solidFill>
                  <a:schemeClr val="accent1">
                    <a:lumMod val="75000"/>
                  </a:schemeClr>
                </a:solidFill>
              </a:rPr>
              <a:t> </a:t>
            </a:r>
          </a:p>
          <a:p>
            <a:pPr marL="514350" indent="-514350" algn="l">
              <a:buNone/>
            </a:pPr>
            <a:r>
              <a:rPr lang="en-US" sz="1800" dirty="0" smtClean="0">
                <a:solidFill>
                  <a:schemeClr val="accent1">
                    <a:lumMod val="75000"/>
                  </a:schemeClr>
                </a:solidFill>
              </a:rPr>
              <a:t>1)cheaper </a:t>
            </a:r>
          </a:p>
          <a:p>
            <a:pPr marL="514350" indent="-514350" algn="l">
              <a:buNone/>
            </a:pPr>
            <a:r>
              <a:rPr lang="en-US" sz="1800" dirty="0" smtClean="0">
                <a:solidFill>
                  <a:schemeClr val="accent1">
                    <a:lumMod val="75000"/>
                  </a:schemeClr>
                </a:solidFill>
              </a:rPr>
              <a:t>2)cheapest </a:t>
            </a:r>
          </a:p>
          <a:p>
            <a:pPr marL="514350" indent="-514350" algn="l">
              <a:buNone/>
            </a:pPr>
            <a:r>
              <a:rPr lang="en-US" sz="1800" dirty="0" smtClean="0">
                <a:solidFill>
                  <a:schemeClr val="accent1">
                    <a:lumMod val="75000"/>
                  </a:schemeClr>
                </a:solidFill>
              </a:rPr>
              <a:t>3)cheap</a:t>
            </a:r>
          </a:p>
          <a:p>
            <a:pPr marL="514350" indent="-514350" algn="l">
              <a:buNone/>
            </a:pPr>
            <a:r>
              <a:rPr lang="en-US" sz="1800" dirty="0" smtClean="0">
                <a:solidFill>
                  <a:schemeClr val="accent1">
                    <a:lumMod val="75000"/>
                  </a:schemeClr>
                </a:solidFill>
              </a:rPr>
              <a:t>4)the cheapest</a:t>
            </a:r>
          </a:p>
          <a:p>
            <a:pPr algn="l">
              <a:buNone/>
            </a:pPr>
            <a:r>
              <a:rPr lang="en-US" sz="2400" i="1" dirty="0" smtClean="0">
                <a:solidFill>
                  <a:schemeClr val="accent1">
                    <a:lumMod val="75000"/>
                  </a:schemeClr>
                </a:solidFill>
              </a:rPr>
              <a:t>Q16- A train is____ a bus</a:t>
            </a:r>
            <a:r>
              <a:rPr lang="en-US" sz="2000" i="1" dirty="0" smtClean="0">
                <a:solidFill>
                  <a:schemeClr val="accent1">
                    <a:lumMod val="75000"/>
                  </a:schemeClr>
                </a:solidFill>
              </a:rPr>
              <a:t>.</a:t>
            </a:r>
            <a:r>
              <a:rPr lang="en-US" sz="1800" i="1" dirty="0" smtClean="0">
                <a:solidFill>
                  <a:schemeClr val="accent1">
                    <a:lumMod val="75000"/>
                  </a:schemeClr>
                </a:solidFill>
              </a:rPr>
              <a:t> </a:t>
            </a:r>
          </a:p>
          <a:p>
            <a:pPr algn="l">
              <a:buNone/>
            </a:pPr>
            <a:r>
              <a:rPr lang="en-US" sz="1800" dirty="0" smtClean="0">
                <a:solidFill>
                  <a:schemeClr val="accent1">
                    <a:lumMod val="75000"/>
                  </a:schemeClr>
                </a:solidFill>
              </a:rPr>
              <a:t>1) more  expensive</a:t>
            </a:r>
          </a:p>
          <a:p>
            <a:pPr algn="l">
              <a:buNone/>
            </a:pPr>
            <a:r>
              <a:rPr lang="en-US" sz="1800" dirty="0" smtClean="0">
                <a:solidFill>
                  <a:schemeClr val="accent1">
                    <a:lumMod val="75000"/>
                  </a:schemeClr>
                </a:solidFill>
              </a:rPr>
              <a:t>2) most expensive </a:t>
            </a:r>
          </a:p>
          <a:p>
            <a:pPr algn="l">
              <a:buNone/>
            </a:pPr>
            <a:r>
              <a:rPr lang="en-US" sz="1800" dirty="0" smtClean="0">
                <a:solidFill>
                  <a:schemeClr val="accent1">
                    <a:lumMod val="75000"/>
                  </a:schemeClr>
                </a:solidFill>
              </a:rPr>
              <a:t>3) the most  expensive</a:t>
            </a:r>
          </a:p>
          <a:p>
            <a:pPr algn="l">
              <a:buNone/>
            </a:pPr>
            <a:r>
              <a:rPr lang="ar-SA" sz="1800" dirty="0" smtClean="0">
                <a:solidFill>
                  <a:schemeClr val="accent1">
                    <a:lumMod val="75000"/>
                  </a:schemeClr>
                </a:solidFill>
              </a:rPr>
              <a:t>  </a:t>
            </a:r>
            <a:r>
              <a:rPr lang="en-US" sz="1800" dirty="0" smtClean="0">
                <a:solidFill>
                  <a:schemeClr val="accent1">
                    <a:lumMod val="75000"/>
                  </a:schemeClr>
                </a:solidFill>
              </a:rPr>
              <a:t>4) more expensive than</a:t>
            </a:r>
          </a:p>
          <a:p>
            <a:pPr algn="l">
              <a:buNone/>
            </a:pPr>
            <a:r>
              <a:rPr lang="en-US" sz="1800" dirty="0" smtClean="0">
                <a:solidFill>
                  <a:schemeClr val="accent1">
                    <a:lumMod val="75000"/>
                  </a:schemeClr>
                </a:solidFill>
              </a:rPr>
              <a:t> </a:t>
            </a:r>
          </a:p>
          <a:p>
            <a:pPr algn="ctr">
              <a:buNone/>
            </a:pPr>
            <a:r>
              <a:rPr lang="en-US" sz="6000" i="1" u="sng" dirty="0" smtClean="0">
                <a:solidFill>
                  <a:schemeClr val="accent1">
                    <a:lumMod val="75000"/>
                  </a:schemeClr>
                </a:solidFill>
                <a:latin typeface="Blackadder ITC" pitchFamily="82" charset="0"/>
              </a:rPr>
              <a:t>The end</a:t>
            </a:r>
            <a:r>
              <a:rPr lang="en-US" sz="6000" i="1" u="sng" dirty="0" smtClean="0">
                <a:solidFill>
                  <a:schemeClr val="accent1">
                    <a:lumMod val="75000"/>
                  </a:schemeClr>
                </a:solidFill>
              </a:rPr>
              <a:t> </a:t>
            </a:r>
            <a:endParaRPr lang="ar-SA" sz="6000" i="1" u="sng" dirty="0">
              <a:solidFill>
                <a:schemeClr val="accent1">
                  <a:lumMod val="75000"/>
                </a:schemeClr>
              </a:solidFill>
            </a:endParaRPr>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132215730"/>
      </p:ext>
    </p:extLst>
  </p:cSld>
  <p:clrMapOvr>
    <a:masterClrMapping/>
  </p:clrMapOvr>
  <p:transition spd="slow" advClick="0"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600" decel="100000"/>
                                        <p:tgtEl>
                                          <p:spTgt spid="2">
                                            <p:txEl>
                                              <p:pRg st="0" end="0"/>
                                            </p:txEl>
                                          </p:spTgt>
                                        </p:tgtEl>
                                      </p:cBhvr>
                                    </p:animEffect>
                                    <p:anim calcmode="lin" valueType="num">
                                      <p:cBhvr>
                                        <p:cTn id="8" dur="16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600" decel="100000"/>
                                        <p:tgtEl>
                                          <p:spTgt spid="2">
                                            <p:txEl>
                                              <p:pRg st="1" end="1"/>
                                            </p:txEl>
                                          </p:spTgt>
                                        </p:tgtEl>
                                      </p:cBhvr>
                                    </p:animEffect>
                                    <p:anim calcmode="lin" valueType="num">
                                      <p:cBhvr>
                                        <p:cTn id="17" dur="16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18" dur="16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4000"/>
                            </p:stCondLst>
                            <p:childTnLst>
                              <p:par>
                                <p:cTn id="23" presetID="30" presetClass="entr" presetSubtype="0" fill="hold"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600" decel="100000"/>
                                        <p:tgtEl>
                                          <p:spTgt spid="2">
                                            <p:txEl>
                                              <p:pRg st="2" end="2"/>
                                            </p:txEl>
                                          </p:spTgt>
                                        </p:tgtEl>
                                      </p:cBhvr>
                                    </p:animEffect>
                                    <p:anim calcmode="lin" valueType="num">
                                      <p:cBhvr>
                                        <p:cTn id="26" dur="16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27" dur="16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8" dur="16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6000"/>
                            </p:stCondLst>
                            <p:childTnLst>
                              <p:par>
                                <p:cTn id="32" presetID="30"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600" decel="100000"/>
                                        <p:tgtEl>
                                          <p:spTgt spid="2">
                                            <p:txEl>
                                              <p:pRg st="3" end="3"/>
                                            </p:txEl>
                                          </p:spTgt>
                                        </p:tgtEl>
                                      </p:cBhvr>
                                    </p:animEffect>
                                    <p:anim calcmode="lin" valueType="num">
                                      <p:cBhvr>
                                        <p:cTn id="35" dur="16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36" dur="16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37" dur="16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38" dur="400" accel="100000" fill="hold">
                                          <p:stCondLst>
                                            <p:cond delay="16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39" dur="400" accel="100000" fill="hold">
                                          <p:stCondLst>
                                            <p:cond delay="16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8000"/>
                            </p:stCondLst>
                            <p:childTnLst>
                              <p:par>
                                <p:cTn id="41" presetID="30" presetClass="entr" presetSubtype="0" fill="hold" nodeType="after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1600" decel="100000"/>
                                        <p:tgtEl>
                                          <p:spTgt spid="2">
                                            <p:txEl>
                                              <p:pRg st="4" end="4"/>
                                            </p:txEl>
                                          </p:spTgt>
                                        </p:tgtEl>
                                      </p:cBhvr>
                                    </p:animEffect>
                                    <p:anim calcmode="lin" valueType="num">
                                      <p:cBhvr>
                                        <p:cTn id="44" dur="16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45" dur="16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46" dur="16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par>
                          <p:cTn id="49" fill="hold">
                            <p:stCondLst>
                              <p:cond delay="10000"/>
                            </p:stCondLst>
                            <p:childTnLst>
                              <p:par>
                                <p:cTn id="50" presetID="30" presetClass="entr" presetSubtype="0" fill="hold" nodeType="after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600" decel="100000"/>
                                        <p:tgtEl>
                                          <p:spTgt spid="2">
                                            <p:txEl>
                                              <p:pRg st="5" end="5"/>
                                            </p:txEl>
                                          </p:spTgt>
                                        </p:tgtEl>
                                      </p:cBhvr>
                                    </p:animEffect>
                                    <p:anim calcmode="lin" valueType="num">
                                      <p:cBhvr>
                                        <p:cTn id="53" dur="16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54" dur="16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55" dur="16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56" dur="400" accel="100000" fill="hold">
                                          <p:stCondLst>
                                            <p:cond delay="16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57" dur="400" accel="100000" fill="hold">
                                          <p:stCondLst>
                                            <p:cond delay="16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par>
                          <p:cTn id="58" fill="hold">
                            <p:stCondLst>
                              <p:cond delay="12000"/>
                            </p:stCondLst>
                            <p:childTnLst>
                              <p:par>
                                <p:cTn id="59" presetID="30" presetClass="entr" presetSubtype="0" fill="hold" nodeType="after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Effect transition="in" filter="fade">
                                      <p:cBhvr>
                                        <p:cTn id="61" dur="1600" decel="100000"/>
                                        <p:tgtEl>
                                          <p:spTgt spid="2">
                                            <p:txEl>
                                              <p:pRg st="6" end="6"/>
                                            </p:txEl>
                                          </p:spTgt>
                                        </p:tgtEl>
                                      </p:cBhvr>
                                    </p:animEffect>
                                    <p:anim calcmode="lin" valueType="num">
                                      <p:cBhvr>
                                        <p:cTn id="62" dur="16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63" dur="16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64" dur="16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65" dur="400" accel="100000" fill="hold">
                                          <p:stCondLst>
                                            <p:cond delay="16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66" dur="400" accel="100000" fill="hold">
                                          <p:stCondLst>
                                            <p:cond delay="16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par>
                          <p:cTn id="67" fill="hold">
                            <p:stCondLst>
                              <p:cond delay="14000"/>
                            </p:stCondLst>
                            <p:childTnLst>
                              <p:par>
                                <p:cTn id="68" presetID="30" presetClass="entr" presetSubtype="0" fill="hold" nodeType="after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Effect transition="in" filter="fade">
                                      <p:cBhvr>
                                        <p:cTn id="70" dur="1600" decel="100000"/>
                                        <p:tgtEl>
                                          <p:spTgt spid="2">
                                            <p:txEl>
                                              <p:pRg st="7" end="7"/>
                                            </p:txEl>
                                          </p:spTgt>
                                        </p:tgtEl>
                                      </p:cBhvr>
                                    </p:animEffect>
                                    <p:anim calcmode="lin" valueType="num">
                                      <p:cBhvr>
                                        <p:cTn id="71" dur="16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72" dur="16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73" dur="16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74" dur="400" accel="100000" fill="hold">
                                          <p:stCondLst>
                                            <p:cond delay="16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75" dur="400" accel="100000" fill="hold">
                                          <p:stCondLst>
                                            <p:cond delay="16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par>
                          <p:cTn id="76" fill="hold">
                            <p:stCondLst>
                              <p:cond delay="16000"/>
                            </p:stCondLst>
                            <p:childTnLst>
                              <p:par>
                                <p:cTn id="77" presetID="30" presetClass="entr" presetSubtype="0" fill="hold" nodeType="after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Effect transition="in" filter="fade">
                                      <p:cBhvr>
                                        <p:cTn id="79" dur="1600" decel="100000"/>
                                        <p:tgtEl>
                                          <p:spTgt spid="2">
                                            <p:txEl>
                                              <p:pRg st="8" end="8"/>
                                            </p:txEl>
                                          </p:spTgt>
                                        </p:tgtEl>
                                      </p:cBhvr>
                                    </p:animEffect>
                                    <p:anim calcmode="lin" valueType="num">
                                      <p:cBhvr>
                                        <p:cTn id="80" dur="16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81" dur="16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82" dur="16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83" dur="400" accel="100000" fill="hold">
                                          <p:stCondLst>
                                            <p:cond delay="16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84" dur="400" accel="100000" fill="hold">
                                          <p:stCondLst>
                                            <p:cond delay="1600"/>
                                          </p:stCondLst>
                                        </p:cTn>
                                        <p:tgtEl>
                                          <p:spTgt spid="2">
                                            <p:txEl>
                                              <p:pRg st="8" end="8"/>
                                            </p:txEl>
                                          </p:spTgt>
                                        </p:tgtEl>
                                        <p:attrNameLst>
                                          <p:attrName>ppt_y</p:attrName>
                                        </p:attrNameLst>
                                      </p:cBhvr>
                                      <p:tavLst>
                                        <p:tav tm="0">
                                          <p:val>
                                            <p:strVal val="#ppt_y+0.1"/>
                                          </p:val>
                                        </p:tav>
                                        <p:tav tm="100000">
                                          <p:val>
                                            <p:strVal val="#ppt_y"/>
                                          </p:val>
                                        </p:tav>
                                      </p:tavLst>
                                    </p:anim>
                                  </p:childTnLst>
                                </p:cTn>
                              </p:par>
                            </p:childTnLst>
                          </p:cTn>
                        </p:par>
                        <p:par>
                          <p:cTn id="85" fill="hold">
                            <p:stCondLst>
                              <p:cond delay="18000"/>
                            </p:stCondLst>
                            <p:childTnLst>
                              <p:par>
                                <p:cTn id="86" presetID="30" presetClass="entr" presetSubtype="0" fill="hold" nodeType="afterEffect">
                                  <p:stCondLst>
                                    <p:cond delay="0"/>
                                  </p:stCondLst>
                                  <p:childTnLst>
                                    <p:set>
                                      <p:cBhvr>
                                        <p:cTn id="87" dur="1" fill="hold">
                                          <p:stCondLst>
                                            <p:cond delay="0"/>
                                          </p:stCondLst>
                                        </p:cTn>
                                        <p:tgtEl>
                                          <p:spTgt spid="2">
                                            <p:txEl>
                                              <p:pRg st="9" end="9"/>
                                            </p:txEl>
                                          </p:spTgt>
                                        </p:tgtEl>
                                        <p:attrNameLst>
                                          <p:attrName>style.visibility</p:attrName>
                                        </p:attrNameLst>
                                      </p:cBhvr>
                                      <p:to>
                                        <p:strVal val="visible"/>
                                      </p:to>
                                    </p:set>
                                    <p:animEffect transition="in" filter="fade">
                                      <p:cBhvr>
                                        <p:cTn id="88" dur="1600" decel="100000"/>
                                        <p:tgtEl>
                                          <p:spTgt spid="2">
                                            <p:txEl>
                                              <p:pRg st="9" end="9"/>
                                            </p:txEl>
                                          </p:spTgt>
                                        </p:tgtEl>
                                      </p:cBhvr>
                                    </p:animEffect>
                                    <p:anim calcmode="lin" valueType="num">
                                      <p:cBhvr>
                                        <p:cTn id="89" dur="1600" decel="100000" fill="hold"/>
                                        <p:tgtEl>
                                          <p:spTgt spid="2">
                                            <p:txEl>
                                              <p:pRg st="9" end="9"/>
                                            </p:txEl>
                                          </p:spTgt>
                                        </p:tgtEl>
                                        <p:attrNameLst>
                                          <p:attrName>style.rotation</p:attrName>
                                        </p:attrNameLst>
                                      </p:cBhvr>
                                      <p:tavLst>
                                        <p:tav tm="0">
                                          <p:val>
                                            <p:fltVal val="-90"/>
                                          </p:val>
                                        </p:tav>
                                        <p:tav tm="100000">
                                          <p:val>
                                            <p:fltVal val="0"/>
                                          </p:val>
                                        </p:tav>
                                      </p:tavLst>
                                    </p:anim>
                                    <p:anim calcmode="lin" valueType="num">
                                      <p:cBhvr>
                                        <p:cTn id="90" dur="1600" decel="100000" fill="hold"/>
                                        <p:tgtEl>
                                          <p:spTgt spid="2">
                                            <p:txEl>
                                              <p:pRg st="9" end="9"/>
                                            </p:txEl>
                                          </p:spTgt>
                                        </p:tgtEl>
                                        <p:attrNameLst>
                                          <p:attrName>ppt_x</p:attrName>
                                        </p:attrNameLst>
                                      </p:cBhvr>
                                      <p:tavLst>
                                        <p:tav tm="0">
                                          <p:val>
                                            <p:strVal val="#ppt_x+0.4"/>
                                          </p:val>
                                        </p:tav>
                                        <p:tav tm="100000">
                                          <p:val>
                                            <p:strVal val="#ppt_x-0.05"/>
                                          </p:val>
                                        </p:tav>
                                      </p:tavLst>
                                    </p:anim>
                                    <p:anim calcmode="lin" valueType="num">
                                      <p:cBhvr>
                                        <p:cTn id="91" dur="1600" decel="100000" fill="hold"/>
                                        <p:tgtEl>
                                          <p:spTgt spid="2">
                                            <p:txEl>
                                              <p:pRg st="9" end="9"/>
                                            </p:txEl>
                                          </p:spTgt>
                                        </p:tgtEl>
                                        <p:attrNameLst>
                                          <p:attrName>ppt_y</p:attrName>
                                        </p:attrNameLst>
                                      </p:cBhvr>
                                      <p:tavLst>
                                        <p:tav tm="0">
                                          <p:val>
                                            <p:strVal val="#ppt_y-0.4"/>
                                          </p:val>
                                        </p:tav>
                                        <p:tav tm="100000">
                                          <p:val>
                                            <p:strVal val="#ppt_y+0.1"/>
                                          </p:val>
                                        </p:tav>
                                      </p:tavLst>
                                    </p:anim>
                                    <p:anim calcmode="lin" valueType="num">
                                      <p:cBhvr>
                                        <p:cTn id="92" dur="400" accel="100000" fill="hold">
                                          <p:stCondLst>
                                            <p:cond delay="1600"/>
                                          </p:stCondLst>
                                        </p:cTn>
                                        <p:tgtEl>
                                          <p:spTgt spid="2">
                                            <p:txEl>
                                              <p:pRg st="9" end="9"/>
                                            </p:txEl>
                                          </p:spTgt>
                                        </p:tgtEl>
                                        <p:attrNameLst>
                                          <p:attrName>ppt_x</p:attrName>
                                        </p:attrNameLst>
                                      </p:cBhvr>
                                      <p:tavLst>
                                        <p:tav tm="0">
                                          <p:val>
                                            <p:strVal val="#ppt_x-0.05"/>
                                          </p:val>
                                        </p:tav>
                                        <p:tav tm="100000">
                                          <p:val>
                                            <p:strVal val="#ppt_x"/>
                                          </p:val>
                                        </p:tav>
                                      </p:tavLst>
                                    </p:anim>
                                    <p:anim calcmode="lin" valueType="num">
                                      <p:cBhvr>
                                        <p:cTn id="93" dur="400" accel="100000" fill="hold">
                                          <p:stCondLst>
                                            <p:cond delay="1600"/>
                                          </p:stCondLst>
                                        </p:cTn>
                                        <p:tgtEl>
                                          <p:spTgt spid="2">
                                            <p:txEl>
                                              <p:pRg st="9" end="9"/>
                                            </p:txEl>
                                          </p:spTgt>
                                        </p:tgtEl>
                                        <p:attrNameLst>
                                          <p:attrName>ppt_y</p:attrName>
                                        </p:attrNameLst>
                                      </p:cBhvr>
                                      <p:tavLst>
                                        <p:tav tm="0">
                                          <p:val>
                                            <p:strVal val="#ppt_y+0.1"/>
                                          </p:val>
                                        </p:tav>
                                        <p:tav tm="100000">
                                          <p:val>
                                            <p:strVal val="#ppt_y"/>
                                          </p:val>
                                        </p:tav>
                                      </p:tavLst>
                                    </p:anim>
                                  </p:childTnLst>
                                </p:cTn>
                              </p:par>
                            </p:childTnLst>
                          </p:cTn>
                        </p:par>
                        <p:par>
                          <p:cTn id="94" fill="hold">
                            <p:stCondLst>
                              <p:cond delay="20000"/>
                            </p:stCondLst>
                            <p:childTnLst>
                              <p:par>
                                <p:cTn id="95" presetID="30" presetClass="entr" presetSubtype="0" fill="hold" nodeType="afterEffect">
                                  <p:stCondLst>
                                    <p:cond delay="0"/>
                                  </p:stCondLst>
                                  <p:childTnLst>
                                    <p:set>
                                      <p:cBhvr>
                                        <p:cTn id="96" dur="1" fill="hold">
                                          <p:stCondLst>
                                            <p:cond delay="0"/>
                                          </p:stCondLst>
                                        </p:cTn>
                                        <p:tgtEl>
                                          <p:spTgt spid="2">
                                            <p:txEl>
                                              <p:pRg st="10" end="10"/>
                                            </p:txEl>
                                          </p:spTgt>
                                        </p:tgtEl>
                                        <p:attrNameLst>
                                          <p:attrName>style.visibility</p:attrName>
                                        </p:attrNameLst>
                                      </p:cBhvr>
                                      <p:to>
                                        <p:strVal val="visible"/>
                                      </p:to>
                                    </p:set>
                                    <p:animEffect transition="in" filter="fade">
                                      <p:cBhvr>
                                        <p:cTn id="97" dur="1600" decel="100000"/>
                                        <p:tgtEl>
                                          <p:spTgt spid="2">
                                            <p:txEl>
                                              <p:pRg st="10" end="10"/>
                                            </p:txEl>
                                          </p:spTgt>
                                        </p:tgtEl>
                                      </p:cBhvr>
                                    </p:animEffect>
                                    <p:anim calcmode="lin" valueType="num">
                                      <p:cBhvr>
                                        <p:cTn id="98" dur="1600" decel="100000" fill="hold"/>
                                        <p:tgtEl>
                                          <p:spTgt spid="2">
                                            <p:txEl>
                                              <p:pRg st="10" end="10"/>
                                            </p:txEl>
                                          </p:spTgt>
                                        </p:tgtEl>
                                        <p:attrNameLst>
                                          <p:attrName>style.rotation</p:attrName>
                                        </p:attrNameLst>
                                      </p:cBhvr>
                                      <p:tavLst>
                                        <p:tav tm="0">
                                          <p:val>
                                            <p:fltVal val="-90"/>
                                          </p:val>
                                        </p:tav>
                                        <p:tav tm="100000">
                                          <p:val>
                                            <p:fltVal val="0"/>
                                          </p:val>
                                        </p:tav>
                                      </p:tavLst>
                                    </p:anim>
                                    <p:anim calcmode="lin" valueType="num">
                                      <p:cBhvr>
                                        <p:cTn id="99" dur="1600" decel="100000" fill="hold"/>
                                        <p:tgtEl>
                                          <p:spTgt spid="2">
                                            <p:txEl>
                                              <p:pRg st="10" end="10"/>
                                            </p:txEl>
                                          </p:spTgt>
                                        </p:tgtEl>
                                        <p:attrNameLst>
                                          <p:attrName>ppt_x</p:attrName>
                                        </p:attrNameLst>
                                      </p:cBhvr>
                                      <p:tavLst>
                                        <p:tav tm="0">
                                          <p:val>
                                            <p:strVal val="#ppt_x+0.4"/>
                                          </p:val>
                                        </p:tav>
                                        <p:tav tm="100000">
                                          <p:val>
                                            <p:strVal val="#ppt_x-0.05"/>
                                          </p:val>
                                        </p:tav>
                                      </p:tavLst>
                                    </p:anim>
                                    <p:anim calcmode="lin" valueType="num">
                                      <p:cBhvr>
                                        <p:cTn id="100" dur="1600" decel="100000" fill="hold"/>
                                        <p:tgtEl>
                                          <p:spTgt spid="2">
                                            <p:txEl>
                                              <p:pRg st="10" end="10"/>
                                            </p:txEl>
                                          </p:spTgt>
                                        </p:tgtEl>
                                        <p:attrNameLst>
                                          <p:attrName>ppt_y</p:attrName>
                                        </p:attrNameLst>
                                      </p:cBhvr>
                                      <p:tavLst>
                                        <p:tav tm="0">
                                          <p:val>
                                            <p:strVal val="#ppt_y-0.4"/>
                                          </p:val>
                                        </p:tav>
                                        <p:tav tm="100000">
                                          <p:val>
                                            <p:strVal val="#ppt_y+0.1"/>
                                          </p:val>
                                        </p:tav>
                                      </p:tavLst>
                                    </p:anim>
                                    <p:anim calcmode="lin" valueType="num">
                                      <p:cBhvr>
                                        <p:cTn id="101" dur="400" accel="100000" fill="hold">
                                          <p:stCondLst>
                                            <p:cond delay="1600"/>
                                          </p:stCondLst>
                                        </p:cTn>
                                        <p:tgtEl>
                                          <p:spTgt spid="2">
                                            <p:txEl>
                                              <p:pRg st="10" end="10"/>
                                            </p:txEl>
                                          </p:spTgt>
                                        </p:tgtEl>
                                        <p:attrNameLst>
                                          <p:attrName>ppt_x</p:attrName>
                                        </p:attrNameLst>
                                      </p:cBhvr>
                                      <p:tavLst>
                                        <p:tav tm="0">
                                          <p:val>
                                            <p:strVal val="#ppt_x-0.05"/>
                                          </p:val>
                                        </p:tav>
                                        <p:tav tm="100000">
                                          <p:val>
                                            <p:strVal val="#ppt_x"/>
                                          </p:val>
                                        </p:tav>
                                      </p:tavLst>
                                    </p:anim>
                                    <p:anim calcmode="lin" valueType="num">
                                      <p:cBhvr>
                                        <p:cTn id="102" dur="400" accel="100000" fill="hold">
                                          <p:stCondLst>
                                            <p:cond delay="1600"/>
                                          </p:stCondLst>
                                        </p:cTn>
                                        <p:tgtEl>
                                          <p:spTgt spid="2">
                                            <p:txEl>
                                              <p:pRg st="10" end="10"/>
                                            </p:txEl>
                                          </p:spTgt>
                                        </p:tgtEl>
                                        <p:attrNameLst>
                                          <p:attrName>ppt_y</p:attrName>
                                        </p:attrNameLst>
                                      </p:cBhvr>
                                      <p:tavLst>
                                        <p:tav tm="0">
                                          <p:val>
                                            <p:strVal val="#ppt_y+0.1"/>
                                          </p:val>
                                        </p:tav>
                                        <p:tav tm="100000">
                                          <p:val>
                                            <p:strVal val="#ppt_y"/>
                                          </p:val>
                                        </p:tav>
                                      </p:tavLst>
                                    </p:anim>
                                  </p:childTnLst>
                                </p:cTn>
                              </p:par>
                            </p:childTnLst>
                          </p:cTn>
                        </p:par>
                        <p:par>
                          <p:cTn id="103" fill="hold">
                            <p:stCondLst>
                              <p:cond delay="22000"/>
                            </p:stCondLst>
                            <p:childTnLst>
                              <p:par>
                                <p:cTn id="104" presetID="19" presetClass="exit" presetSubtype="10" fill="hold" nodeType="afterEffect">
                                  <p:stCondLst>
                                    <p:cond delay="0"/>
                                  </p:stCondLst>
                                  <p:childTnLst>
                                    <p:anim calcmode="lin" valueType="num">
                                      <p:cBhvr>
                                        <p:cTn id="105" dur="2000"/>
                                        <p:tgtEl>
                                          <p:spTgt spid="2">
                                            <p:txEl>
                                              <p:pRg st="11" end="11"/>
                                            </p:txEl>
                                          </p:spTgt>
                                        </p:tgtEl>
                                        <p:attrNameLst>
                                          <p:attrName>ppt_h</p:attrName>
                                        </p:attrNameLst>
                                      </p:cBhvr>
                                      <p:tavLst>
                                        <p:tav tm="0">
                                          <p:val>
                                            <p:strVal val="ppt_h"/>
                                          </p:val>
                                        </p:tav>
                                        <p:tav tm="100000">
                                          <p:val>
                                            <p:strVal val="ppt_h"/>
                                          </p:val>
                                        </p:tav>
                                      </p:tavLst>
                                    </p:anim>
                                    <p:anim calcmode="lin" valueType="num">
                                      <p:cBhvr>
                                        <p:cTn id="106" dur="2000"/>
                                        <p:tgtEl>
                                          <p:spTgt spid="2">
                                            <p:txEl>
                                              <p:pRg st="11" end="1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7" dur="1" fill="hold">
                                          <p:stCondLst>
                                            <p:cond delay="1999"/>
                                          </p:stCondLst>
                                        </p:cTn>
                                        <p:tgtEl>
                                          <p:spTgt spid="2">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685800" y="692150"/>
            <a:ext cx="8458200" cy="4794250"/>
          </a:xfrm>
        </p:spPr>
        <p:txBody>
          <a:bodyPr/>
          <a:lstStyle/>
          <a:p>
            <a:pPr algn="l" eaLnBrk="1" hangingPunct="1">
              <a:buFontTx/>
              <a:buNone/>
            </a:pPr>
            <a:endParaRPr lang="en-US" sz="4000" dirty="0" smtClean="0">
              <a:solidFill>
                <a:schemeClr val="hlink"/>
              </a:solidFill>
            </a:endParaRPr>
          </a:p>
          <a:p>
            <a:pPr algn="l" eaLnBrk="1" hangingPunct="1">
              <a:buFontTx/>
              <a:buNone/>
            </a:pPr>
            <a:r>
              <a:rPr lang="en-US" sz="4000" dirty="0" smtClean="0">
                <a:solidFill>
                  <a:schemeClr val="hlink"/>
                </a:solidFill>
              </a:rPr>
              <a:t>Examples:</a:t>
            </a:r>
          </a:p>
          <a:p>
            <a:pPr algn="l" eaLnBrk="1" hangingPunct="1">
              <a:buFontTx/>
              <a:buNone/>
            </a:pPr>
            <a:endParaRPr lang="en-US" sz="4000" dirty="0" smtClean="0">
              <a:solidFill>
                <a:schemeClr val="hlink"/>
              </a:solidFill>
            </a:endParaRPr>
          </a:p>
          <a:p>
            <a:pPr algn="l" eaLnBrk="1" hangingPunct="1">
              <a:buFontTx/>
              <a:buNone/>
            </a:pPr>
            <a:r>
              <a:rPr lang="en-US" sz="3600" dirty="0" smtClean="0">
                <a:solidFill>
                  <a:srgbClr val="000099"/>
                </a:solidFill>
              </a:rPr>
              <a:t>1.</a:t>
            </a:r>
            <a:r>
              <a:rPr lang="en-US" sz="3600" dirty="0" smtClean="0"/>
              <a:t> The train leaves tonight at 6pm.</a:t>
            </a:r>
          </a:p>
          <a:p>
            <a:pPr algn="l" eaLnBrk="1" hangingPunct="1">
              <a:buFontTx/>
              <a:buNone/>
            </a:pPr>
            <a:r>
              <a:rPr lang="en-US" sz="3600" dirty="0" smtClean="0">
                <a:solidFill>
                  <a:srgbClr val="000099"/>
                </a:solidFill>
              </a:rPr>
              <a:t>2.</a:t>
            </a:r>
            <a:r>
              <a:rPr lang="en-US" sz="3600" dirty="0" smtClean="0"/>
              <a:t> The party starts at 8 o</a:t>
            </a:r>
            <a:r>
              <a:rPr lang="en-US" sz="3600" dirty="0" smtClean="0">
                <a:latin typeface="Arial" pitchFamily="34" charset="0"/>
              </a:rPr>
              <a:t>’</a:t>
            </a:r>
            <a:r>
              <a:rPr lang="en-US" sz="3600" dirty="0" smtClean="0"/>
              <a:t>clock.</a:t>
            </a:r>
          </a:p>
          <a:p>
            <a:pPr algn="l" eaLnBrk="1" hangingPunct="1">
              <a:buFontTx/>
              <a:buNone/>
            </a:pPr>
            <a:r>
              <a:rPr lang="en-US" sz="3600" dirty="0" smtClean="0">
                <a:solidFill>
                  <a:srgbClr val="000099"/>
                </a:solidFill>
              </a:rPr>
              <a:t>3.</a:t>
            </a:r>
            <a:r>
              <a:rPr lang="en-US" sz="3600" dirty="0" smtClean="0"/>
              <a:t> When does class begin tomorrow? </a:t>
            </a:r>
          </a:p>
          <a:p>
            <a:pPr algn="l" eaLnBrk="1" hangingPunct="1">
              <a:buFontTx/>
              <a:buNone/>
            </a:pPr>
            <a:endParaRPr lang="en-US" sz="4000" dirty="0" smtClean="0"/>
          </a:p>
          <a:p>
            <a:pPr algn="l" eaLnBrk="1" hangingPunct="1">
              <a:buFontTx/>
              <a:buNone/>
            </a:pPr>
            <a:endParaRPr lang="ar-JO" sz="4000" dirty="0" smtClean="0"/>
          </a:p>
          <a:p>
            <a:pPr eaLnBrk="1" hangingPunct="1"/>
            <a:endParaRPr lang="en-US" dirty="0" smtClean="0"/>
          </a:p>
        </p:txBody>
      </p:sp>
    </p:spTree>
    <p:extLst>
      <p:ext uri="{BB962C8B-B14F-4D97-AF65-F5344CB8AC3E}">
        <p14:creationId xmlns:p14="http://schemas.microsoft.com/office/powerpoint/2010/main" val="1765484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770" decel="100000"/>
                                        <p:tgtEl>
                                          <p:spTgt spid="60419">
                                            <p:txEl>
                                              <p:pRg st="1" end="1"/>
                                            </p:txEl>
                                          </p:spTgt>
                                        </p:tgtEl>
                                      </p:cBhvr>
                                    </p:animEffect>
                                    <p:animScale>
                                      <p:cBhvr>
                                        <p:cTn id="8" dur="770" decel="100000"/>
                                        <p:tgtEl>
                                          <p:spTgt spid="60419">
                                            <p:txEl>
                                              <p:pRg st="1" end="1"/>
                                            </p:txEl>
                                          </p:spTgt>
                                        </p:tgtEl>
                                      </p:cBhvr>
                                      <p:from x="10000" y="10000"/>
                                      <p:to x="200000" y="450000"/>
                                    </p:animScale>
                                    <p:animScale>
                                      <p:cBhvr>
                                        <p:cTn id="9" dur="1230" accel="100000" fill="hold">
                                          <p:stCondLst>
                                            <p:cond delay="770"/>
                                          </p:stCondLst>
                                        </p:cTn>
                                        <p:tgtEl>
                                          <p:spTgt spid="60419">
                                            <p:txEl>
                                              <p:pRg st="1" end="1"/>
                                            </p:txEl>
                                          </p:spTgt>
                                        </p:tgtEl>
                                      </p:cBhvr>
                                      <p:from x="200000" y="450000"/>
                                      <p:to x="100000" y="100000"/>
                                    </p:animScale>
                                    <p:set>
                                      <p:cBhvr>
                                        <p:cTn id="10" dur="770" fill="hold"/>
                                        <p:tgtEl>
                                          <p:spTgt spid="60419">
                                            <p:txEl>
                                              <p:pRg st="1" end="1"/>
                                            </p:txEl>
                                          </p:spTgt>
                                        </p:tgtEl>
                                        <p:attrNameLst>
                                          <p:attrName>ppt_x</p:attrName>
                                        </p:attrNameLst>
                                      </p:cBhvr>
                                      <p:to>
                                        <p:strVal val="(0.5)"/>
                                      </p:to>
                                    </p:set>
                                    <p:anim from="(0.5)" to="(#ppt_x)" calcmode="lin" valueType="num">
                                      <p:cBhvr>
                                        <p:cTn id="11" dur="1230" accel="100000" fill="hold">
                                          <p:stCondLst>
                                            <p:cond delay="770"/>
                                          </p:stCondLst>
                                        </p:cTn>
                                        <p:tgtEl>
                                          <p:spTgt spid="60419">
                                            <p:txEl>
                                              <p:pRg st="1" end="1"/>
                                            </p:txEl>
                                          </p:spTgt>
                                        </p:tgtEl>
                                        <p:attrNameLst>
                                          <p:attrName>ppt_x</p:attrName>
                                        </p:attrNameLst>
                                      </p:cBhvr>
                                    </p:anim>
                                    <p:set>
                                      <p:cBhvr>
                                        <p:cTn id="12" dur="770" fill="hold"/>
                                        <p:tgtEl>
                                          <p:spTgt spid="60419">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60419">
                                            <p:txEl>
                                              <p:pRg st="1" end="1"/>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60419">
                                            <p:txEl>
                                              <p:pRg st="3" end="3"/>
                                            </p:txEl>
                                          </p:spTgt>
                                        </p:tgtEl>
                                        <p:attrNameLst>
                                          <p:attrName>style.visibility</p:attrName>
                                        </p:attrNameLst>
                                      </p:cBhvr>
                                      <p:to>
                                        <p:strVal val="visible"/>
                                      </p:to>
                                    </p:set>
                                    <p:anim calcmode="lin" valueType="num">
                                      <p:cBhvr>
                                        <p:cTn id="18"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60419">
                                            <p:txEl>
                                              <p:pRg st="3" end="3"/>
                                            </p:txEl>
                                          </p:spTgt>
                                        </p:tgtEl>
                                        <p:attrNameLst>
                                          <p:attrName>ppt_h</p:attrName>
                                        </p:attrNameLst>
                                      </p:cBhvr>
                                      <p:tavLst>
                                        <p:tav tm="0">
                                          <p:val>
                                            <p:fltVal val="0"/>
                                          </p:val>
                                        </p:tav>
                                        <p:tav tm="100000">
                                          <p:val>
                                            <p:strVal val="#ppt_h"/>
                                          </p:val>
                                        </p:tav>
                                      </p:tavLst>
                                    </p:anim>
                                    <p:anim calcmode="lin" valueType="num">
                                      <p:cBhvr>
                                        <p:cTn id="20" dur="500" fill="hold"/>
                                        <p:tgtEl>
                                          <p:spTgt spid="60419">
                                            <p:txEl>
                                              <p:pRg st="3" end="3"/>
                                            </p:txEl>
                                          </p:spTgt>
                                        </p:tgtEl>
                                        <p:attrNameLst>
                                          <p:attrName>style.rotation</p:attrName>
                                        </p:attrNameLst>
                                      </p:cBhvr>
                                      <p:tavLst>
                                        <p:tav tm="0">
                                          <p:val>
                                            <p:fltVal val="90"/>
                                          </p:val>
                                        </p:tav>
                                        <p:tav tm="100000">
                                          <p:val>
                                            <p:fltVal val="0"/>
                                          </p:val>
                                        </p:tav>
                                      </p:tavLst>
                                    </p:anim>
                                    <p:animEffect transition="in" filter="fade">
                                      <p:cBhvr>
                                        <p:cTn id="21" dur="500"/>
                                        <p:tgtEl>
                                          <p:spTgt spid="6041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60419">
                                            <p:txEl>
                                              <p:pRg st="4" end="4"/>
                                            </p:txEl>
                                          </p:spTgt>
                                        </p:tgtEl>
                                        <p:attrNameLst>
                                          <p:attrName>style.visibility</p:attrName>
                                        </p:attrNameLst>
                                      </p:cBhvr>
                                      <p:to>
                                        <p:strVal val="visible"/>
                                      </p:to>
                                    </p:set>
                                    <p:anim calcmode="lin" valueType="num">
                                      <p:cBhvr>
                                        <p:cTn id="26" dur="5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60419">
                                            <p:txEl>
                                              <p:pRg st="4" end="4"/>
                                            </p:txEl>
                                          </p:spTgt>
                                        </p:tgtEl>
                                        <p:attrNameLst>
                                          <p:attrName>ppt_h</p:attrName>
                                        </p:attrNameLst>
                                      </p:cBhvr>
                                      <p:tavLst>
                                        <p:tav tm="0">
                                          <p:val>
                                            <p:fltVal val="0"/>
                                          </p:val>
                                        </p:tav>
                                        <p:tav tm="100000">
                                          <p:val>
                                            <p:strVal val="#ppt_h"/>
                                          </p:val>
                                        </p:tav>
                                      </p:tavLst>
                                    </p:anim>
                                    <p:anim calcmode="lin" valueType="num">
                                      <p:cBhvr>
                                        <p:cTn id="28" dur="500" fill="hold"/>
                                        <p:tgtEl>
                                          <p:spTgt spid="60419">
                                            <p:txEl>
                                              <p:pRg st="4" end="4"/>
                                            </p:txEl>
                                          </p:spTgt>
                                        </p:tgtEl>
                                        <p:attrNameLst>
                                          <p:attrName>style.rotation</p:attrName>
                                        </p:attrNameLst>
                                      </p:cBhvr>
                                      <p:tavLst>
                                        <p:tav tm="0">
                                          <p:val>
                                            <p:fltVal val="90"/>
                                          </p:val>
                                        </p:tav>
                                        <p:tav tm="100000">
                                          <p:val>
                                            <p:fltVal val="0"/>
                                          </p:val>
                                        </p:tav>
                                      </p:tavLst>
                                    </p:anim>
                                    <p:animEffect transition="in" filter="fade">
                                      <p:cBhvr>
                                        <p:cTn id="29" dur="500"/>
                                        <p:tgtEl>
                                          <p:spTgt spid="60419">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60419">
                                            <p:txEl>
                                              <p:pRg st="5" end="5"/>
                                            </p:txEl>
                                          </p:spTgt>
                                        </p:tgtEl>
                                        <p:attrNameLst>
                                          <p:attrName>style.visibility</p:attrName>
                                        </p:attrNameLst>
                                      </p:cBhvr>
                                      <p:to>
                                        <p:strVal val="visible"/>
                                      </p:to>
                                    </p:set>
                                    <p:anim calcmode="lin" valueType="num">
                                      <p:cBhvr>
                                        <p:cTn id="34" dur="500" fill="hold"/>
                                        <p:tgtEl>
                                          <p:spTgt spid="6041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0419">
                                            <p:txEl>
                                              <p:pRg st="5" end="5"/>
                                            </p:txEl>
                                          </p:spTgt>
                                        </p:tgtEl>
                                        <p:attrNameLst>
                                          <p:attrName>ppt_h</p:attrName>
                                        </p:attrNameLst>
                                      </p:cBhvr>
                                      <p:tavLst>
                                        <p:tav tm="0">
                                          <p:val>
                                            <p:fltVal val="0"/>
                                          </p:val>
                                        </p:tav>
                                        <p:tav tm="100000">
                                          <p:val>
                                            <p:strVal val="#ppt_h"/>
                                          </p:val>
                                        </p:tav>
                                      </p:tavLst>
                                    </p:anim>
                                    <p:anim calcmode="lin" valueType="num">
                                      <p:cBhvr>
                                        <p:cTn id="36" dur="500" fill="hold"/>
                                        <p:tgtEl>
                                          <p:spTgt spid="60419">
                                            <p:txEl>
                                              <p:pRg st="5" end="5"/>
                                            </p:txEl>
                                          </p:spTgt>
                                        </p:tgtEl>
                                        <p:attrNameLst>
                                          <p:attrName>style.rotation</p:attrName>
                                        </p:attrNameLst>
                                      </p:cBhvr>
                                      <p:tavLst>
                                        <p:tav tm="0">
                                          <p:val>
                                            <p:fltVal val="90"/>
                                          </p:val>
                                        </p:tav>
                                        <p:tav tm="100000">
                                          <p:val>
                                            <p:fltVal val="0"/>
                                          </p:val>
                                        </p:tav>
                                      </p:tavLst>
                                    </p:anim>
                                    <p:animEffect transition="in" filter="fade">
                                      <p:cBhvr>
                                        <p:cTn id="3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685800" y="404813"/>
            <a:ext cx="7696200" cy="5081587"/>
          </a:xfrm>
        </p:spPr>
        <p:txBody>
          <a:bodyPr/>
          <a:lstStyle/>
          <a:p>
            <a:pPr algn="l" eaLnBrk="1" hangingPunct="1">
              <a:lnSpc>
                <a:spcPct val="90000"/>
              </a:lnSpc>
              <a:buFontTx/>
              <a:buNone/>
            </a:pPr>
            <a:endParaRPr lang="en-US" b="1" u="sng" dirty="0" smtClean="0"/>
          </a:p>
          <a:p>
            <a:pPr algn="l" eaLnBrk="1" hangingPunct="1">
              <a:lnSpc>
                <a:spcPct val="90000"/>
              </a:lnSpc>
              <a:buFontTx/>
              <a:buNone/>
            </a:pPr>
            <a:r>
              <a:rPr lang="en-US" b="1" dirty="0" smtClean="0">
                <a:solidFill>
                  <a:schemeClr val="tx2"/>
                </a:solidFill>
              </a:rPr>
              <a:t>USE 4:</a:t>
            </a:r>
            <a:r>
              <a:rPr lang="en-US" b="1" dirty="0" smtClean="0"/>
              <a:t> Now (Non-Continuous) Verbs.</a:t>
            </a:r>
          </a:p>
          <a:p>
            <a:pPr algn="l" eaLnBrk="1" hangingPunct="1">
              <a:lnSpc>
                <a:spcPct val="90000"/>
              </a:lnSpc>
              <a:buFontTx/>
              <a:buNone/>
            </a:pPr>
            <a:endParaRPr lang="ar-JO" sz="2800" dirty="0" smtClean="0"/>
          </a:p>
          <a:p>
            <a:pPr algn="l" eaLnBrk="1" hangingPunct="1">
              <a:lnSpc>
                <a:spcPct val="90000"/>
              </a:lnSpc>
              <a:buFontTx/>
              <a:buNone/>
            </a:pPr>
            <a:r>
              <a:rPr lang="en-US" sz="2800" dirty="0" smtClean="0"/>
              <a:t>Speakers sometimes use the Simple Present to express the idea that an action is happening or is not happening now. This can only be done with Non-Continuous Verbs and certain Mixed Verbs. </a:t>
            </a:r>
            <a:endParaRPr lang="ar-JO" sz="2800" dirty="0" smtClean="0"/>
          </a:p>
          <a:p>
            <a:pPr eaLnBrk="1" hangingPunct="1">
              <a:lnSpc>
                <a:spcPct val="90000"/>
              </a:lnSpc>
            </a:pPr>
            <a:endParaRPr lang="en-US" sz="2000" dirty="0" smtClean="0"/>
          </a:p>
        </p:txBody>
      </p:sp>
    </p:spTree>
    <p:extLst>
      <p:ext uri="{BB962C8B-B14F-4D97-AF65-F5344CB8AC3E}">
        <p14:creationId xmlns:p14="http://schemas.microsoft.com/office/powerpoint/2010/main" val="2513998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additive="base">
                                        <p:cTn id="7"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61443">
                                            <p:txEl>
                                              <p:pRg st="3" end="3"/>
                                            </p:txEl>
                                          </p:spTgt>
                                        </p:tgtEl>
                                        <p:attrNameLst>
                                          <p:attrName>style.visibility</p:attrName>
                                        </p:attrNameLst>
                                      </p:cBhvr>
                                      <p:to>
                                        <p:strVal val="visible"/>
                                      </p:to>
                                    </p:set>
                                    <p:anim calcmode="lin" valueType="num">
                                      <p:cBhvr>
                                        <p:cTn id="13" dur="500" fill="hold"/>
                                        <p:tgtEl>
                                          <p:spTgt spid="614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1443">
                                            <p:txEl>
                                              <p:pRg st="3" end="3"/>
                                            </p:txEl>
                                          </p:spTgt>
                                        </p:tgtEl>
                                        <p:attrNameLst>
                                          <p:attrName>ppt_y</p:attrName>
                                        </p:attrNameLst>
                                      </p:cBhvr>
                                      <p:tavLst>
                                        <p:tav tm="0">
                                          <p:val>
                                            <p:strVal val="#ppt_y"/>
                                          </p:val>
                                        </p:tav>
                                        <p:tav tm="100000">
                                          <p:val>
                                            <p:strVal val="#ppt_y"/>
                                          </p:val>
                                        </p:tav>
                                      </p:tavLst>
                                    </p:anim>
                                    <p:anim calcmode="lin" valueType="num">
                                      <p:cBhvr>
                                        <p:cTn id="15" dur="500" fill="hold"/>
                                        <p:tgtEl>
                                          <p:spTgt spid="614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14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685800" y="476250"/>
            <a:ext cx="7696200" cy="5010150"/>
          </a:xfrm>
        </p:spPr>
        <p:txBody>
          <a:bodyPr/>
          <a:lstStyle/>
          <a:p>
            <a:pPr algn="l" eaLnBrk="1" hangingPunct="1">
              <a:lnSpc>
                <a:spcPct val="80000"/>
              </a:lnSpc>
              <a:buFontTx/>
              <a:buNone/>
            </a:pPr>
            <a:endParaRPr lang="en-US" sz="3600" dirty="0" smtClean="0">
              <a:solidFill>
                <a:schemeClr val="hlink"/>
              </a:solidFill>
            </a:endParaRPr>
          </a:p>
          <a:p>
            <a:pPr algn="l" eaLnBrk="1" hangingPunct="1">
              <a:lnSpc>
                <a:spcPct val="80000"/>
              </a:lnSpc>
              <a:buFontTx/>
              <a:buNone/>
            </a:pPr>
            <a:r>
              <a:rPr lang="en-US" sz="3600" dirty="0" smtClean="0">
                <a:solidFill>
                  <a:schemeClr val="hlink"/>
                </a:solidFill>
              </a:rPr>
              <a:t>Examples:</a:t>
            </a:r>
          </a:p>
          <a:p>
            <a:pPr algn="l" eaLnBrk="1" hangingPunct="1">
              <a:lnSpc>
                <a:spcPct val="80000"/>
              </a:lnSpc>
              <a:buFontTx/>
              <a:buNone/>
            </a:pPr>
            <a:endParaRPr lang="en-US" sz="3600" dirty="0" smtClean="0">
              <a:solidFill>
                <a:schemeClr val="hlink"/>
              </a:solidFill>
            </a:endParaRPr>
          </a:p>
          <a:p>
            <a:pPr algn="l" eaLnBrk="1" hangingPunct="1">
              <a:lnSpc>
                <a:spcPct val="80000"/>
              </a:lnSpc>
              <a:buFontTx/>
              <a:buNone/>
            </a:pPr>
            <a:r>
              <a:rPr lang="en-US" sz="3600" dirty="0" smtClean="0">
                <a:solidFill>
                  <a:srgbClr val="000099"/>
                </a:solidFill>
              </a:rPr>
              <a:t>1.</a:t>
            </a:r>
            <a:r>
              <a:rPr lang="en-US" sz="3600" dirty="0" smtClean="0"/>
              <a:t> I am here now.</a:t>
            </a:r>
          </a:p>
          <a:p>
            <a:pPr algn="l" eaLnBrk="1" hangingPunct="1">
              <a:lnSpc>
                <a:spcPct val="80000"/>
              </a:lnSpc>
              <a:buFontTx/>
              <a:buNone/>
            </a:pPr>
            <a:r>
              <a:rPr lang="en-US" sz="3600" dirty="0" smtClean="0">
                <a:solidFill>
                  <a:srgbClr val="000099"/>
                </a:solidFill>
              </a:rPr>
              <a:t>2.</a:t>
            </a:r>
            <a:r>
              <a:rPr lang="en-US" sz="3600" dirty="0" smtClean="0"/>
              <a:t> She is not here now.</a:t>
            </a:r>
          </a:p>
          <a:p>
            <a:pPr algn="l" eaLnBrk="1" hangingPunct="1">
              <a:lnSpc>
                <a:spcPct val="80000"/>
              </a:lnSpc>
              <a:buFontTx/>
              <a:buNone/>
            </a:pPr>
            <a:r>
              <a:rPr lang="en-US" sz="3600" dirty="0" smtClean="0">
                <a:solidFill>
                  <a:srgbClr val="000099"/>
                </a:solidFill>
              </a:rPr>
              <a:t>3. </a:t>
            </a:r>
            <a:r>
              <a:rPr lang="en-US" sz="3600" dirty="0" smtClean="0"/>
              <a:t>He needs help right now.</a:t>
            </a:r>
          </a:p>
          <a:p>
            <a:pPr algn="l" eaLnBrk="1" hangingPunct="1">
              <a:lnSpc>
                <a:spcPct val="80000"/>
              </a:lnSpc>
              <a:buFontTx/>
              <a:buNone/>
            </a:pPr>
            <a:r>
              <a:rPr lang="en-US" sz="3600" dirty="0" smtClean="0">
                <a:solidFill>
                  <a:srgbClr val="000099"/>
                </a:solidFill>
              </a:rPr>
              <a:t>4.</a:t>
            </a:r>
            <a:r>
              <a:rPr lang="en-US" sz="3600" dirty="0" smtClean="0"/>
              <a:t> He has his passport in his hand.</a:t>
            </a:r>
          </a:p>
          <a:p>
            <a:pPr algn="l" eaLnBrk="1" hangingPunct="1">
              <a:lnSpc>
                <a:spcPct val="80000"/>
              </a:lnSpc>
              <a:buFontTx/>
              <a:buNone/>
            </a:pPr>
            <a:r>
              <a:rPr lang="en-US" sz="3600" dirty="0" smtClean="0">
                <a:solidFill>
                  <a:srgbClr val="000099"/>
                </a:solidFill>
              </a:rPr>
              <a:t>5.</a:t>
            </a:r>
            <a:r>
              <a:rPr lang="en-US" sz="3600" dirty="0" smtClean="0"/>
              <a:t> Do you have your passport with      you?  </a:t>
            </a:r>
          </a:p>
          <a:p>
            <a:pPr algn="l" eaLnBrk="1" hangingPunct="1">
              <a:lnSpc>
                <a:spcPct val="80000"/>
              </a:lnSpc>
              <a:buFontTx/>
              <a:buNone/>
            </a:pPr>
            <a:endParaRPr lang="ar-JO" sz="3600" dirty="0" smtClean="0"/>
          </a:p>
          <a:p>
            <a:pPr eaLnBrk="1" hangingPunct="1">
              <a:lnSpc>
                <a:spcPct val="80000"/>
              </a:lnSpc>
            </a:pPr>
            <a:endParaRPr lang="en-US" sz="2400" dirty="0" smtClean="0"/>
          </a:p>
        </p:txBody>
      </p:sp>
      <p:sp>
        <p:nvSpPr>
          <p:cNvPr id="3" name="Right Arrow 2">
            <a:hlinkClick r:id="rId2" action="ppaction://hlinksldjump"/>
          </p:cNvPr>
          <p:cNvSpPr/>
          <p:nvPr/>
        </p:nvSpPr>
        <p:spPr>
          <a:xfrm>
            <a:off x="7924800" y="60960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861816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fade">
                                      <p:cBhvr>
                                        <p:cTn id="7" dur="770" decel="100000"/>
                                        <p:tgtEl>
                                          <p:spTgt spid="62467">
                                            <p:txEl>
                                              <p:pRg st="1" end="1"/>
                                            </p:txEl>
                                          </p:spTgt>
                                        </p:tgtEl>
                                      </p:cBhvr>
                                    </p:animEffect>
                                    <p:animScale>
                                      <p:cBhvr>
                                        <p:cTn id="8" dur="770" decel="100000"/>
                                        <p:tgtEl>
                                          <p:spTgt spid="62467">
                                            <p:txEl>
                                              <p:pRg st="1" end="1"/>
                                            </p:txEl>
                                          </p:spTgt>
                                        </p:tgtEl>
                                      </p:cBhvr>
                                      <p:from x="10000" y="10000"/>
                                      <p:to x="200000" y="450000"/>
                                    </p:animScale>
                                    <p:animScale>
                                      <p:cBhvr>
                                        <p:cTn id="9" dur="1230" accel="100000" fill="hold">
                                          <p:stCondLst>
                                            <p:cond delay="770"/>
                                          </p:stCondLst>
                                        </p:cTn>
                                        <p:tgtEl>
                                          <p:spTgt spid="62467">
                                            <p:txEl>
                                              <p:pRg st="1" end="1"/>
                                            </p:txEl>
                                          </p:spTgt>
                                        </p:tgtEl>
                                      </p:cBhvr>
                                      <p:from x="200000" y="450000"/>
                                      <p:to x="100000" y="100000"/>
                                    </p:animScale>
                                    <p:set>
                                      <p:cBhvr>
                                        <p:cTn id="10" dur="770" fill="hold"/>
                                        <p:tgtEl>
                                          <p:spTgt spid="62467">
                                            <p:txEl>
                                              <p:pRg st="1" end="1"/>
                                            </p:txEl>
                                          </p:spTgt>
                                        </p:tgtEl>
                                        <p:attrNameLst>
                                          <p:attrName>ppt_x</p:attrName>
                                        </p:attrNameLst>
                                      </p:cBhvr>
                                      <p:to>
                                        <p:strVal val="(0.5)"/>
                                      </p:to>
                                    </p:set>
                                    <p:anim from="(0.5)" to="(#ppt_x)" calcmode="lin" valueType="num">
                                      <p:cBhvr>
                                        <p:cTn id="11" dur="1230" accel="100000" fill="hold">
                                          <p:stCondLst>
                                            <p:cond delay="770"/>
                                          </p:stCondLst>
                                        </p:cTn>
                                        <p:tgtEl>
                                          <p:spTgt spid="62467">
                                            <p:txEl>
                                              <p:pRg st="1" end="1"/>
                                            </p:txEl>
                                          </p:spTgt>
                                        </p:tgtEl>
                                        <p:attrNameLst>
                                          <p:attrName>ppt_x</p:attrName>
                                        </p:attrNameLst>
                                      </p:cBhvr>
                                    </p:anim>
                                    <p:set>
                                      <p:cBhvr>
                                        <p:cTn id="12" dur="770" fill="hold"/>
                                        <p:tgtEl>
                                          <p:spTgt spid="62467">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62467">
                                            <p:txEl>
                                              <p:pRg st="1" end="1"/>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62467">
                                            <p:txEl>
                                              <p:pRg st="3" end="3"/>
                                            </p:txEl>
                                          </p:spTgt>
                                        </p:tgtEl>
                                        <p:attrNameLst>
                                          <p:attrName>style.visibility</p:attrName>
                                        </p:attrNameLst>
                                      </p:cBhvr>
                                      <p:to>
                                        <p:strVal val="visible"/>
                                      </p:to>
                                    </p:set>
                                    <p:anim calcmode="lin" valueType="num">
                                      <p:cBhvr>
                                        <p:cTn id="18" dur="5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62467">
                                            <p:txEl>
                                              <p:pRg st="3" end="3"/>
                                            </p:txEl>
                                          </p:spTgt>
                                        </p:tgtEl>
                                        <p:attrNameLst>
                                          <p:attrName>ppt_h</p:attrName>
                                        </p:attrNameLst>
                                      </p:cBhvr>
                                      <p:tavLst>
                                        <p:tav tm="0">
                                          <p:val>
                                            <p:fltVal val="0"/>
                                          </p:val>
                                        </p:tav>
                                        <p:tav tm="100000">
                                          <p:val>
                                            <p:strVal val="#ppt_h"/>
                                          </p:val>
                                        </p:tav>
                                      </p:tavLst>
                                    </p:anim>
                                    <p:anim calcmode="lin" valueType="num">
                                      <p:cBhvr>
                                        <p:cTn id="20" dur="500" fill="hold"/>
                                        <p:tgtEl>
                                          <p:spTgt spid="62467">
                                            <p:txEl>
                                              <p:pRg st="3" end="3"/>
                                            </p:txEl>
                                          </p:spTgt>
                                        </p:tgtEl>
                                        <p:attrNameLst>
                                          <p:attrName>style.rotation</p:attrName>
                                        </p:attrNameLst>
                                      </p:cBhvr>
                                      <p:tavLst>
                                        <p:tav tm="0">
                                          <p:val>
                                            <p:fltVal val="90"/>
                                          </p:val>
                                        </p:tav>
                                        <p:tav tm="100000">
                                          <p:val>
                                            <p:fltVal val="0"/>
                                          </p:val>
                                        </p:tav>
                                      </p:tavLst>
                                    </p:anim>
                                    <p:animEffect transition="in" filter="fade">
                                      <p:cBhvr>
                                        <p:cTn id="21" dur="500"/>
                                        <p:tgtEl>
                                          <p:spTgt spid="6246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62467">
                                            <p:txEl>
                                              <p:pRg st="4" end="4"/>
                                            </p:txEl>
                                          </p:spTgt>
                                        </p:tgtEl>
                                        <p:attrNameLst>
                                          <p:attrName>style.visibility</p:attrName>
                                        </p:attrNameLst>
                                      </p:cBhvr>
                                      <p:to>
                                        <p:strVal val="visible"/>
                                      </p:to>
                                    </p:set>
                                    <p:anim calcmode="lin" valueType="num">
                                      <p:cBhvr>
                                        <p:cTn id="26" dur="500" fill="hold"/>
                                        <p:tgtEl>
                                          <p:spTgt spid="62467">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62467">
                                            <p:txEl>
                                              <p:pRg st="4" end="4"/>
                                            </p:txEl>
                                          </p:spTgt>
                                        </p:tgtEl>
                                        <p:attrNameLst>
                                          <p:attrName>ppt_h</p:attrName>
                                        </p:attrNameLst>
                                      </p:cBhvr>
                                      <p:tavLst>
                                        <p:tav tm="0">
                                          <p:val>
                                            <p:fltVal val="0"/>
                                          </p:val>
                                        </p:tav>
                                        <p:tav tm="100000">
                                          <p:val>
                                            <p:strVal val="#ppt_h"/>
                                          </p:val>
                                        </p:tav>
                                      </p:tavLst>
                                    </p:anim>
                                    <p:anim calcmode="lin" valueType="num">
                                      <p:cBhvr>
                                        <p:cTn id="28" dur="500" fill="hold"/>
                                        <p:tgtEl>
                                          <p:spTgt spid="62467">
                                            <p:txEl>
                                              <p:pRg st="4" end="4"/>
                                            </p:txEl>
                                          </p:spTgt>
                                        </p:tgtEl>
                                        <p:attrNameLst>
                                          <p:attrName>style.rotation</p:attrName>
                                        </p:attrNameLst>
                                      </p:cBhvr>
                                      <p:tavLst>
                                        <p:tav tm="0">
                                          <p:val>
                                            <p:fltVal val="90"/>
                                          </p:val>
                                        </p:tav>
                                        <p:tav tm="100000">
                                          <p:val>
                                            <p:fltVal val="0"/>
                                          </p:val>
                                        </p:tav>
                                      </p:tavLst>
                                    </p:anim>
                                    <p:animEffect transition="in" filter="fade">
                                      <p:cBhvr>
                                        <p:cTn id="29" dur="500"/>
                                        <p:tgtEl>
                                          <p:spTgt spid="6246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62467">
                                            <p:txEl>
                                              <p:pRg st="5" end="5"/>
                                            </p:txEl>
                                          </p:spTgt>
                                        </p:tgtEl>
                                        <p:attrNameLst>
                                          <p:attrName>style.visibility</p:attrName>
                                        </p:attrNameLst>
                                      </p:cBhvr>
                                      <p:to>
                                        <p:strVal val="visible"/>
                                      </p:to>
                                    </p:set>
                                    <p:anim calcmode="lin" valueType="num">
                                      <p:cBhvr>
                                        <p:cTn id="34" dur="500" fill="hold"/>
                                        <p:tgtEl>
                                          <p:spTgt spid="6246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2467">
                                            <p:txEl>
                                              <p:pRg st="5" end="5"/>
                                            </p:txEl>
                                          </p:spTgt>
                                        </p:tgtEl>
                                        <p:attrNameLst>
                                          <p:attrName>ppt_h</p:attrName>
                                        </p:attrNameLst>
                                      </p:cBhvr>
                                      <p:tavLst>
                                        <p:tav tm="0">
                                          <p:val>
                                            <p:fltVal val="0"/>
                                          </p:val>
                                        </p:tav>
                                        <p:tav tm="100000">
                                          <p:val>
                                            <p:strVal val="#ppt_h"/>
                                          </p:val>
                                        </p:tav>
                                      </p:tavLst>
                                    </p:anim>
                                    <p:anim calcmode="lin" valueType="num">
                                      <p:cBhvr>
                                        <p:cTn id="36" dur="500" fill="hold"/>
                                        <p:tgtEl>
                                          <p:spTgt spid="62467">
                                            <p:txEl>
                                              <p:pRg st="5" end="5"/>
                                            </p:txEl>
                                          </p:spTgt>
                                        </p:tgtEl>
                                        <p:attrNameLst>
                                          <p:attrName>style.rotation</p:attrName>
                                        </p:attrNameLst>
                                      </p:cBhvr>
                                      <p:tavLst>
                                        <p:tav tm="0">
                                          <p:val>
                                            <p:fltVal val="90"/>
                                          </p:val>
                                        </p:tav>
                                        <p:tav tm="100000">
                                          <p:val>
                                            <p:fltVal val="0"/>
                                          </p:val>
                                        </p:tav>
                                      </p:tavLst>
                                    </p:anim>
                                    <p:animEffect transition="in" filter="fade">
                                      <p:cBhvr>
                                        <p:cTn id="37" dur="500"/>
                                        <p:tgtEl>
                                          <p:spTgt spid="624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62467">
                                            <p:txEl>
                                              <p:pRg st="6" end="6"/>
                                            </p:txEl>
                                          </p:spTgt>
                                        </p:tgtEl>
                                        <p:attrNameLst>
                                          <p:attrName>style.visibility</p:attrName>
                                        </p:attrNameLst>
                                      </p:cBhvr>
                                      <p:to>
                                        <p:strVal val="visible"/>
                                      </p:to>
                                    </p:set>
                                    <p:anim calcmode="lin" valueType="num">
                                      <p:cBhvr>
                                        <p:cTn id="42" dur="500" fill="hold"/>
                                        <p:tgtEl>
                                          <p:spTgt spid="6246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62467">
                                            <p:txEl>
                                              <p:pRg st="6" end="6"/>
                                            </p:txEl>
                                          </p:spTgt>
                                        </p:tgtEl>
                                        <p:attrNameLst>
                                          <p:attrName>ppt_h</p:attrName>
                                        </p:attrNameLst>
                                      </p:cBhvr>
                                      <p:tavLst>
                                        <p:tav tm="0">
                                          <p:val>
                                            <p:fltVal val="0"/>
                                          </p:val>
                                        </p:tav>
                                        <p:tav tm="100000">
                                          <p:val>
                                            <p:strVal val="#ppt_h"/>
                                          </p:val>
                                        </p:tav>
                                      </p:tavLst>
                                    </p:anim>
                                    <p:anim calcmode="lin" valueType="num">
                                      <p:cBhvr>
                                        <p:cTn id="44" dur="500" fill="hold"/>
                                        <p:tgtEl>
                                          <p:spTgt spid="62467">
                                            <p:txEl>
                                              <p:pRg st="6" end="6"/>
                                            </p:txEl>
                                          </p:spTgt>
                                        </p:tgtEl>
                                        <p:attrNameLst>
                                          <p:attrName>style.rotation</p:attrName>
                                        </p:attrNameLst>
                                      </p:cBhvr>
                                      <p:tavLst>
                                        <p:tav tm="0">
                                          <p:val>
                                            <p:fltVal val="90"/>
                                          </p:val>
                                        </p:tav>
                                        <p:tav tm="100000">
                                          <p:val>
                                            <p:fltVal val="0"/>
                                          </p:val>
                                        </p:tav>
                                      </p:tavLst>
                                    </p:anim>
                                    <p:animEffect transition="in" filter="fade">
                                      <p:cBhvr>
                                        <p:cTn id="45" dur="500"/>
                                        <p:tgtEl>
                                          <p:spTgt spid="62467">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62467">
                                            <p:txEl>
                                              <p:pRg st="7" end="7"/>
                                            </p:txEl>
                                          </p:spTgt>
                                        </p:tgtEl>
                                        <p:attrNameLst>
                                          <p:attrName>style.visibility</p:attrName>
                                        </p:attrNameLst>
                                      </p:cBhvr>
                                      <p:to>
                                        <p:strVal val="visible"/>
                                      </p:to>
                                    </p:set>
                                    <p:anim calcmode="lin" valueType="num">
                                      <p:cBhvr>
                                        <p:cTn id="50" dur="500" fill="hold"/>
                                        <p:tgtEl>
                                          <p:spTgt spid="62467">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62467">
                                            <p:txEl>
                                              <p:pRg st="7" end="7"/>
                                            </p:txEl>
                                          </p:spTgt>
                                        </p:tgtEl>
                                        <p:attrNameLst>
                                          <p:attrName>ppt_h</p:attrName>
                                        </p:attrNameLst>
                                      </p:cBhvr>
                                      <p:tavLst>
                                        <p:tav tm="0">
                                          <p:val>
                                            <p:fltVal val="0"/>
                                          </p:val>
                                        </p:tav>
                                        <p:tav tm="100000">
                                          <p:val>
                                            <p:strVal val="#ppt_h"/>
                                          </p:val>
                                        </p:tav>
                                      </p:tavLst>
                                    </p:anim>
                                    <p:anim calcmode="lin" valueType="num">
                                      <p:cBhvr>
                                        <p:cTn id="52" dur="500" fill="hold"/>
                                        <p:tgtEl>
                                          <p:spTgt spid="62467">
                                            <p:txEl>
                                              <p:pRg st="7" end="7"/>
                                            </p:txEl>
                                          </p:spTgt>
                                        </p:tgtEl>
                                        <p:attrNameLst>
                                          <p:attrName>style.rotation</p:attrName>
                                        </p:attrNameLst>
                                      </p:cBhvr>
                                      <p:tavLst>
                                        <p:tav tm="0">
                                          <p:val>
                                            <p:fltVal val="90"/>
                                          </p:val>
                                        </p:tav>
                                        <p:tav tm="100000">
                                          <p:val>
                                            <p:fltVal val="0"/>
                                          </p:val>
                                        </p:tav>
                                      </p:tavLst>
                                    </p:anim>
                                    <p:animEffect transition="in" filter="fade">
                                      <p:cBhvr>
                                        <p:cTn id="53"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i="1" smtClean="0">
                <a:solidFill>
                  <a:srgbClr val="000099"/>
                </a:solidFill>
              </a:rPr>
              <a:t>Simple Past tense</a:t>
            </a:r>
          </a:p>
        </p:txBody>
      </p:sp>
      <p:sp>
        <p:nvSpPr>
          <p:cNvPr id="63491" name="Rectangle 3"/>
          <p:cNvSpPr>
            <a:spLocks noGrp="1" noChangeArrowheads="1"/>
          </p:cNvSpPr>
          <p:nvPr>
            <p:ph type="body" idx="1"/>
          </p:nvPr>
        </p:nvSpPr>
        <p:spPr/>
        <p:txBody>
          <a:bodyPr/>
          <a:lstStyle/>
          <a:p>
            <a:pPr algn="l" eaLnBrk="1" hangingPunct="1">
              <a:lnSpc>
                <a:spcPct val="80000"/>
              </a:lnSpc>
              <a:buFontTx/>
              <a:buNone/>
            </a:pPr>
            <a:r>
              <a:rPr lang="en-US" b="1" i="1" smtClean="0">
                <a:solidFill>
                  <a:schemeClr val="tx2"/>
                </a:solidFill>
              </a:rPr>
              <a:t>FORM:</a:t>
            </a:r>
          </a:p>
          <a:p>
            <a:pPr algn="l" eaLnBrk="1" hangingPunct="1">
              <a:lnSpc>
                <a:spcPct val="80000"/>
              </a:lnSpc>
              <a:buFontTx/>
              <a:buNone/>
            </a:pPr>
            <a:r>
              <a:rPr lang="en-US" smtClean="0"/>
              <a:t>[VERB + ed] or irregular verbs.</a:t>
            </a:r>
          </a:p>
          <a:p>
            <a:pPr algn="l" eaLnBrk="1" hangingPunct="1">
              <a:lnSpc>
                <a:spcPct val="80000"/>
              </a:lnSpc>
              <a:buFontTx/>
              <a:buNone/>
            </a:pPr>
            <a:endParaRPr lang="en-US" smtClean="0"/>
          </a:p>
          <a:p>
            <a:pPr algn="l" eaLnBrk="1" hangingPunct="1">
              <a:lnSpc>
                <a:spcPct val="80000"/>
              </a:lnSpc>
              <a:buFontTx/>
              <a:buNone/>
            </a:pPr>
            <a:r>
              <a:rPr lang="en-US" b="1" i="1" smtClean="0">
                <a:solidFill>
                  <a:schemeClr val="hlink"/>
                </a:solidFill>
              </a:rPr>
              <a:t>Examples:</a:t>
            </a:r>
          </a:p>
          <a:p>
            <a:pPr algn="l" eaLnBrk="1" hangingPunct="1">
              <a:lnSpc>
                <a:spcPct val="80000"/>
              </a:lnSpc>
              <a:buFontTx/>
              <a:buNone/>
            </a:pPr>
            <a:r>
              <a:rPr lang="en-US" smtClean="0">
                <a:solidFill>
                  <a:srgbClr val="000099"/>
                </a:solidFill>
              </a:rPr>
              <a:t>1.</a:t>
            </a:r>
            <a:r>
              <a:rPr lang="en-US" smtClean="0"/>
              <a:t> You called Nada.</a:t>
            </a:r>
          </a:p>
          <a:p>
            <a:pPr algn="l" eaLnBrk="1" hangingPunct="1">
              <a:lnSpc>
                <a:spcPct val="80000"/>
              </a:lnSpc>
              <a:buFontTx/>
              <a:buNone/>
            </a:pPr>
            <a:r>
              <a:rPr lang="en-US" smtClean="0">
                <a:solidFill>
                  <a:srgbClr val="000099"/>
                </a:solidFill>
              </a:rPr>
              <a:t>2.</a:t>
            </a:r>
            <a:r>
              <a:rPr lang="en-US" smtClean="0"/>
              <a:t> Did you call Nada?</a:t>
            </a:r>
          </a:p>
          <a:p>
            <a:pPr algn="l" eaLnBrk="1" hangingPunct="1">
              <a:lnSpc>
                <a:spcPct val="80000"/>
              </a:lnSpc>
              <a:buFontTx/>
              <a:buNone/>
            </a:pPr>
            <a:r>
              <a:rPr lang="en-US" smtClean="0">
                <a:solidFill>
                  <a:srgbClr val="000099"/>
                </a:solidFill>
              </a:rPr>
              <a:t>3.</a:t>
            </a:r>
            <a:r>
              <a:rPr lang="en-US" smtClean="0"/>
              <a:t> You did not call Nada.</a:t>
            </a:r>
          </a:p>
          <a:p>
            <a:pPr algn="l" eaLnBrk="1" hangingPunct="1">
              <a:lnSpc>
                <a:spcPct val="80000"/>
              </a:lnSpc>
              <a:buFontTx/>
              <a:buNone/>
            </a:pPr>
            <a:endParaRPr lang="en-US" smtClean="0"/>
          </a:p>
          <a:p>
            <a:pPr algn="l" eaLnBrk="1" hangingPunct="1">
              <a:lnSpc>
                <a:spcPct val="80000"/>
              </a:lnSpc>
              <a:buFontTx/>
              <a:buNone/>
            </a:pPr>
            <a:endParaRPr lang="ar-JO" smtClean="0"/>
          </a:p>
          <a:p>
            <a:pPr eaLnBrk="1" hangingPunct="1">
              <a:lnSpc>
                <a:spcPct val="80000"/>
              </a:lnSpc>
            </a:pPr>
            <a:endParaRPr lang="en-US" sz="2400" smtClean="0"/>
          </a:p>
        </p:txBody>
      </p:sp>
    </p:spTree>
    <p:extLst>
      <p:ext uri="{BB962C8B-B14F-4D97-AF65-F5344CB8AC3E}">
        <p14:creationId xmlns:p14="http://schemas.microsoft.com/office/powerpoint/2010/main" val="1510833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amond(in)">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p:cTn id="18" dur="500" fill="hold"/>
                                        <p:tgtEl>
                                          <p:spTgt spid="6349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349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6349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349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349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 calcmode="lin" valueType="num">
                                      <p:cBhvr additive="base">
                                        <p:cTn id="27"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63491">
                                            <p:txEl>
                                              <p:pRg st="4" end="4"/>
                                            </p:txEl>
                                          </p:spTgt>
                                        </p:tgtEl>
                                        <p:attrNameLst>
                                          <p:attrName>style.visibility</p:attrName>
                                        </p:attrNameLst>
                                      </p:cBhvr>
                                      <p:to>
                                        <p:strVal val="visible"/>
                                      </p:to>
                                    </p:set>
                                    <p:anim calcmode="lin" valueType="num">
                                      <p:cBhvr>
                                        <p:cTn id="33" dur="500" fill="hold"/>
                                        <p:tgtEl>
                                          <p:spTgt spid="6349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3491">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6349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349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349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63491">
                                            <p:txEl>
                                              <p:pRg st="5" end="5"/>
                                            </p:txEl>
                                          </p:spTgt>
                                        </p:tgtEl>
                                        <p:attrNameLst>
                                          <p:attrName>style.visibility</p:attrName>
                                        </p:attrNameLst>
                                      </p:cBhvr>
                                      <p:to>
                                        <p:strVal val="visible"/>
                                      </p:to>
                                    </p:set>
                                    <p:anim calcmode="lin" valueType="num">
                                      <p:cBhvr>
                                        <p:cTn id="42" dur="500" fill="hold"/>
                                        <p:tgtEl>
                                          <p:spTgt spid="6349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3491">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6349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349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3491">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63491">
                                            <p:txEl>
                                              <p:pRg st="6" end="6"/>
                                            </p:txEl>
                                          </p:spTgt>
                                        </p:tgtEl>
                                        <p:attrNameLst>
                                          <p:attrName>style.visibility</p:attrName>
                                        </p:attrNameLst>
                                      </p:cBhvr>
                                      <p:to>
                                        <p:strVal val="visible"/>
                                      </p:to>
                                    </p:set>
                                    <p:anim calcmode="lin" valueType="num">
                                      <p:cBhvr>
                                        <p:cTn id="51" dur="500" fill="hold"/>
                                        <p:tgtEl>
                                          <p:spTgt spid="6349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3491">
                                            <p:txEl>
                                              <p:pRg st="6" end="6"/>
                                            </p:txEl>
                                          </p:spTgt>
                                        </p:tgtEl>
                                        <p:attrNameLst>
                                          <p:attrName>ppt_y</p:attrName>
                                        </p:attrNameLst>
                                      </p:cBhvr>
                                      <p:tavLst>
                                        <p:tav tm="0">
                                          <p:val>
                                            <p:strVal val="#ppt_y"/>
                                          </p:val>
                                        </p:tav>
                                        <p:tav tm="100000">
                                          <p:val>
                                            <p:strVal val="#ppt_y"/>
                                          </p:val>
                                        </p:tav>
                                      </p:tavLst>
                                    </p:anim>
                                    <p:anim calcmode="lin" valueType="num">
                                      <p:cBhvr>
                                        <p:cTn id="53" dur="500" fill="hold"/>
                                        <p:tgtEl>
                                          <p:spTgt spid="6349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349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685800" y="549275"/>
            <a:ext cx="7696200" cy="4937125"/>
          </a:xfrm>
        </p:spPr>
        <p:txBody>
          <a:bodyPr/>
          <a:lstStyle/>
          <a:p>
            <a:pPr algn="l" eaLnBrk="1" hangingPunct="1">
              <a:lnSpc>
                <a:spcPct val="80000"/>
              </a:lnSpc>
              <a:buFontTx/>
              <a:buNone/>
              <a:defRPr/>
            </a:pPr>
            <a:endParaRPr lang="en-US" b="1" dirty="0" smtClean="0">
              <a:solidFill>
                <a:schemeClr val="tx2"/>
              </a:solidFill>
              <a:effectLst>
                <a:outerShdw blurRad="38100" dist="38100" dir="2700000" algn="tl">
                  <a:srgbClr val="C0C0C0"/>
                </a:outerShdw>
              </a:effectLst>
            </a:endParaRPr>
          </a:p>
          <a:p>
            <a:pPr algn="l" eaLnBrk="1" hangingPunct="1">
              <a:lnSpc>
                <a:spcPct val="80000"/>
              </a:lnSpc>
              <a:buFontTx/>
              <a:buNone/>
              <a:defRPr/>
            </a:pPr>
            <a:r>
              <a:rPr lang="en-US" b="1" dirty="0" smtClean="0">
                <a:solidFill>
                  <a:schemeClr val="tx2"/>
                </a:solidFill>
                <a:effectLst>
                  <a:outerShdw blurRad="38100" dist="38100" dir="2700000" algn="tl">
                    <a:srgbClr val="C0C0C0"/>
                  </a:outerShdw>
                </a:effectLst>
              </a:rPr>
              <a:t>USE 1:</a:t>
            </a:r>
            <a:r>
              <a:rPr lang="en-US" b="1" dirty="0" smtClean="0">
                <a:effectLst>
                  <a:outerShdw blurRad="38100" dist="38100" dir="2700000" algn="tl">
                    <a:srgbClr val="C0C0C0"/>
                  </a:outerShdw>
                </a:effectLst>
              </a:rPr>
              <a:t>Completed Action in the past.</a:t>
            </a:r>
          </a:p>
          <a:p>
            <a:pPr algn="l" eaLnBrk="1" hangingPunct="1">
              <a:lnSpc>
                <a:spcPct val="80000"/>
              </a:lnSpc>
              <a:buFontTx/>
              <a:buNone/>
              <a:defRPr/>
            </a:pPr>
            <a:endParaRPr lang="en-US" sz="2800" dirty="0" smtClean="0"/>
          </a:p>
          <a:p>
            <a:pPr algn="l" eaLnBrk="1" hangingPunct="1">
              <a:lnSpc>
                <a:spcPct val="80000"/>
              </a:lnSpc>
              <a:buFontTx/>
              <a:buNone/>
              <a:defRPr/>
            </a:pPr>
            <a:endParaRPr lang="en-US" sz="2800" dirty="0" smtClean="0"/>
          </a:p>
          <a:p>
            <a:pPr eaLnBrk="1" hangingPunct="1">
              <a:lnSpc>
                <a:spcPct val="80000"/>
              </a:lnSpc>
              <a:defRPr/>
            </a:pPr>
            <a:endParaRPr lang="en-US" sz="2000" dirty="0" smtClean="0"/>
          </a:p>
        </p:txBody>
      </p:sp>
      <p:sp>
        <p:nvSpPr>
          <p:cNvPr id="3" name="Rectangle 2"/>
          <p:cNvSpPr/>
          <p:nvPr/>
        </p:nvSpPr>
        <p:spPr>
          <a:xfrm>
            <a:off x="533400" y="2002971"/>
            <a:ext cx="7391400" cy="326377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lnSpc>
                <a:spcPct val="80000"/>
              </a:lnSpc>
              <a:buFontTx/>
              <a:buNone/>
              <a:defRPr/>
            </a:pPr>
            <a:endParaRPr lang="en-US" sz="3200" b="1" cap="none" spc="0" dirty="0" smtClean="0">
              <a:ln w="11430"/>
              <a:solidFill>
                <a:srgbClr val="7030A0"/>
              </a:solidFill>
              <a:effectLst>
                <a:outerShdw blurRad="50800" dist="39000" dir="5460000" algn="tl">
                  <a:srgbClr val="000000">
                    <a:alpha val="38000"/>
                  </a:srgbClr>
                </a:outerShdw>
              </a:effectLst>
              <a:latin typeface="Aharoni" pitchFamily="2" charset="-79"/>
              <a:cs typeface="Aharoni" pitchFamily="2" charset="-79"/>
            </a:endParaRPr>
          </a:p>
          <a:p>
            <a:pPr eaLnBrk="1" hangingPunct="1">
              <a:lnSpc>
                <a:spcPct val="80000"/>
              </a:lnSpc>
              <a:buFontTx/>
              <a:buNone/>
              <a:defRPr/>
            </a:pPr>
            <a:r>
              <a:rPr lang="en-US" sz="3200" b="1" cap="none" spc="0" dirty="0" smtClean="0">
                <a:ln w="11430"/>
                <a:solidFill>
                  <a:srgbClr val="7030A0"/>
                </a:solidFill>
                <a:effectLst>
                  <a:outerShdw blurRad="50800" dist="39000" dir="5460000" algn="tl">
                    <a:srgbClr val="000000">
                      <a:alpha val="38000"/>
                    </a:srgbClr>
                  </a:outerShdw>
                </a:effectLst>
                <a:latin typeface="Aharoni" pitchFamily="2" charset="-79"/>
                <a:cs typeface="Aharoni" pitchFamily="2" charset="-79"/>
              </a:rPr>
              <a:t>Use the Simple Past to express the idea that an action started and finished at a specific time in the past. Sometimes, the speaker may not actually mention the specific time, but they do have one specific time in mind</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a:t>
            </a:r>
            <a:endParaRPr lang="ar-JO"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2257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checkerboard(across)">
                                      <p:cBhvr>
                                        <p:cTn id="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684213" y="549275"/>
            <a:ext cx="7696200" cy="4937125"/>
          </a:xfrm>
        </p:spPr>
        <p:txBody>
          <a:bodyPr/>
          <a:lstStyle/>
          <a:p>
            <a:pPr algn="l" eaLnBrk="1" hangingPunct="1">
              <a:lnSpc>
                <a:spcPct val="90000"/>
              </a:lnSpc>
              <a:buFontTx/>
              <a:buNone/>
            </a:pPr>
            <a:endParaRPr lang="en-US" sz="3600" smtClean="0">
              <a:solidFill>
                <a:schemeClr val="hlink"/>
              </a:solidFill>
            </a:endParaRPr>
          </a:p>
          <a:p>
            <a:pPr algn="l" eaLnBrk="1" hangingPunct="1">
              <a:lnSpc>
                <a:spcPct val="90000"/>
              </a:lnSpc>
              <a:buFontTx/>
              <a:buNone/>
            </a:pPr>
            <a:r>
              <a:rPr lang="en-US" sz="3600" smtClean="0">
                <a:solidFill>
                  <a:schemeClr val="hlink"/>
                </a:solidFill>
              </a:rPr>
              <a:t>Examples:</a:t>
            </a:r>
          </a:p>
          <a:p>
            <a:pPr algn="l" eaLnBrk="1" hangingPunct="1">
              <a:lnSpc>
                <a:spcPct val="90000"/>
              </a:lnSpc>
              <a:buFontTx/>
              <a:buNone/>
            </a:pPr>
            <a:endParaRPr lang="en-US" sz="3600" smtClean="0">
              <a:solidFill>
                <a:schemeClr val="hlink"/>
              </a:solidFill>
            </a:endParaRPr>
          </a:p>
          <a:p>
            <a:pPr algn="l" eaLnBrk="1" hangingPunct="1">
              <a:lnSpc>
                <a:spcPct val="90000"/>
              </a:lnSpc>
              <a:buFontTx/>
              <a:buNone/>
            </a:pPr>
            <a:r>
              <a:rPr lang="en-US" sz="3600" smtClean="0">
                <a:solidFill>
                  <a:srgbClr val="000099"/>
                </a:solidFill>
              </a:rPr>
              <a:t>1.</a:t>
            </a:r>
            <a:r>
              <a:rPr lang="en-US" sz="3600" smtClean="0"/>
              <a:t> I saw a movie yesterday.</a:t>
            </a:r>
          </a:p>
          <a:p>
            <a:pPr algn="l" eaLnBrk="1" hangingPunct="1">
              <a:lnSpc>
                <a:spcPct val="90000"/>
              </a:lnSpc>
              <a:buFontTx/>
              <a:buNone/>
            </a:pPr>
            <a:r>
              <a:rPr lang="en-US" sz="3600" smtClean="0">
                <a:solidFill>
                  <a:srgbClr val="000099"/>
                </a:solidFill>
              </a:rPr>
              <a:t>2.</a:t>
            </a:r>
            <a:r>
              <a:rPr lang="en-US" sz="3600" smtClean="0"/>
              <a:t> Last year, I traveled to Japan.</a:t>
            </a:r>
          </a:p>
          <a:p>
            <a:pPr algn="l" eaLnBrk="1" hangingPunct="1">
              <a:lnSpc>
                <a:spcPct val="90000"/>
              </a:lnSpc>
              <a:buFontTx/>
              <a:buNone/>
            </a:pPr>
            <a:r>
              <a:rPr lang="en-US" sz="3600" smtClean="0">
                <a:solidFill>
                  <a:srgbClr val="000099"/>
                </a:solidFill>
              </a:rPr>
              <a:t>3.</a:t>
            </a:r>
            <a:r>
              <a:rPr lang="en-US" sz="3600" smtClean="0"/>
              <a:t> Did you have dinner last night?</a:t>
            </a:r>
          </a:p>
          <a:p>
            <a:pPr algn="l" eaLnBrk="1" hangingPunct="1">
              <a:lnSpc>
                <a:spcPct val="90000"/>
              </a:lnSpc>
              <a:buFontTx/>
              <a:buNone/>
            </a:pPr>
            <a:r>
              <a:rPr lang="en-US" sz="3600" smtClean="0">
                <a:solidFill>
                  <a:srgbClr val="000099"/>
                </a:solidFill>
              </a:rPr>
              <a:t>4.</a:t>
            </a:r>
            <a:r>
              <a:rPr lang="en-US" sz="3600" smtClean="0"/>
              <a:t> I met Tamara a couple of weeks     ago.</a:t>
            </a:r>
          </a:p>
          <a:p>
            <a:pPr algn="l" eaLnBrk="1" hangingPunct="1">
              <a:lnSpc>
                <a:spcPct val="90000"/>
              </a:lnSpc>
              <a:buFontTx/>
              <a:buNone/>
            </a:pPr>
            <a:endParaRPr lang="ar-JO" sz="2800" smtClean="0"/>
          </a:p>
          <a:p>
            <a:pPr eaLnBrk="1" hangingPunct="1">
              <a:lnSpc>
                <a:spcPct val="90000"/>
              </a:lnSpc>
            </a:pPr>
            <a:endParaRPr lang="en-US" sz="2800" smtClean="0"/>
          </a:p>
        </p:txBody>
      </p:sp>
    </p:spTree>
    <p:extLst>
      <p:ext uri="{BB962C8B-B14F-4D97-AF65-F5344CB8AC3E}">
        <p14:creationId xmlns:p14="http://schemas.microsoft.com/office/powerpoint/2010/main" val="2126031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fade">
                                      <p:cBhvr>
                                        <p:cTn id="7" dur="770" decel="100000"/>
                                        <p:tgtEl>
                                          <p:spTgt spid="65539">
                                            <p:txEl>
                                              <p:pRg st="1" end="1"/>
                                            </p:txEl>
                                          </p:spTgt>
                                        </p:tgtEl>
                                      </p:cBhvr>
                                    </p:animEffect>
                                    <p:animScale>
                                      <p:cBhvr>
                                        <p:cTn id="8" dur="770" decel="100000"/>
                                        <p:tgtEl>
                                          <p:spTgt spid="65539">
                                            <p:txEl>
                                              <p:pRg st="1" end="1"/>
                                            </p:txEl>
                                          </p:spTgt>
                                        </p:tgtEl>
                                      </p:cBhvr>
                                      <p:from x="10000" y="10000"/>
                                      <p:to x="200000" y="450000"/>
                                    </p:animScale>
                                    <p:animScale>
                                      <p:cBhvr>
                                        <p:cTn id="9" dur="1230" accel="100000" fill="hold">
                                          <p:stCondLst>
                                            <p:cond delay="770"/>
                                          </p:stCondLst>
                                        </p:cTn>
                                        <p:tgtEl>
                                          <p:spTgt spid="65539">
                                            <p:txEl>
                                              <p:pRg st="1" end="1"/>
                                            </p:txEl>
                                          </p:spTgt>
                                        </p:tgtEl>
                                      </p:cBhvr>
                                      <p:from x="200000" y="450000"/>
                                      <p:to x="100000" y="100000"/>
                                    </p:animScale>
                                    <p:set>
                                      <p:cBhvr>
                                        <p:cTn id="10" dur="770" fill="hold"/>
                                        <p:tgtEl>
                                          <p:spTgt spid="65539">
                                            <p:txEl>
                                              <p:pRg st="1" end="1"/>
                                            </p:txEl>
                                          </p:spTgt>
                                        </p:tgtEl>
                                        <p:attrNameLst>
                                          <p:attrName>ppt_x</p:attrName>
                                        </p:attrNameLst>
                                      </p:cBhvr>
                                      <p:to>
                                        <p:strVal val="(0.5)"/>
                                      </p:to>
                                    </p:set>
                                    <p:anim from="(0.5)" to="(#ppt_x)" calcmode="lin" valueType="num">
                                      <p:cBhvr>
                                        <p:cTn id="11" dur="1230" accel="100000" fill="hold">
                                          <p:stCondLst>
                                            <p:cond delay="770"/>
                                          </p:stCondLst>
                                        </p:cTn>
                                        <p:tgtEl>
                                          <p:spTgt spid="65539">
                                            <p:txEl>
                                              <p:pRg st="1" end="1"/>
                                            </p:txEl>
                                          </p:spTgt>
                                        </p:tgtEl>
                                        <p:attrNameLst>
                                          <p:attrName>ppt_x</p:attrName>
                                        </p:attrNameLst>
                                      </p:cBhvr>
                                    </p:anim>
                                    <p:set>
                                      <p:cBhvr>
                                        <p:cTn id="12" dur="770" fill="hold"/>
                                        <p:tgtEl>
                                          <p:spTgt spid="65539">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65539">
                                            <p:txEl>
                                              <p:pRg st="1" end="1"/>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65539">
                                            <p:txEl>
                                              <p:pRg st="3" end="3"/>
                                            </p:txEl>
                                          </p:spTgt>
                                        </p:tgtEl>
                                        <p:attrNameLst>
                                          <p:attrName>style.visibility</p:attrName>
                                        </p:attrNameLst>
                                      </p:cBhvr>
                                      <p:to>
                                        <p:strVal val="visible"/>
                                      </p:to>
                                    </p:set>
                                    <p:anim calcmode="lin" valueType="num">
                                      <p:cBhvr>
                                        <p:cTn id="18" dur="500" fill="hold"/>
                                        <p:tgtEl>
                                          <p:spTgt spid="6553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5539">
                                            <p:txEl>
                                              <p:pRg st="3" end="3"/>
                                            </p:txEl>
                                          </p:spTgt>
                                        </p:tgtEl>
                                        <p:attrNameLst>
                                          <p:attrName>ppt_y</p:attrName>
                                        </p:attrNameLst>
                                      </p:cBhvr>
                                      <p:tavLst>
                                        <p:tav tm="0">
                                          <p:val>
                                            <p:strVal val="#ppt_y"/>
                                          </p:val>
                                        </p:tav>
                                        <p:tav tm="100000">
                                          <p:val>
                                            <p:strVal val="#ppt_y"/>
                                          </p:val>
                                        </p:tav>
                                      </p:tavLst>
                                    </p:anim>
                                    <p:anim calcmode="lin" valueType="num">
                                      <p:cBhvr>
                                        <p:cTn id="20" dur="500" fill="hold"/>
                                        <p:tgtEl>
                                          <p:spTgt spid="6553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553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5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65539">
                                            <p:txEl>
                                              <p:pRg st="4" end="4"/>
                                            </p:txEl>
                                          </p:spTgt>
                                        </p:tgtEl>
                                        <p:attrNameLst>
                                          <p:attrName>style.visibility</p:attrName>
                                        </p:attrNameLst>
                                      </p:cBhvr>
                                      <p:to>
                                        <p:strVal val="visible"/>
                                      </p:to>
                                    </p:set>
                                    <p:anim calcmode="lin" valueType="num">
                                      <p:cBhvr>
                                        <p:cTn id="27" dur="500" fill="hold"/>
                                        <p:tgtEl>
                                          <p:spTgt spid="6553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5539">
                                            <p:txEl>
                                              <p:pRg st="4" end="4"/>
                                            </p:txEl>
                                          </p:spTgt>
                                        </p:tgtEl>
                                        <p:attrNameLst>
                                          <p:attrName>ppt_y</p:attrName>
                                        </p:attrNameLst>
                                      </p:cBhvr>
                                      <p:tavLst>
                                        <p:tav tm="0">
                                          <p:val>
                                            <p:strVal val="#ppt_y"/>
                                          </p:val>
                                        </p:tav>
                                        <p:tav tm="100000">
                                          <p:val>
                                            <p:strVal val="#ppt_y"/>
                                          </p:val>
                                        </p:tav>
                                      </p:tavLst>
                                    </p:anim>
                                    <p:anim calcmode="lin" valueType="num">
                                      <p:cBhvr>
                                        <p:cTn id="29" dur="500" fill="hold"/>
                                        <p:tgtEl>
                                          <p:spTgt spid="6553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553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553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65539">
                                            <p:txEl>
                                              <p:pRg st="5" end="5"/>
                                            </p:txEl>
                                          </p:spTgt>
                                        </p:tgtEl>
                                        <p:attrNameLst>
                                          <p:attrName>style.visibility</p:attrName>
                                        </p:attrNameLst>
                                      </p:cBhvr>
                                      <p:to>
                                        <p:strVal val="visible"/>
                                      </p:to>
                                    </p:set>
                                    <p:anim calcmode="lin" valueType="num">
                                      <p:cBhvr>
                                        <p:cTn id="36" dur="500" fill="hold"/>
                                        <p:tgtEl>
                                          <p:spTgt spid="6553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5539">
                                            <p:txEl>
                                              <p:pRg st="5" end="5"/>
                                            </p:txEl>
                                          </p:spTgt>
                                        </p:tgtEl>
                                        <p:attrNameLst>
                                          <p:attrName>ppt_y</p:attrName>
                                        </p:attrNameLst>
                                      </p:cBhvr>
                                      <p:tavLst>
                                        <p:tav tm="0">
                                          <p:val>
                                            <p:strVal val="#ppt_y"/>
                                          </p:val>
                                        </p:tav>
                                        <p:tav tm="100000">
                                          <p:val>
                                            <p:strVal val="#ppt_y"/>
                                          </p:val>
                                        </p:tav>
                                      </p:tavLst>
                                    </p:anim>
                                    <p:anim calcmode="lin" valueType="num">
                                      <p:cBhvr>
                                        <p:cTn id="38" dur="500" fill="hold"/>
                                        <p:tgtEl>
                                          <p:spTgt spid="6553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553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5539">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nodeType="clickEffect">
                                  <p:stCondLst>
                                    <p:cond delay="0"/>
                                  </p:stCondLst>
                                  <p:iterate type="lt">
                                    <p:tmPct val="10000"/>
                                  </p:iterate>
                                  <p:childTnLst>
                                    <p:set>
                                      <p:cBhvr>
                                        <p:cTn id="44" dur="1" fill="hold">
                                          <p:stCondLst>
                                            <p:cond delay="0"/>
                                          </p:stCondLst>
                                        </p:cTn>
                                        <p:tgtEl>
                                          <p:spTgt spid="65539">
                                            <p:txEl>
                                              <p:pRg st="6" end="6"/>
                                            </p:txEl>
                                          </p:spTgt>
                                        </p:tgtEl>
                                        <p:attrNameLst>
                                          <p:attrName>style.visibility</p:attrName>
                                        </p:attrNameLst>
                                      </p:cBhvr>
                                      <p:to>
                                        <p:strVal val="visible"/>
                                      </p:to>
                                    </p:set>
                                    <p:anim calcmode="lin" valueType="num">
                                      <p:cBhvr>
                                        <p:cTn id="45" dur="500" fill="hold"/>
                                        <p:tgtEl>
                                          <p:spTgt spid="6553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5539">
                                            <p:txEl>
                                              <p:pRg st="6" end="6"/>
                                            </p:txEl>
                                          </p:spTgt>
                                        </p:tgtEl>
                                        <p:attrNameLst>
                                          <p:attrName>ppt_y</p:attrName>
                                        </p:attrNameLst>
                                      </p:cBhvr>
                                      <p:tavLst>
                                        <p:tav tm="0">
                                          <p:val>
                                            <p:strVal val="#ppt_y"/>
                                          </p:val>
                                        </p:tav>
                                        <p:tav tm="100000">
                                          <p:val>
                                            <p:strVal val="#ppt_y"/>
                                          </p:val>
                                        </p:tav>
                                      </p:tavLst>
                                    </p:anim>
                                    <p:anim calcmode="lin" valueType="num">
                                      <p:cBhvr>
                                        <p:cTn id="47" dur="500" fill="hold"/>
                                        <p:tgtEl>
                                          <p:spTgt spid="6553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553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923924"/>
            <a:ext cx="3810000" cy="3952875"/>
          </a:xfrm>
          <a:noFill/>
        </p:spPr>
        <p:txBody>
          <a:bodyPr>
            <a:noAutofit/>
          </a:bodyPr>
          <a:lstStyle/>
          <a:p>
            <a:endParaRPr lang="en-US" sz="1800" b="1" dirty="0" smtClean="0">
              <a:latin typeface="FrankRuehl" pitchFamily="34" charset="-79"/>
              <a:cs typeface="FrankRuehl" pitchFamily="34" charset="-79"/>
            </a:endParaRPr>
          </a:p>
          <a:p>
            <a:endParaRPr lang="en-US" sz="1800" b="1" dirty="0">
              <a:latin typeface="FrankRuehl" pitchFamily="34" charset="-79"/>
              <a:cs typeface="FrankRuehl" pitchFamily="34" charset="-79"/>
            </a:endParaRPr>
          </a:p>
          <a:p>
            <a:endParaRPr lang="en-US" sz="1800" b="1" dirty="0" smtClean="0">
              <a:latin typeface="FrankRuehl" pitchFamily="34" charset="-79"/>
              <a:cs typeface="FrankRuehl" pitchFamily="34" charset="-79"/>
            </a:endParaRPr>
          </a:p>
          <a:p>
            <a:endParaRPr lang="en-US" sz="1800" b="1" dirty="0">
              <a:latin typeface="FrankRuehl" pitchFamily="34" charset="-79"/>
              <a:cs typeface="FrankRuehl" pitchFamily="34" charset="-79"/>
            </a:endParaRPr>
          </a:p>
          <a:p>
            <a:endParaRPr lang="en-US" sz="1800" b="1" dirty="0" smtClean="0">
              <a:latin typeface="FrankRuehl" pitchFamily="34" charset="-79"/>
              <a:cs typeface="FrankRuehl" pitchFamily="34" charset="-79"/>
            </a:endParaRPr>
          </a:p>
          <a:p>
            <a:r>
              <a:rPr lang="en-US" sz="1800" b="1" dirty="0" smtClean="0">
                <a:latin typeface="FrankRuehl" pitchFamily="34" charset="-79"/>
                <a:cs typeface="FrankRuehl" pitchFamily="34" charset="-79"/>
              </a:rPr>
              <a:t>Unit One: </a:t>
            </a:r>
            <a:r>
              <a:rPr lang="en-US" sz="1800" b="1" dirty="0" smtClean="0">
                <a:latin typeface="FrankRuehl" pitchFamily="34" charset="-79"/>
                <a:cs typeface="FrankRuehl" pitchFamily="34" charset="-79"/>
                <a:hlinkClick r:id="rId3" action="ppaction://hlinksldjump"/>
              </a:rPr>
              <a:t>Requesting &amp; </a:t>
            </a:r>
          </a:p>
          <a:p>
            <a:pPr marL="0" indent="0">
              <a:buNone/>
            </a:pPr>
            <a:r>
              <a:rPr lang="en-US" sz="1800" b="1" dirty="0" smtClean="0">
                <a:latin typeface="FrankRuehl" pitchFamily="34" charset="-79"/>
                <a:cs typeface="FrankRuehl" pitchFamily="34" charset="-79"/>
                <a:hlinkClick r:id="rId3" action="ppaction://hlinksldjump"/>
              </a:rPr>
              <a:t>                   giving information.</a:t>
            </a:r>
            <a:endParaRPr lang="en-US" sz="1800" b="1" dirty="0" smtClean="0">
              <a:latin typeface="FrankRuehl" pitchFamily="34" charset="-79"/>
              <a:cs typeface="FrankRuehl" pitchFamily="34" charset="-79"/>
            </a:endParaRPr>
          </a:p>
          <a:p>
            <a:r>
              <a:rPr lang="en-US" sz="1800" b="1" dirty="0" smtClean="0">
                <a:latin typeface="FrankRuehl" pitchFamily="34" charset="-79"/>
                <a:cs typeface="FrankRuehl" pitchFamily="34" charset="-79"/>
              </a:rPr>
              <a:t>Unit Two: </a:t>
            </a:r>
            <a:r>
              <a:rPr lang="en-US" sz="1800" b="1" dirty="0" smtClean="0">
                <a:latin typeface="FrankRuehl" pitchFamily="34" charset="-79"/>
                <a:cs typeface="FrankRuehl" pitchFamily="34" charset="-79"/>
                <a:hlinkClick r:id="rId4" action="ppaction://hlinksldjump"/>
              </a:rPr>
              <a:t>Mixed Tenses.</a:t>
            </a:r>
            <a:endParaRPr lang="en-US" sz="1800" b="1" dirty="0" smtClean="0">
              <a:latin typeface="FrankRuehl" pitchFamily="34" charset="-79"/>
              <a:cs typeface="FrankRuehl" pitchFamily="34" charset="-79"/>
            </a:endParaRPr>
          </a:p>
          <a:p>
            <a:r>
              <a:rPr lang="en-US" sz="1800" b="1" dirty="0" smtClean="0">
                <a:latin typeface="FrankRuehl" pitchFamily="34" charset="-79"/>
                <a:cs typeface="FrankRuehl" pitchFamily="34" charset="-79"/>
              </a:rPr>
              <a:t>Unit Three: </a:t>
            </a:r>
            <a:r>
              <a:rPr lang="en-US" sz="1800" b="1" dirty="0" smtClean="0">
                <a:latin typeface="FrankRuehl" pitchFamily="34" charset="-79"/>
                <a:cs typeface="FrankRuehl" pitchFamily="34" charset="-79"/>
                <a:hlinkClick r:id="rId5" action="ppaction://hlinksldjump"/>
              </a:rPr>
              <a:t>Modals.</a:t>
            </a:r>
            <a:endParaRPr lang="en-US" sz="1800" b="1" dirty="0" smtClean="0">
              <a:latin typeface="FrankRuehl" pitchFamily="34" charset="-79"/>
              <a:cs typeface="FrankRuehl" pitchFamily="34" charset="-79"/>
            </a:endParaRPr>
          </a:p>
          <a:p>
            <a:r>
              <a:rPr lang="en-US" sz="1800" b="1" dirty="0" smtClean="0">
                <a:latin typeface="FrankRuehl" pitchFamily="34" charset="-79"/>
                <a:cs typeface="FrankRuehl" pitchFamily="34" charset="-79"/>
              </a:rPr>
              <a:t>Unit Four: </a:t>
            </a:r>
            <a:r>
              <a:rPr lang="en-US" sz="1800" b="1" dirty="0" smtClean="0">
                <a:latin typeface="FrankRuehl" pitchFamily="34" charset="-79"/>
                <a:cs typeface="FrankRuehl" pitchFamily="34" charset="-79"/>
                <a:hlinkClick r:id="rId6" action="ppaction://hlinksldjump"/>
              </a:rPr>
              <a:t>Conditionals.</a:t>
            </a:r>
            <a:endParaRPr lang="en-US" sz="1800" b="1" dirty="0" smtClean="0">
              <a:latin typeface="FrankRuehl" pitchFamily="34" charset="-79"/>
              <a:cs typeface="FrankRuehl" pitchFamily="34" charset="-79"/>
            </a:endParaRPr>
          </a:p>
          <a:p>
            <a:pPr marL="0" indent="0">
              <a:buNone/>
            </a:pPr>
            <a:r>
              <a:rPr lang="en-US" sz="1800" b="1" dirty="0" smtClean="0">
                <a:latin typeface="FrankRuehl" pitchFamily="34" charset="-79"/>
                <a:cs typeface="FrankRuehl" pitchFamily="34" charset="-79"/>
              </a:rPr>
              <a:t>          </a:t>
            </a:r>
            <a:r>
              <a:rPr lang="en-US" sz="1800" b="1" dirty="0" smtClean="0">
                <a:latin typeface="FrankRuehl" pitchFamily="34" charset="-79"/>
                <a:cs typeface="FrankRuehl" pitchFamily="34" charset="-79"/>
                <a:hlinkClick r:id="rId7" action="ppaction://hlinksldjump"/>
              </a:rPr>
              <a:t>Could have &amp; should have.</a:t>
            </a:r>
            <a:endParaRPr lang="en-US" sz="1800" b="1" dirty="0" smtClean="0">
              <a:latin typeface="FrankRuehl" pitchFamily="34" charset="-79"/>
              <a:cs typeface="FrankRuehl" pitchFamily="34" charset="-79"/>
            </a:endParaRPr>
          </a:p>
          <a:p>
            <a:pPr algn="ctr"/>
            <a:r>
              <a:rPr lang="en-US" sz="1800" b="1" dirty="0" smtClean="0">
                <a:latin typeface="FrankRuehl" pitchFamily="34" charset="-79"/>
                <a:cs typeface="FrankRuehl" pitchFamily="34" charset="-79"/>
              </a:rPr>
              <a:t>Unit Five:</a:t>
            </a:r>
            <a:r>
              <a:rPr lang="en-US" sz="1800" b="1" dirty="0" smtClean="0">
                <a:latin typeface="FrankRuehl" pitchFamily="34" charset="-79"/>
                <a:cs typeface="FrankRuehl" pitchFamily="34" charset="-79"/>
                <a:hlinkClick r:id="rId8" action="ppaction://hlinksldjump"/>
              </a:rPr>
              <a:t>Verb+infinitive or verb+-        ing.</a:t>
            </a:r>
            <a:endParaRPr lang="en-US" sz="1800" b="1" dirty="0" smtClean="0">
              <a:latin typeface="FrankRuehl" pitchFamily="34" charset="-79"/>
              <a:cs typeface="FrankRuehl" pitchFamily="34" charset="-79"/>
            </a:endParaRPr>
          </a:p>
          <a:p>
            <a:r>
              <a:rPr lang="en-US" sz="1800" b="1" dirty="0" smtClean="0">
                <a:latin typeface="FrankRuehl" pitchFamily="34" charset="-79"/>
                <a:cs typeface="FrankRuehl" pitchFamily="34" charset="-79"/>
              </a:rPr>
              <a:t>                </a:t>
            </a:r>
            <a:r>
              <a:rPr lang="en-US" sz="1800" b="1" dirty="0" smtClean="0">
                <a:latin typeface="FrankRuehl" pitchFamily="34" charset="-79"/>
                <a:cs typeface="FrankRuehl" pitchFamily="34" charset="-79"/>
                <a:hlinkClick r:id="rId9" action="ppaction://hlinksldjump"/>
              </a:rPr>
              <a:t>Mixed passive voice forms.</a:t>
            </a:r>
            <a:endParaRPr lang="en-US" sz="1800" b="1" dirty="0" smtClean="0">
              <a:latin typeface="FrankRuehl" pitchFamily="34" charset="-79"/>
              <a:cs typeface="FrankRuehl" pitchFamily="34" charset="-79"/>
            </a:endParaRPr>
          </a:p>
          <a:p>
            <a:endParaRPr lang="ar-JO" sz="1800" b="1" dirty="0">
              <a:latin typeface="Comic Sans MS" pitchFamily="66" charset="0"/>
            </a:endParaRPr>
          </a:p>
        </p:txBody>
      </p:sp>
      <p:sp>
        <p:nvSpPr>
          <p:cNvPr id="6" name="Rectangle 5"/>
          <p:cNvSpPr/>
          <p:nvPr/>
        </p:nvSpPr>
        <p:spPr>
          <a:xfrm>
            <a:off x="2848429" y="0"/>
            <a:ext cx="332770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CONTENTS</a:t>
            </a:r>
            <a:endParaRPr lang="ar-JO"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609600" y="1806192"/>
            <a:ext cx="289694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ankRuehl" pitchFamily="34" charset="-79"/>
                <a:cs typeface="FrankRuehl" pitchFamily="34" charset="-79"/>
              </a:rPr>
              <a:t>First semester:</a:t>
            </a:r>
            <a:endParaRPr lang="ar-JO"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572000" y="2285998"/>
            <a:ext cx="4191000" cy="3970318"/>
          </a:xfrm>
          <a:prstGeom prst="rect">
            <a:avLst/>
          </a:prstGeom>
          <a:noFill/>
        </p:spPr>
        <p:txBody>
          <a:bodyPr wrap="square">
            <a:spAutoFit/>
          </a:bodyPr>
          <a:lstStyle/>
          <a:p>
            <a:r>
              <a:rPr lang="en-US" b="1" dirty="0">
                <a:latin typeface="FrankRuehl" pitchFamily="34" charset="-79"/>
                <a:cs typeface="FrankRuehl" pitchFamily="34" charset="-79"/>
              </a:rPr>
              <a:t> </a:t>
            </a:r>
          </a:p>
          <a:p>
            <a:pPr marL="285750" indent="-285750">
              <a:buFont typeface="Arial" pitchFamily="34" charset="0"/>
              <a:buChar char="•"/>
            </a:pPr>
            <a:r>
              <a:rPr lang="en-US" b="1" dirty="0">
                <a:latin typeface="FrankRuehl" pitchFamily="34" charset="-79"/>
                <a:cs typeface="FrankRuehl" pitchFamily="34" charset="-79"/>
              </a:rPr>
              <a:t>Unit Six: </a:t>
            </a:r>
            <a:r>
              <a:rPr lang="en-US" b="1" dirty="0">
                <a:latin typeface="FrankRuehl" pitchFamily="34" charset="-79"/>
                <a:cs typeface="FrankRuehl" pitchFamily="34" charset="-79"/>
                <a:hlinkClick r:id="rId10" action="ppaction://hlinksldjump"/>
              </a:rPr>
              <a:t>Reflexive pronouns </a:t>
            </a:r>
            <a:r>
              <a:rPr lang="en-US" b="1" dirty="0" smtClean="0">
                <a:latin typeface="FrankRuehl" pitchFamily="34" charset="-79"/>
                <a:cs typeface="FrankRuehl" pitchFamily="34" charset="-79"/>
              </a:rPr>
              <a:t>.</a:t>
            </a:r>
            <a:endParaRPr lang="en-US" b="1" dirty="0">
              <a:latin typeface="FrankRuehl" pitchFamily="34" charset="-79"/>
              <a:cs typeface="FrankRuehl" pitchFamily="34" charset="-79"/>
            </a:endParaRPr>
          </a:p>
          <a:p>
            <a:r>
              <a:rPr lang="en-US" b="1" dirty="0" smtClean="0">
                <a:latin typeface="FrankRuehl" pitchFamily="34" charset="-79"/>
                <a:cs typeface="FrankRuehl" pitchFamily="34" charset="-79"/>
              </a:rPr>
              <a:t>                        </a:t>
            </a:r>
            <a:r>
              <a:rPr lang="en-US" b="1" dirty="0" smtClean="0">
                <a:latin typeface="FrankRuehl" pitchFamily="34" charset="-79"/>
                <a:cs typeface="FrankRuehl" pitchFamily="34" charset="-79"/>
                <a:hlinkClick r:id="rId11" action="ppaction://hlinksldjump"/>
              </a:rPr>
              <a:t>Indirect Questions</a:t>
            </a:r>
            <a:r>
              <a:rPr lang="en-US" b="1" dirty="0" smtClean="0">
                <a:latin typeface="FrankRuehl" pitchFamily="34" charset="-79"/>
                <a:cs typeface="FrankRuehl" pitchFamily="34" charset="-79"/>
              </a:rPr>
              <a:t>.</a:t>
            </a:r>
            <a:endParaRPr lang="en-US" b="1" dirty="0">
              <a:latin typeface="FrankRuehl" pitchFamily="34" charset="-79"/>
              <a:cs typeface="FrankRuehl" pitchFamily="34" charset="-79"/>
            </a:endParaRPr>
          </a:p>
          <a:p>
            <a:pPr marL="285750" indent="-285750">
              <a:buFont typeface="Arial" pitchFamily="34" charset="0"/>
              <a:buChar char="•"/>
            </a:pPr>
            <a:r>
              <a:rPr lang="en-US" b="1" dirty="0">
                <a:latin typeface="FrankRuehl" pitchFamily="34" charset="-79"/>
                <a:cs typeface="FrankRuehl" pitchFamily="34" charset="-79"/>
              </a:rPr>
              <a:t>Unit Seven: </a:t>
            </a:r>
            <a:r>
              <a:rPr lang="en-US" b="1" dirty="0">
                <a:latin typeface="FrankRuehl" pitchFamily="34" charset="-79"/>
                <a:cs typeface="FrankRuehl" pitchFamily="34" charset="-79"/>
                <a:hlinkClick r:id="rId12" action="ppaction://hlinksldjump"/>
              </a:rPr>
              <a:t>Suggesting, </a:t>
            </a:r>
            <a:r>
              <a:rPr lang="en-US" b="1" dirty="0" smtClean="0">
                <a:latin typeface="FrankRuehl" pitchFamily="34" charset="-79"/>
                <a:cs typeface="FrankRuehl" pitchFamily="34" charset="-79"/>
                <a:hlinkClick r:id="rId12" action="ppaction://hlinksldjump"/>
              </a:rPr>
              <a:t>advising &amp; </a:t>
            </a:r>
          </a:p>
          <a:p>
            <a:r>
              <a:rPr lang="en-US" b="1" dirty="0" smtClean="0">
                <a:latin typeface="FrankRuehl" pitchFamily="34" charset="-79"/>
                <a:cs typeface="FrankRuehl" pitchFamily="34" charset="-79"/>
                <a:hlinkClick r:id="rId12" action="ppaction://hlinksldjump"/>
              </a:rPr>
              <a:t>                               warning.</a:t>
            </a:r>
            <a:endParaRPr lang="en-US" b="1" dirty="0">
              <a:latin typeface="FrankRuehl" pitchFamily="34" charset="-79"/>
              <a:cs typeface="FrankRuehl" pitchFamily="34" charset="-79"/>
            </a:endParaRPr>
          </a:p>
          <a:p>
            <a:pPr marL="285750" indent="-285750">
              <a:buFont typeface="Arial" pitchFamily="34" charset="0"/>
              <a:buChar char="•"/>
            </a:pPr>
            <a:r>
              <a:rPr lang="en-US" b="1" dirty="0">
                <a:latin typeface="FrankRuehl" pitchFamily="34" charset="-79"/>
                <a:cs typeface="FrankRuehl" pitchFamily="34" charset="-79"/>
              </a:rPr>
              <a:t>Unit Eight: </a:t>
            </a:r>
            <a:r>
              <a:rPr lang="en-US" b="1" dirty="0">
                <a:latin typeface="FrankRuehl" pitchFamily="34" charset="-79"/>
                <a:cs typeface="FrankRuehl" pitchFamily="34" charset="-79"/>
                <a:hlinkClick r:id="rId13" action="ppaction://hlinksldjump"/>
              </a:rPr>
              <a:t>Prepositions with verbs, </a:t>
            </a:r>
            <a:endParaRPr lang="en-US" b="1" dirty="0" smtClean="0">
              <a:latin typeface="FrankRuehl" pitchFamily="34" charset="-79"/>
              <a:cs typeface="FrankRuehl" pitchFamily="34" charset="-79"/>
              <a:hlinkClick r:id="rId13" action="ppaction://hlinksldjump"/>
            </a:endParaRPr>
          </a:p>
          <a:p>
            <a:r>
              <a:rPr lang="en-US" b="1" dirty="0" smtClean="0">
                <a:latin typeface="FrankRuehl" pitchFamily="34" charset="-79"/>
                <a:cs typeface="FrankRuehl" pitchFamily="34" charset="-79"/>
                <a:hlinkClick r:id="rId13" action="ppaction://hlinksldjump"/>
              </a:rPr>
              <a:t>                       nouns and </a:t>
            </a:r>
            <a:r>
              <a:rPr lang="en-US" b="1" dirty="0">
                <a:latin typeface="FrankRuehl" pitchFamily="34" charset="-79"/>
                <a:cs typeface="FrankRuehl" pitchFamily="34" charset="-79"/>
                <a:hlinkClick r:id="rId13" action="ppaction://hlinksldjump"/>
              </a:rPr>
              <a:t>in </a:t>
            </a:r>
            <a:r>
              <a:rPr lang="en-US" b="1" dirty="0" smtClean="0">
                <a:latin typeface="FrankRuehl" pitchFamily="34" charset="-79"/>
                <a:cs typeface="FrankRuehl" pitchFamily="34" charset="-79"/>
                <a:hlinkClick r:id="rId13" action="ppaction://hlinksldjump"/>
              </a:rPr>
              <a:t>phrases</a:t>
            </a:r>
            <a:r>
              <a:rPr lang="en-US" b="1" dirty="0" smtClean="0">
                <a:latin typeface="FrankRuehl" pitchFamily="34" charset="-79"/>
                <a:cs typeface="FrankRuehl" pitchFamily="34" charset="-79"/>
              </a:rPr>
              <a:t>.</a:t>
            </a:r>
          </a:p>
          <a:p>
            <a:r>
              <a:rPr lang="en-US" b="1" dirty="0" smtClean="0">
                <a:latin typeface="FrankRuehl" pitchFamily="34" charset="-79"/>
                <a:cs typeface="FrankRuehl" pitchFamily="34" charset="-79"/>
              </a:rPr>
              <a:t>                            </a:t>
            </a:r>
            <a:r>
              <a:rPr lang="en-US" b="1" dirty="0" smtClean="0">
                <a:latin typeface="FrankRuehl" pitchFamily="34" charset="-79"/>
                <a:cs typeface="FrankRuehl" pitchFamily="34" charset="-79"/>
                <a:hlinkClick r:id="rId14" action="ppaction://hlinksldjump"/>
              </a:rPr>
              <a:t>Offers . </a:t>
            </a:r>
            <a:endParaRPr lang="en-US" b="1" dirty="0" smtClean="0">
              <a:latin typeface="FrankRuehl" pitchFamily="34" charset="-79"/>
              <a:cs typeface="FrankRuehl" pitchFamily="34" charset="-79"/>
            </a:endParaRPr>
          </a:p>
          <a:p>
            <a:pPr marL="285750" indent="-285750">
              <a:buFont typeface="Arial" pitchFamily="34" charset="0"/>
              <a:buChar char="•"/>
            </a:pPr>
            <a:r>
              <a:rPr lang="en-US" b="1" dirty="0" smtClean="0">
                <a:latin typeface="FrankRuehl" pitchFamily="34" charset="-79"/>
                <a:cs typeface="FrankRuehl" pitchFamily="34" charset="-79"/>
              </a:rPr>
              <a:t>Unit </a:t>
            </a:r>
            <a:r>
              <a:rPr lang="en-US" b="1" dirty="0">
                <a:latin typeface="FrankRuehl" pitchFamily="34" charset="-79"/>
                <a:cs typeface="FrankRuehl" pitchFamily="34" charset="-79"/>
              </a:rPr>
              <a:t>Nine: </a:t>
            </a:r>
            <a:r>
              <a:rPr lang="en-US" b="1" dirty="0" smtClean="0">
                <a:solidFill>
                  <a:schemeClr val="accent1">
                    <a:lumMod val="75000"/>
                  </a:schemeClr>
                </a:solidFill>
                <a:latin typeface="FrankRuehl" pitchFamily="34" charset="-79"/>
                <a:cs typeface="FrankRuehl" pitchFamily="34" charset="-79"/>
                <a:hlinkClick r:id="rId15" action="ppaction://hlinksldjump"/>
              </a:rPr>
              <a:t>Prepositions  of place and </a:t>
            </a:r>
            <a:r>
              <a:rPr lang="en-US" b="1" dirty="0" smtClean="0">
                <a:latin typeface="FrankRuehl" pitchFamily="34" charset="-79"/>
                <a:cs typeface="FrankRuehl" pitchFamily="34" charset="-79"/>
                <a:hlinkClick r:id="rId15" action="ppaction://hlinksldjump"/>
              </a:rPr>
              <a:t>movements </a:t>
            </a:r>
          </a:p>
          <a:p>
            <a:pPr algn="ctr"/>
            <a:endParaRPr lang="en-US" b="1" dirty="0">
              <a:latin typeface="FrankRuehl" pitchFamily="34" charset="-79"/>
              <a:cs typeface="FrankRuehl" pitchFamily="34" charset="-79"/>
            </a:endParaRPr>
          </a:p>
          <a:p>
            <a:r>
              <a:rPr lang="en-US" b="1" dirty="0" smtClean="0">
                <a:latin typeface="FrankRuehl" pitchFamily="34" charset="-79"/>
                <a:cs typeface="FrankRuehl" pitchFamily="34" charset="-79"/>
              </a:rPr>
              <a:t>                      </a:t>
            </a:r>
            <a:r>
              <a:rPr lang="en-US" b="1" dirty="0" smtClean="0">
                <a:latin typeface="FrankRuehl" pitchFamily="34" charset="-79"/>
                <a:cs typeface="FrankRuehl" pitchFamily="34" charset="-79"/>
                <a:hlinkClick r:id="rId16" action="ppaction://hlinksldjump"/>
              </a:rPr>
              <a:t>Relative Clauses</a:t>
            </a:r>
            <a:endParaRPr lang="en-US" b="1" dirty="0" smtClean="0">
              <a:latin typeface="FrankRuehl" pitchFamily="34" charset="-79"/>
              <a:cs typeface="FrankRuehl" pitchFamily="34" charset="-79"/>
            </a:endParaRPr>
          </a:p>
          <a:p>
            <a:pPr marL="285750" indent="-285750">
              <a:buFont typeface="Arial" pitchFamily="34" charset="0"/>
              <a:buChar char="•"/>
            </a:pPr>
            <a:r>
              <a:rPr lang="en-US" b="1" dirty="0" smtClean="0">
                <a:latin typeface="FrankRuehl" pitchFamily="34" charset="-79"/>
                <a:cs typeface="FrankRuehl" pitchFamily="34" charset="-79"/>
              </a:rPr>
              <a:t>Unit </a:t>
            </a:r>
            <a:r>
              <a:rPr lang="en-US" b="1" dirty="0">
                <a:latin typeface="FrankRuehl" pitchFamily="34" charset="-79"/>
                <a:cs typeface="FrankRuehl" pitchFamily="34" charset="-79"/>
              </a:rPr>
              <a:t>Ten</a:t>
            </a:r>
            <a:r>
              <a:rPr lang="en-US" b="1" dirty="0" smtClean="0">
                <a:latin typeface="FrankRuehl" pitchFamily="34" charset="-79"/>
                <a:cs typeface="FrankRuehl" pitchFamily="34" charset="-79"/>
              </a:rPr>
              <a:t>:  </a:t>
            </a:r>
            <a:r>
              <a:rPr lang="en-US" b="1" dirty="0" smtClean="0">
                <a:latin typeface="FrankRuehl" pitchFamily="34" charset="-79"/>
                <a:cs typeface="FrankRuehl" pitchFamily="34" charset="-79"/>
                <a:hlinkClick r:id="rId17" action="ppaction://hlinksldjump"/>
              </a:rPr>
              <a:t>Articles.</a:t>
            </a:r>
            <a:endParaRPr lang="en-US" b="1" dirty="0">
              <a:latin typeface="FrankRuehl" pitchFamily="34" charset="-79"/>
              <a:cs typeface="FrankRuehl" pitchFamily="34" charset="-79"/>
            </a:endParaRPr>
          </a:p>
          <a:p>
            <a:r>
              <a:rPr lang="en-US" b="1" dirty="0" smtClean="0">
                <a:latin typeface="FrankRuehl" pitchFamily="34" charset="-79"/>
                <a:cs typeface="FrankRuehl" pitchFamily="34" charset="-79"/>
              </a:rPr>
              <a:t>                    </a:t>
            </a:r>
            <a:r>
              <a:rPr lang="en-US" b="1" dirty="0" err="1" smtClean="0">
                <a:latin typeface="FrankRuehl" pitchFamily="34" charset="-79"/>
                <a:cs typeface="FrankRuehl" pitchFamily="34" charset="-79"/>
                <a:hlinkClick r:id="rId18" action="ppaction://hlinksldjump"/>
              </a:rPr>
              <a:t>Compariative</a:t>
            </a:r>
            <a:r>
              <a:rPr lang="en-US" b="1" dirty="0" smtClean="0">
                <a:latin typeface="FrankRuehl" pitchFamily="34" charset="-79"/>
                <a:cs typeface="FrankRuehl" pitchFamily="34" charset="-79"/>
                <a:hlinkClick r:id="rId18" action="ppaction://hlinksldjump"/>
              </a:rPr>
              <a:t>.</a:t>
            </a:r>
            <a:endParaRPr lang="ar-JO" dirty="0"/>
          </a:p>
        </p:txBody>
      </p:sp>
      <p:sp>
        <p:nvSpPr>
          <p:cNvPr id="8" name="Rectangle 7"/>
          <p:cNvSpPr/>
          <p:nvPr/>
        </p:nvSpPr>
        <p:spPr>
          <a:xfrm>
            <a:off x="4590142" y="1543707"/>
            <a:ext cx="35541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ankRuehl" pitchFamily="34" charset="-79"/>
                <a:cs typeface="FrankRuehl" pitchFamily="34" charset="-79"/>
              </a:rPr>
              <a:t> </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ankRuehl" pitchFamily="34" charset="-79"/>
                <a:cs typeface="FrankRuehl" pitchFamily="34" charset="-79"/>
              </a:rPr>
              <a:t>Second semester:</a:t>
            </a:r>
            <a:endParaRPr lang="ar-JO"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975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685800" y="549275"/>
            <a:ext cx="7696200" cy="4937125"/>
          </a:xfrm>
        </p:spPr>
        <p:txBody>
          <a:bodyPr/>
          <a:lstStyle/>
          <a:p>
            <a:pPr algn="l" eaLnBrk="1" hangingPunct="1">
              <a:lnSpc>
                <a:spcPct val="80000"/>
              </a:lnSpc>
              <a:buFontTx/>
              <a:buNone/>
            </a:pPr>
            <a:endParaRPr lang="en-US" sz="2400" b="1" dirty="0" smtClean="0">
              <a:solidFill>
                <a:schemeClr val="tx2"/>
              </a:solidFill>
            </a:endParaRPr>
          </a:p>
          <a:p>
            <a:pPr algn="l" eaLnBrk="1" hangingPunct="1">
              <a:lnSpc>
                <a:spcPct val="80000"/>
              </a:lnSpc>
              <a:buFontTx/>
              <a:buNone/>
            </a:pPr>
            <a:r>
              <a:rPr lang="en-US" sz="2800" b="1" dirty="0" smtClean="0">
                <a:solidFill>
                  <a:schemeClr val="tx2"/>
                </a:solidFill>
              </a:rPr>
              <a:t>USE 2:</a:t>
            </a:r>
            <a:r>
              <a:rPr lang="en-US" sz="2800" b="1" dirty="0" smtClean="0"/>
              <a:t>A Series of Completed Actions.</a:t>
            </a:r>
          </a:p>
          <a:p>
            <a:pPr algn="l" eaLnBrk="1" hangingPunct="1">
              <a:lnSpc>
                <a:spcPct val="80000"/>
              </a:lnSpc>
              <a:buFontTx/>
              <a:buNone/>
            </a:pPr>
            <a:endParaRPr lang="en-US" sz="2800" b="1" u="sng" dirty="0" smtClean="0"/>
          </a:p>
          <a:p>
            <a:pPr algn="l" eaLnBrk="1" hangingPunct="1">
              <a:lnSpc>
                <a:spcPct val="80000"/>
              </a:lnSpc>
              <a:buFontTx/>
              <a:buNone/>
            </a:pPr>
            <a:endParaRPr lang="en-US" sz="1800" b="1" u="sng" dirty="0" smtClean="0"/>
          </a:p>
          <a:p>
            <a:pPr algn="l" eaLnBrk="1" hangingPunct="1">
              <a:lnSpc>
                <a:spcPct val="80000"/>
              </a:lnSpc>
              <a:buFontTx/>
              <a:buNone/>
            </a:pPr>
            <a:endParaRPr lang="en-US" sz="1800" b="1" u="sng" dirty="0" smtClean="0"/>
          </a:p>
          <a:p>
            <a:pPr algn="l" eaLnBrk="1" hangingPunct="1">
              <a:lnSpc>
                <a:spcPct val="80000"/>
              </a:lnSpc>
              <a:buFontTx/>
              <a:buNone/>
            </a:pPr>
            <a:endParaRPr lang="en-US" sz="2400" dirty="0" smtClean="0"/>
          </a:p>
          <a:p>
            <a:pPr algn="l" eaLnBrk="1" hangingPunct="1">
              <a:lnSpc>
                <a:spcPct val="80000"/>
              </a:lnSpc>
              <a:buFontTx/>
              <a:buNone/>
            </a:pPr>
            <a:r>
              <a:rPr lang="en-US" sz="2400" dirty="0" smtClean="0"/>
              <a:t>We use the Simple Past to list a series of completed actions in the past.</a:t>
            </a:r>
          </a:p>
          <a:p>
            <a:pPr algn="l" eaLnBrk="1" hangingPunct="1">
              <a:lnSpc>
                <a:spcPct val="80000"/>
              </a:lnSpc>
              <a:buFontTx/>
              <a:buNone/>
            </a:pPr>
            <a:r>
              <a:rPr lang="en-US" sz="2400" dirty="0" smtClean="0"/>
              <a:t>These actions happen 1</a:t>
            </a:r>
            <a:r>
              <a:rPr lang="en-US" sz="2400" baseline="30000" dirty="0" smtClean="0"/>
              <a:t>st</a:t>
            </a:r>
            <a:r>
              <a:rPr lang="en-US" sz="2400" dirty="0" smtClean="0"/>
              <a:t>, 2</a:t>
            </a:r>
            <a:r>
              <a:rPr lang="en-US" sz="2400" baseline="30000" dirty="0" smtClean="0"/>
              <a:t>nd</a:t>
            </a:r>
            <a:r>
              <a:rPr lang="en-US" sz="2400" dirty="0" smtClean="0"/>
              <a:t>, 3</a:t>
            </a:r>
            <a:r>
              <a:rPr lang="en-US" sz="2400" baseline="30000" dirty="0" smtClean="0"/>
              <a:t>rd</a:t>
            </a:r>
            <a:r>
              <a:rPr lang="en-US" sz="2400" dirty="0" smtClean="0"/>
              <a:t>, 4</a:t>
            </a:r>
            <a:r>
              <a:rPr lang="en-US" sz="2400" baseline="30000" dirty="0" smtClean="0"/>
              <a:t>th</a:t>
            </a:r>
            <a:r>
              <a:rPr lang="en-US" sz="2400" dirty="0" smtClean="0"/>
              <a:t>, and so on.</a:t>
            </a:r>
          </a:p>
          <a:p>
            <a:pPr algn="l" eaLnBrk="1" hangingPunct="1">
              <a:lnSpc>
                <a:spcPct val="80000"/>
              </a:lnSpc>
              <a:buFontTx/>
              <a:buNone/>
            </a:pPr>
            <a:endParaRPr lang="en-US" sz="2400" dirty="0" smtClean="0"/>
          </a:p>
          <a:p>
            <a:pPr algn="l" eaLnBrk="1" hangingPunct="1">
              <a:lnSpc>
                <a:spcPct val="80000"/>
              </a:lnSpc>
              <a:buFontTx/>
              <a:buNone/>
            </a:pPr>
            <a:r>
              <a:rPr lang="en-US" sz="2400" dirty="0" smtClean="0">
                <a:solidFill>
                  <a:schemeClr val="hlink"/>
                </a:solidFill>
              </a:rPr>
              <a:t>Example:</a:t>
            </a:r>
          </a:p>
          <a:p>
            <a:pPr algn="l" eaLnBrk="1" hangingPunct="1">
              <a:lnSpc>
                <a:spcPct val="80000"/>
              </a:lnSpc>
              <a:buFontTx/>
              <a:buNone/>
            </a:pPr>
            <a:r>
              <a:rPr lang="en-US" sz="2400" dirty="0" smtClean="0">
                <a:solidFill>
                  <a:srgbClr val="000099"/>
                </a:solidFill>
              </a:rPr>
              <a:t>1.</a:t>
            </a:r>
            <a:r>
              <a:rPr lang="en-US" sz="2400" dirty="0" smtClean="0"/>
              <a:t> I finished work, walked to the beach, and found a    nice place to swim. </a:t>
            </a:r>
          </a:p>
          <a:p>
            <a:pPr algn="l" eaLnBrk="1" hangingPunct="1">
              <a:lnSpc>
                <a:spcPct val="80000"/>
              </a:lnSpc>
              <a:buFontTx/>
              <a:buNone/>
            </a:pPr>
            <a:endParaRPr lang="en-US" sz="2400" dirty="0" smtClean="0"/>
          </a:p>
          <a:p>
            <a:pPr eaLnBrk="1" hangingPunct="1">
              <a:lnSpc>
                <a:spcPct val="80000"/>
              </a:lnSpc>
            </a:pPr>
            <a:endParaRPr lang="en-US" sz="1600" dirty="0" smtClean="0"/>
          </a:p>
        </p:txBody>
      </p:sp>
    </p:spTree>
    <p:extLst>
      <p:ext uri="{BB962C8B-B14F-4D97-AF65-F5344CB8AC3E}">
        <p14:creationId xmlns:p14="http://schemas.microsoft.com/office/powerpoint/2010/main" val="266677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additive="base">
                                        <p:cTn id="7"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66563">
                                            <p:txEl>
                                              <p:pRg st="6" end="6"/>
                                            </p:txEl>
                                          </p:spTgt>
                                        </p:tgtEl>
                                        <p:attrNameLst>
                                          <p:attrName>style.visibility</p:attrName>
                                        </p:attrNameLst>
                                      </p:cBhvr>
                                      <p:to>
                                        <p:strVal val="visible"/>
                                      </p:to>
                                    </p:set>
                                    <p:anim calcmode="lin" valueType="num">
                                      <p:cBhvr>
                                        <p:cTn id="13" dur="500" fill="hold"/>
                                        <p:tgtEl>
                                          <p:spTgt spid="6656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6563">
                                            <p:txEl>
                                              <p:pRg st="6" end="6"/>
                                            </p:txEl>
                                          </p:spTgt>
                                        </p:tgtEl>
                                        <p:attrNameLst>
                                          <p:attrName>ppt_y</p:attrName>
                                        </p:attrNameLst>
                                      </p:cBhvr>
                                      <p:tavLst>
                                        <p:tav tm="0">
                                          <p:val>
                                            <p:strVal val="#ppt_y"/>
                                          </p:val>
                                        </p:tav>
                                        <p:tav tm="100000">
                                          <p:val>
                                            <p:strVal val="#ppt_y"/>
                                          </p:val>
                                        </p:tav>
                                      </p:tavLst>
                                    </p:anim>
                                    <p:anim calcmode="lin" valueType="num">
                                      <p:cBhvr>
                                        <p:cTn id="15" dur="500" fill="hold"/>
                                        <p:tgtEl>
                                          <p:spTgt spid="6656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656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6563">
                                            <p:txEl>
                                              <p:pRg st="6" end="6"/>
                                            </p:txEl>
                                          </p:spTgt>
                                        </p:tgtEl>
                                      </p:cBhvr>
                                    </p:animEffec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66563">
                                            <p:txEl>
                                              <p:pRg st="7" end="7"/>
                                            </p:txEl>
                                          </p:spTgt>
                                        </p:tgtEl>
                                        <p:attrNameLst>
                                          <p:attrName>style.visibility</p:attrName>
                                        </p:attrNameLst>
                                      </p:cBhvr>
                                      <p:to>
                                        <p:strVal val="visible"/>
                                      </p:to>
                                    </p:set>
                                    <p:anim calcmode="lin" valueType="num">
                                      <p:cBhvr>
                                        <p:cTn id="20" dur="500" fill="hold"/>
                                        <p:tgtEl>
                                          <p:spTgt spid="6656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6563">
                                            <p:txEl>
                                              <p:pRg st="7" end="7"/>
                                            </p:txEl>
                                          </p:spTgt>
                                        </p:tgtEl>
                                        <p:attrNameLst>
                                          <p:attrName>ppt_y</p:attrName>
                                        </p:attrNameLst>
                                      </p:cBhvr>
                                      <p:tavLst>
                                        <p:tav tm="0">
                                          <p:val>
                                            <p:strVal val="#ppt_y"/>
                                          </p:val>
                                        </p:tav>
                                        <p:tav tm="100000">
                                          <p:val>
                                            <p:strVal val="#ppt_y"/>
                                          </p:val>
                                        </p:tav>
                                      </p:tavLst>
                                    </p:anim>
                                    <p:anim calcmode="lin" valueType="num">
                                      <p:cBhvr>
                                        <p:cTn id="22" dur="500" fill="hold"/>
                                        <p:tgtEl>
                                          <p:spTgt spid="6656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656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6563">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6563">
                                            <p:txEl>
                                              <p:pRg st="9" end="9"/>
                                            </p:txEl>
                                          </p:spTgt>
                                        </p:tgtEl>
                                        <p:attrNameLst>
                                          <p:attrName>style.visibility</p:attrName>
                                        </p:attrNameLst>
                                      </p:cBhvr>
                                      <p:to>
                                        <p:strVal val="visible"/>
                                      </p:to>
                                    </p:set>
                                    <p:anim calcmode="lin" valueType="num">
                                      <p:cBhvr additive="base">
                                        <p:cTn id="29" dur="500" fill="hold"/>
                                        <p:tgtEl>
                                          <p:spTgt spid="6656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65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66563">
                                            <p:txEl>
                                              <p:pRg st="10" end="10"/>
                                            </p:txEl>
                                          </p:spTgt>
                                        </p:tgtEl>
                                        <p:attrNameLst>
                                          <p:attrName>style.visibility</p:attrName>
                                        </p:attrNameLst>
                                      </p:cBhvr>
                                      <p:to>
                                        <p:strVal val="visible"/>
                                      </p:to>
                                    </p:set>
                                    <p:anim calcmode="lin" valueType="num">
                                      <p:cBhvr>
                                        <p:cTn id="35" dur="500" fill="hold"/>
                                        <p:tgtEl>
                                          <p:spTgt spid="6656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6563">
                                            <p:txEl>
                                              <p:pRg st="10" end="10"/>
                                            </p:txEl>
                                          </p:spTgt>
                                        </p:tgtEl>
                                        <p:attrNameLst>
                                          <p:attrName>ppt_y</p:attrName>
                                        </p:attrNameLst>
                                      </p:cBhvr>
                                      <p:tavLst>
                                        <p:tav tm="0">
                                          <p:val>
                                            <p:strVal val="#ppt_y"/>
                                          </p:val>
                                        </p:tav>
                                        <p:tav tm="100000">
                                          <p:val>
                                            <p:strVal val="#ppt_y"/>
                                          </p:val>
                                        </p:tav>
                                      </p:tavLst>
                                    </p:anim>
                                    <p:anim calcmode="lin" valueType="num">
                                      <p:cBhvr>
                                        <p:cTn id="37" dur="500" fill="hold"/>
                                        <p:tgtEl>
                                          <p:spTgt spid="6656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656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65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685800" y="620713"/>
            <a:ext cx="7696200" cy="4865687"/>
          </a:xfrm>
        </p:spPr>
        <p:txBody>
          <a:bodyPr/>
          <a:lstStyle/>
          <a:p>
            <a:pPr algn="l" eaLnBrk="1" hangingPunct="1">
              <a:lnSpc>
                <a:spcPct val="80000"/>
              </a:lnSpc>
              <a:buFontTx/>
              <a:buNone/>
              <a:defRPr/>
            </a:pPr>
            <a:r>
              <a:rPr lang="en-US" sz="3600" b="1" dirty="0" smtClean="0">
                <a:solidFill>
                  <a:schemeClr val="tx2"/>
                </a:solidFill>
                <a:effectLst>
                  <a:outerShdw blurRad="38100" dist="38100" dir="2700000" algn="tl">
                    <a:srgbClr val="C0C0C0"/>
                  </a:outerShdw>
                </a:effectLst>
              </a:rPr>
              <a:t>USE 3:</a:t>
            </a:r>
            <a:r>
              <a:rPr lang="en-US" sz="3600" b="1" dirty="0" smtClean="0">
                <a:effectLst>
                  <a:outerShdw blurRad="38100" dist="38100" dir="2700000" algn="tl">
                    <a:srgbClr val="C0C0C0"/>
                  </a:outerShdw>
                </a:effectLst>
              </a:rPr>
              <a:t> Duration in Past.</a:t>
            </a:r>
          </a:p>
          <a:p>
            <a:pPr algn="l" eaLnBrk="1" hangingPunct="1">
              <a:lnSpc>
                <a:spcPct val="80000"/>
              </a:lnSpc>
              <a:buFontTx/>
              <a:buNone/>
              <a:defRPr/>
            </a:pPr>
            <a:endParaRPr lang="en-US" sz="3000" dirty="0" smtClean="0"/>
          </a:p>
          <a:p>
            <a:pPr algn="l" eaLnBrk="1" hangingPunct="1">
              <a:lnSpc>
                <a:spcPct val="80000"/>
              </a:lnSpc>
              <a:buFontTx/>
              <a:buNone/>
              <a:defRPr/>
            </a:pPr>
            <a:r>
              <a:rPr lang="en-US" sz="3000" dirty="0" smtClean="0"/>
              <a:t>The Simple Past can be used with a duration which starts and stops in the past. A duration is a longer action often indicated by expressions such as: for two, for five minutes, all day, all year, etc.</a:t>
            </a:r>
          </a:p>
          <a:p>
            <a:pPr algn="l" eaLnBrk="1" hangingPunct="1">
              <a:lnSpc>
                <a:spcPct val="80000"/>
              </a:lnSpc>
              <a:buFontTx/>
              <a:buNone/>
              <a:defRPr/>
            </a:pPr>
            <a:endParaRPr lang="ar-JO" sz="2400" dirty="0" smtClean="0"/>
          </a:p>
          <a:p>
            <a:pPr eaLnBrk="1" hangingPunct="1">
              <a:lnSpc>
                <a:spcPct val="80000"/>
              </a:lnSpc>
              <a:defRPr/>
            </a:pPr>
            <a:endParaRPr lang="en-US" sz="2400" dirty="0" smtClean="0"/>
          </a:p>
        </p:txBody>
      </p:sp>
    </p:spTree>
    <p:extLst>
      <p:ext uri="{BB962C8B-B14F-4D97-AF65-F5344CB8AC3E}">
        <p14:creationId xmlns:p14="http://schemas.microsoft.com/office/powerpoint/2010/main" val="231752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fade">
                                      <p:cBhvr>
                                        <p:cTn id="13" dur="1000"/>
                                        <p:tgtEl>
                                          <p:spTgt spid="67587">
                                            <p:txEl>
                                              <p:pRg st="2" end="2"/>
                                            </p:txEl>
                                          </p:spTgt>
                                        </p:tgtEl>
                                      </p:cBhvr>
                                    </p:animEffect>
                                    <p:anim calcmode="lin" valueType="num">
                                      <p:cBhvr>
                                        <p:cTn id="14" dur="1000" fill="hold"/>
                                        <p:tgtEl>
                                          <p:spTgt spid="67587">
                                            <p:txEl>
                                              <p:pRg st="2" end="2"/>
                                            </p:txEl>
                                          </p:spTgt>
                                        </p:tgtEl>
                                        <p:attrNameLst>
                                          <p:attrName>ppt_w</p:attrName>
                                        </p:attrNameLst>
                                      </p:cBhvr>
                                      <p:tavLst>
                                        <p:tav tm="0" fmla="#ppt_w*sin(2.5*pi*$)">
                                          <p:val>
                                            <p:fltVal val="0"/>
                                          </p:val>
                                        </p:tav>
                                        <p:tav tm="100000">
                                          <p:val>
                                            <p:fltVal val="1"/>
                                          </p:val>
                                        </p:tav>
                                      </p:tavLst>
                                    </p:anim>
                                    <p:anim calcmode="lin" valueType="num">
                                      <p:cBhvr>
                                        <p:cTn id="15" dur="1000" fill="hold"/>
                                        <p:tgtEl>
                                          <p:spTgt spid="6758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685800" y="549275"/>
            <a:ext cx="7696200" cy="4937125"/>
          </a:xfrm>
        </p:spPr>
        <p:txBody>
          <a:bodyPr/>
          <a:lstStyle/>
          <a:p>
            <a:pPr algn="l" eaLnBrk="1" hangingPunct="1">
              <a:lnSpc>
                <a:spcPct val="80000"/>
              </a:lnSpc>
              <a:buFontTx/>
              <a:buNone/>
            </a:pPr>
            <a:r>
              <a:rPr lang="en-US" dirty="0" smtClean="0">
                <a:solidFill>
                  <a:schemeClr val="hlink"/>
                </a:solidFill>
              </a:rPr>
              <a:t>Examples:</a:t>
            </a:r>
          </a:p>
          <a:p>
            <a:pPr algn="l" eaLnBrk="1" hangingPunct="1">
              <a:lnSpc>
                <a:spcPct val="80000"/>
              </a:lnSpc>
              <a:buFontTx/>
              <a:buNone/>
            </a:pPr>
            <a:endParaRPr lang="en-US" dirty="0" smtClean="0">
              <a:solidFill>
                <a:schemeClr val="hlink"/>
              </a:solidFill>
            </a:endParaRPr>
          </a:p>
          <a:p>
            <a:pPr algn="l" eaLnBrk="1" hangingPunct="1">
              <a:lnSpc>
                <a:spcPct val="80000"/>
              </a:lnSpc>
              <a:buFontTx/>
              <a:buNone/>
            </a:pPr>
            <a:r>
              <a:rPr lang="en-US" dirty="0" smtClean="0">
                <a:solidFill>
                  <a:srgbClr val="000099"/>
                </a:solidFill>
              </a:rPr>
              <a:t>1.</a:t>
            </a:r>
            <a:r>
              <a:rPr lang="en-US" dirty="0" smtClean="0"/>
              <a:t> I lived in Brazil for two years.</a:t>
            </a:r>
          </a:p>
          <a:p>
            <a:pPr algn="l" eaLnBrk="1" hangingPunct="1">
              <a:lnSpc>
                <a:spcPct val="80000"/>
              </a:lnSpc>
              <a:buFontTx/>
              <a:buNone/>
            </a:pPr>
            <a:r>
              <a:rPr lang="en-US" dirty="0" smtClean="0">
                <a:solidFill>
                  <a:srgbClr val="000099"/>
                </a:solidFill>
              </a:rPr>
              <a:t>2.</a:t>
            </a:r>
            <a:r>
              <a:rPr lang="en-US" dirty="0" smtClean="0"/>
              <a:t> They sat at the beach all day.</a:t>
            </a:r>
          </a:p>
          <a:p>
            <a:pPr algn="l" eaLnBrk="1" hangingPunct="1">
              <a:lnSpc>
                <a:spcPct val="80000"/>
              </a:lnSpc>
              <a:buFontTx/>
              <a:buNone/>
            </a:pPr>
            <a:r>
              <a:rPr lang="en-US" dirty="0" smtClean="0">
                <a:solidFill>
                  <a:srgbClr val="000099"/>
                </a:solidFill>
              </a:rPr>
              <a:t>3.</a:t>
            </a:r>
            <a:r>
              <a:rPr lang="en-US" dirty="0" smtClean="0"/>
              <a:t>They did not stay at the party the entire time.</a:t>
            </a:r>
          </a:p>
          <a:p>
            <a:pPr algn="l" eaLnBrk="1" hangingPunct="1">
              <a:lnSpc>
                <a:spcPct val="80000"/>
              </a:lnSpc>
              <a:buFontTx/>
              <a:buNone/>
            </a:pPr>
            <a:r>
              <a:rPr lang="en-US" dirty="0" smtClean="0">
                <a:solidFill>
                  <a:srgbClr val="000099"/>
                </a:solidFill>
              </a:rPr>
              <a:t>4.</a:t>
            </a:r>
            <a:r>
              <a:rPr lang="en-US" dirty="0" smtClean="0"/>
              <a:t> We talked on the phone for thirty        minutes.</a:t>
            </a:r>
          </a:p>
          <a:p>
            <a:pPr algn="l" eaLnBrk="1" hangingPunct="1">
              <a:lnSpc>
                <a:spcPct val="80000"/>
              </a:lnSpc>
              <a:buFontTx/>
              <a:buNone/>
            </a:pPr>
            <a:r>
              <a:rPr lang="en-US" dirty="0" smtClean="0">
                <a:solidFill>
                  <a:srgbClr val="000099"/>
                </a:solidFill>
              </a:rPr>
              <a:t>5.</a:t>
            </a:r>
            <a:r>
              <a:rPr lang="en-US" dirty="0" smtClean="0"/>
              <a:t> A: How long did you wait for them?</a:t>
            </a:r>
          </a:p>
          <a:p>
            <a:pPr algn="l" eaLnBrk="1" hangingPunct="1">
              <a:lnSpc>
                <a:spcPct val="80000"/>
              </a:lnSpc>
              <a:buFontTx/>
              <a:buNone/>
            </a:pPr>
            <a:r>
              <a:rPr lang="en-US" dirty="0" smtClean="0"/>
              <a:t>    B: We waited for one hour.</a:t>
            </a:r>
            <a:endParaRPr lang="ar-JO" dirty="0" smtClean="0"/>
          </a:p>
          <a:p>
            <a:pPr eaLnBrk="1" hangingPunct="1">
              <a:lnSpc>
                <a:spcPct val="80000"/>
              </a:lnSpc>
            </a:pPr>
            <a:endParaRPr lang="en-US" sz="2400" dirty="0" smtClean="0"/>
          </a:p>
        </p:txBody>
      </p:sp>
    </p:spTree>
    <p:extLst>
      <p:ext uri="{BB962C8B-B14F-4D97-AF65-F5344CB8AC3E}">
        <p14:creationId xmlns:p14="http://schemas.microsoft.com/office/powerpoint/2010/main" val="1827466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770" decel="100000"/>
                                        <p:tgtEl>
                                          <p:spTgt spid="69635">
                                            <p:txEl>
                                              <p:pRg st="0" end="0"/>
                                            </p:txEl>
                                          </p:spTgt>
                                        </p:tgtEl>
                                      </p:cBhvr>
                                    </p:animEffect>
                                    <p:animScale>
                                      <p:cBhvr>
                                        <p:cTn id="8" dur="770" decel="100000"/>
                                        <p:tgtEl>
                                          <p:spTgt spid="69635">
                                            <p:txEl>
                                              <p:pRg st="0" end="0"/>
                                            </p:txEl>
                                          </p:spTgt>
                                        </p:tgtEl>
                                      </p:cBhvr>
                                      <p:from x="10000" y="10000"/>
                                      <p:to x="200000" y="450000"/>
                                    </p:animScale>
                                    <p:animScale>
                                      <p:cBhvr>
                                        <p:cTn id="9" dur="1230" accel="100000" fill="hold">
                                          <p:stCondLst>
                                            <p:cond delay="770"/>
                                          </p:stCondLst>
                                        </p:cTn>
                                        <p:tgtEl>
                                          <p:spTgt spid="69635">
                                            <p:txEl>
                                              <p:pRg st="0" end="0"/>
                                            </p:txEl>
                                          </p:spTgt>
                                        </p:tgtEl>
                                      </p:cBhvr>
                                      <p:from x="200000" y="450000"/>
                                      <p:to x="100000" y="100000"/>
                                    </p:animScale>
                                    <p:set>
                                      <p:cBhvr>
                                        <p:cTn id="10" dur="770" fill="hold"/>
                                        <p:tgtEl>
                                          <p:spTgt spid="69635">
                                            <p:txEl>
                                              <p:pRg st="0" end="0"/>
                                            </p:txEl>
                                          </p:spTgt>
                                        </p:tgtEl>
                                        <p:attrNameLst>
                                          <p:attrName>ppt_x</p:attrName>
                                        </p:attrNameLst>
                                      </p:cBhvr>
                                      <p:to>
                                        <p:strVal val="(0.5)"/>
                                      </p:to>
                                    </p:set>
                                    <p:anim from="(0.5)" to="(#ppt_x)" calcmode="lin" valueType="num">
                                      <p:cBhvr>
                                        <p:cTn id="11" dur="1230" accel="100000" fill="hold">
                                          <p:stCondLst>
                                            <p:cond delay="770"/>
                                          </p:stCondLst>
                                        </p:cTn>
                                        <p:tgtEl>
                                          <p:spTgt spid="69635">
                                            <p:txEl>
                                              <p:pRg st="0" end="0"/>
                                            </p:txEl>
                                          </p:spTgt>
                                        </p:tgtEl>
                                        <p:attrNameLst>
                                          <p:attrName>ppt_x</p:attrName>
                                        </p:attrNameLst>
                                      </p:cBhvr>
                                    </p:anim>
                                    <p:set>
                                      <p:cBhvr>
                                        <p:cTn id="12" dur="770" fill="hold"/>
                                        <p:tgtEl>
                                          <p:spTgt spid="6963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9635">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69635">
                                            <p:txEl>
                                              <p:pRg st="2" end="2"/>
                                            </p:txEl>
                                          </p:spTgt>
                                        </p:tgtEl>
                                        <p:attrNameLst>
                                          <p:attrName>style.visibility</p:attrName>
                                        </p:attrNameLst>
                                      </p:cBhvr>
                                      <p:to>
                                        <p:strVal val="visible"/>
                                      </p:to>
                                    </p:set>
                                    <p:anim calcmode="lin" valueType="num">
                                      <p:cBhvr>
                                        <p:cTn id="18" dur="500" fill="hold"/>
                                        <p:tgtEl>
                                          <p:spTgt spid="6963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9635">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6963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963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96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69635">
                                            <p:txEl>
                                              <p:pRg st="3" end="3"/>
                                            </p:txEl>
                                          </p:spTgt>
                                        </p:tgtEl>
                                        <p:attrNameLst>
                                          <p:attrName>style.visibility</p:attrName>
                                        </p:attrNameLst>
                                      </p:cBhvr>
                                      <p:to>
                                        <p:strVal val="visible"/>
                                      </p:to>
                                    </p:set>
                                    <p:anim calcmode="lin" valueType="num">
                                      <p:cBhvr>
                                        <p:cTn id="27" dur="500" fill="hold"/>
                                        <p:tgtEl>
                                          <p:spTgt spid="6963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9635">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6963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963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9635">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69635">
                                            <p:txEl>
                                              <p:pRg st="4" end="4"/>
                                            </p:txEl>
                                          </p:spTgt>
                                        </p:tgtEl>
                                        <p:attrNameLst>
                                          <p:attrName>style.visibility</p:attrName>
                                        </p:attrNameLst>
                                      </p:cBhvr>
                                      <p:to>
                                        <p:strVal val="visible"/>
                                      </p:to>
                                    </p:set>
                                    <p:anim calcmode="lin" valueType="num">
                                      <p:cBhvr>
                                        <p:cTn id="36" dur="500" fill="hold"/>
                                        <p:tgtEl>
                                          <p:spTgt spid="6963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9635">
                                            <p:txEl>
                                              <p:pRg st="4" end="4"/>
                                            </p:txEl>
                                          </p:spTgt>
                                        </p:tgtEl>
                                        <p:attrNameLst>
                                          <p:attrName>ppt_y</p:attrName>
                                        </p:attrNameLst>
                                      </p:cBhvr>
                                      <p:tavLst>
                                        <p:tav tm="0">
                                          <p:val>
                                            <p:strVal val="#ppt_y"/>
                                          </p:val>
                                        </p:tav>
                                        <p:tav tm="100000">
                                          <p:val>
                                            <p:strVal val="#ppt_y"/>
                                          </p:val>
                                        </p:tav>
                                      </p:tavLst>
                                    </p:anim>
                                    <p:anim calcmode="lin" valueType="num">
                                      <p:cBhvr>
                                        <p:cTn id="38" dur="500" fill="hold"/>
                                        <p:tgtEl>
                                          <p:spTgt spid="6963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963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9635">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nodeType="clickEffect">
                                  <p:stCondLst>
                                    <p:cond delay="0"/>
                                  </p:stCondLst>
                                  <p:iterate type="lt">
                                    <p:tmPct val="10000"/>
                                  </p:iterate>
                                  <p:childTnLst>
                                    <p:set>
                                      <p:cBhvr>
                                        <p:cTn id="44" dur="1" fill="hold">
                                          <p:stCondLst>
                                            <p:cond delay="0"/>
                                          </p:stCondLst>
                                        </p:cTn>
                                        <p:tgtEl>
                                          <p:spTgt spid="69635">
                                            <p:txEl>
                                              <p:pRg st="5" end="5"/>
                                            </p:txEl>
                                          </p:spTgt>
                                        </p:tgtEl>
                                        <p:attrNameLst>
                                          <p:attrName>style.visibility</p:attrName>
                                        </p:attrNameLst>
                                      </p:cBhvr>
                                      <p:to>
                                        <p:strVal val="visible"/>
                                      </p:to>
                                    </p:set>
                                    <p:anim calcmode="lin" valueType="num">
                                      <p:cBhvr>
                                        <p:cTn id="45" dur="500" fill="hold"/>
                                        <p:tgtEl>
                                          <p:spTgt spid="6963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9635">
                                            <p:txEl>
                                              <p:pRg st="5" end="5"/>
                                            </p:txEl>
                                          </p:spTgt>
                                        </p:tgtEl>
                                        <p:attrNameLst>
                                          <p:attrName>ppt_y</p:attrName>
                                        </p:attrNameLst>
                                      </p:cBhvr>
                                      <p:tavLst>
                                        <p:tav tm="0">
                                          <p:val>
                                            <p:strVal val="#ppt_y"/>
                                          </p:val>
                                        </p:tav>
                                        <p:tav tm="100000">
                                          <p:val>
                                            <p:strVal val="#ppt_y"/>
                                          </p:val>
                                        </p:tav>
                                      </p:tavLst>
                                    </p:anim>
                                    <p:anim calcmode="lin" valueType="num">
                                      <p:cBhvr>
                                        <p:cTn id="47" dur="500" fill="hold"/>
                                        <p:tgtEl>
                                          <p:spTgt spid="6963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963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9635">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nodeType="clickEffect">
                                  <p:stCondLst>
                                    <p:cond delay="0"/>
                                  </p:stCondLst>
                                  <p:iterate type="lt">
                                    <p:tmPct val="10000"/>
                                  </p:iterate>
                                  <p:childTnLst>
                                    <p:set>
                                      <p:cBhvr>
                                        <p:cTn id="53" dur="1" fill="hold">
                                          <p:stCondLst>
                                            <p:cond delay="0"/>
                                          </p:stCondLst>
                                        </p:cTn>
                                        <p:tgtEl>
                                          <p:spTgt spid="69635">
                                            <p:txEl>
                                              <p:pRg st="6" end="6"/>
                                            </p:txEl>
                                          </p:spTgt>
                                        </p:tgtEl>
                                        <p:attrNameLst>
                                          <p:attrName>style.visibility</p:attrName>
                                        </p:attrNameLst>
                                      </p:cBhvr>
                                      <p:to>
                                        <p:strVal val="visible"/>
                                      </p:to>
                                    </p:set>
                                    <p:anim calcmode="lin" valueType="num">
                                      <p:cBhvr>
                                        <p:cTn id="54" dur="500" fill="hold"/>
                                        <p:tgtEl>
                                          <p:spTgt spid="6963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9635">
                                            <p:txEl>
                                              <p:pRg st="6" end="6"/>
                                            </p:txEl>
                                          </p:spTgt>
                                        </p:tgtEl>
                                        <p:attrNameLst>
                                          <p:attrName>ppt_y</p:attrName>
                                        </p:attrNameLst>
                                      </p:cBhvr>
                                      <p:tavLst>
                                        <p:tav tm="0">
                                          <p:val>
                                            <p:strVal val="#ppt_y"/>
                                          </p:val>
                                        </p:tav>
                                        <p:tav tm="100000">
                                          <p:val>
                                            <p:strVal val="#ppt_y"/>
                                          </p:val>
                                        </p:tav>
                                      </p:tavLst>
                                    </p:anim>
                                    <p:anim calcmode="lin" valueType="num">
                                      <p:cBhvr>
                                        <p:cTn id="56" dur="500" fill="hold"/>
                                        <p:tgtEl>
                                          <p:spTgt spid="6963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963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9635">
                                            <p:txEl>
                                              <p:pRg st="6" end="6"/>
                                            </p:txEl>
                                          </p:spTgt>
                                        </p:tgtEl>
                                      </p:cBhvr>
                                    </p:animEffect>
                                  </p:childTnLst>
                                </p:cTn>
                              </p:par>
                              <p:par>
                                <p:cTn id="59" presetID="41" presetClass="entr" presetSubtype="0" fill="hold" nodeType="withEffect">
                                  <p:stCondLst>
                                    <p:cond delay="0"/>
                                  </p:stCondLst>
                                  <p:iterate type="lt">
                                    <p:tmPct val="10000"/>
                                  </p:iterate>
                                  <p:childTnLst>
                                    <p:set>
                                      <p:cBhvr>
                                        <p:cTn id="60" dur="1" fill="hold">
                                          <p:stCondLst>
                                            <p:cond delay="0"/>
                                          </p:stCondLst>
                                        </p:cTn>
                                        <p:tgtEl>
                                          <p:spTgt spid="69635">
                                            <p:txEl>
                                              <p:pRg st="7" end="7"/>
                                            </p:txEl>
                                          </p:spTgt>
                                        </p:tgtEl>
                                        <p:attrNameLst>
                                          <p:attrName>style.visibility</p:attrName>
                                        </p:attrNameLst>
                                      </p:cBhvr>
                                      <p:to>
                                        <p:strVal val="visible"/>
                                      </p:to>
                                    </p:set>
                                    <p:anim calcmode="lin" valueType="num">
                                      <p:cBhvr>
                                        <p:cTn id="61" dur="500" fill="hold"/>
                                        <p:tgtEl>
                                          <p:spTgt spid="6963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69635">
                                            <p:txEl>
                                              <p:pRg st="7" end="7"/>
                                            </p:txEl>
                                          </p:spTgt>
                                        </p:tgtEl>
                                        <p:attrNameLst>
                                          <p:attrName>ppt_y</p:attrName>
                                        </p:attrNameLst>
                                      </p:cBhvr>
                                      <p:tavLst>
                                        <p:tav tm="0">
                                          <p:val>
                                            <p:strVal val="#ppt_y"/>
                                          </p:val>
                                        </p:tav>
                                        <p:tav tm="100000">
                                          <p:val>
                                            <p:strVal val="#ppt_y"/>
                                          </p:val>
                                        </p:tav>
                                      </p:tavLst>
                                    </p:anim>
                                    <p:anim calcmode="lin" valueType="num">
                                      <p:cBhvr>
                                        <p:cTn id="63" dur="500" fill="hold"/>
                                        <p:tgtEl>
                                          <p:spTgt spid="6963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6963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28600" y="685800"/>
            <a:ext cx="7696200" cy="5081587"/>
          </a:xfrm>
        </p:spPr>
        <p:txBody>
          <a:bodyPr>
            <a:normAutofit/>
          </a:bodyPr>
          <a:lstStyle/>
          <a:p>
            <a:pPr algn="l" eaLnBrk="1" hangingPunct="1">
              <a:lnSpc>
                <a:spcPct val="80000"/>
              </a:lnSpc>
              <a:buFontTx/>
              <a:buNone/>
              <a:defRPr/>
            </a:pPr>
            <a:endParaRPr lang="en-US" b="1" dirty="0" smtClean="0">
              <a:solidFill>
                <a:schemeClr val="tx2"/>
              </a:solidFill>
              <a:effectLst>
                <a:outerShdw blurRad="38100" dist="38100" dir="2700000" algn="tl">
                  <a:srgbClr val="C0C0C0"/>
                </a:outerShdw>
              </a:effectLst>
            </a:endParaRPr>
          </a:p>
          <a:p>
            <a:pPr algn="l" eaLnBrk="1" hangingPunct="1">
              <a:lnSpc>
                <a:spcPct val="80000"/>
              </a:lnSpc>
              <a:buFontTx/>
              <a:buNone/>
              <a:defRPr/>
            </a:pPr>
            <a:r>
              <a:rPr lang="en-US" b="1" dirty="0" smtClean="0">
                <a:solidFill>
                  <a:schemeClr val="tx2"/>
                </a:solidFill>
                <a:effectLst>
                  <a:outerShdw blurRad="38100" dist="38100" dir="2700000" algn="tl">
                    <a:srgbClr val="C0C0C0"/>
                  </a:outerShdw>
                </a:effectLst>
              </a:rPr>
              <a:t>USE 4:</a:t>
            </a:r>
            <a:r>
              <a:rPr lang="en-US" b="1" dirty="0" smtClean="0">
                <a:solidFill>
                  <a:schemeClr val="accent2"/>
                </a:solidFill>
                <a:effectLst>
                  <a:outerShdw blurRad="38100" dist="38100" dir="2700000" algn="tl">
                    <a:srgbClr val="C0C0C0"/>
                  </a:outerShdw>
                </a:effectLst>
              </a:rPr>
              <a:t> </a:t>
            </a:r>
            <a:r>
              <a:rPr lang="en-US" b="1" dirty="0" smtClean="0">
                <a:solidFill>
                  <a:srgbClr val="7030A0"/>
                </a:solidFill>
                <a:effectLst>
                  <a:outerShdw blurRad="38100" dist="38100" dir="2700000" algn="tl">
                    <a:srgbClr val="C0C0C0"/>
                  </a:outerShdw>
                </a:effectLst>
              </a:rPr>
              <a:t>Habits in the Past</a:t>
            </a:r>
            <a:endParaRPr lang="en-US" sz="2800" b="1" u="sng" dirty="0" smtClean="0">
              <a:solidFill>
                <a:schemeClr val="accent2"/>
              </a:solidFill>
            </a:endParaRPr>
          </a:p>
          <a:p>
            <a:pPr eaLnBrk="1" hangingPunct="1">
              <a:lnSpc>
                <a:spcPct val="80000"/>
              </a:lnSpc>
              <a:buFontTx/>
              <a:buNone/>
              <a:defRPr/>
            </a:pPr>
            <a:endParaRPr lang="en-US" sz="2800" b="1" u="sng" dirty="0" smtClean="0">
              <a:solidFill>
                <a:schemeClr val="accent2"/>
              </a:solidFill>
            </a:endParaRPr>
          </a:p>
          <a:p>
            <a:pPr eaLnBrk="1" hangingPunct="1">
              <a:lnSpc>
                <a:spcPct val="80000"/>
              </a:lnSpc>
              <a:buFontTx/>
              <a:buNone/>
              <a:defRPr/>
            </a:pPr>
            <a:r>
              <a:rPr lang="en-US" sz="2800" dirty="0" smtClean="0">
                <a:solidFill>
                  <a:srgbClr val="7030A0"/>
                </a:solidFill>
              </a:rPr>
              <a:t>The Simple Past can </a:t>
            </a:r>
            <a:r>
              <a:rPr lang="en-US" sz="3600" dirty="0" smtClean="0">
                <a:solidFill>
                  <a:srgbClr val="7030A0"/>
                </a:solidFill>
              </a:rPr>
              <a:t>also be used to describe habits which stopped in the past. It can have the meaning as </a:t>
            </a:r>
            <a:r>
              <a:rPr lang="en-US" sz="3600" dirty="0" smtClean="0">
                <a:solidFill>
                  <a:srgbClr val="7030A0"/>
                </a:solidFill>
                <a:latin typeface="Arial"/>
              </a:rPr>
              <a:t>“</a:t>
            </a:r>
            <a:r>
              <a:rPr lang="en-US" sz="3600" dirty="0" smtClean="0">
                <a:solidFill>
                  <a:srgbClr val="7030A0"/>
                </a:solidFill>
              </a:rPr>
              <a:t>used to</a:t>
            </a:r>
            <a:r>
              <a:rPr lang="en-US" sz="3600" dirty="0" smtClean="0">
                <a:solidFill>
                  <a:srgbClr val="7030A0"/>
                </a:solidFill>
                <a:latin typeface="Arial"/>
              </a:rPr>
              <a:t>”</a:t>
            </a:r>
            <a:r>
              <a:rPr lang="en-US" sz="3600" dirty="0" smtClean="0">
                <a:solidFill>
                  <a:srgbClr val="7030A0"/>
                </a:solidFill>
              </a:rPr>
              <a:t>. To make it clear that we are talking about a habit, we often add an expression such as: always, often, usually, never, </a:t>
            </a:r>
            <a:r>
              <a:rPr lang="en-US" sz="3600" b="1" i="1" dirty="0" smtClean="0">
                <a:solidFill>
                  <a:srgbClr val="7030A0"/>
                </a:solidFill>
              </a:rPr>
              <a:t>when I was a child, when I was younger, etc. </a:t>
            </a:r>
            <a:endParaRPr lang="ar-JO" sz="3600" b="1" i="1" dirty="0" smtClean="0">
              <a:solidFill>
                <a:srgbClr val="7030A0"/>
              </a:solidFill>
            </a:endParaRPr>
          </a:p>
          <a:p>
            <a:pPr eaLnBrk="1" hangingPunct="1">
              <a:lnSpc>
                <a:spcPct val="80000"/>
              </a:lnSpc>
              <a:defRPr/>
            </a:pPr>
            <a:endParaRPr lang="en-US" sz="2000" dirty="0" smtClean="0">
              <a:solidFill>
                <a:schemeClr val="accent2"/>
              </a:solidFill>
            </a:endParaRPr>
          </a:p>
        </p:txBody>
      </p:sp>
    </p:spTree>
    <p:extLst>
      <p:ext uri="{BB962C8B-B14F-4D97-AF65-F5344CB8AC3E}">
        <p14:creationId xmlns:p14="http://schemas.microsoft.com/office/powerpoint/2010/main" val="938509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 calcmode="lin" valueType="num">
                                      <p:cBhvr additive="base">
                                        <p:cTn id="7"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70659">
                                            <p:txEl>
                                              <p:pRg st="3" end="3"/>
                                            </p:txEl>
                                          </p:spTgt>
                                        </p:tgtEl>
                                        <p:attrNameLst>
                                          <p:attrName>style.visibility</p:attrName>
                                        </p:attrNameLst>
                                      </p:cBhvr>
                                      <p:to>
                                        <p:strVal val="visible"/>
                                      </p:to>
                                    </p:set>
                                    <p:animEffect transition="in" filter="fade">
                                      <p:cBhvr>
                                        <p:cTn id="13" dur="2000"/>
                                        <p:tgtEl>
                                          <p:spTgt spid="70659">
                                            <p:txEl>
                                              <p:pRg st="3" end="3"/>
                                            </p:txEl>
                                          </p:spTgt>
                                        </p:tgtEl>
                                      </p:cBhvr>
                                    </p:animEffect>
                                    <p:anim calcmode="lin" valueType="num">
                                      <p:cBhvr>
                                        <p:cTn id="14" dur="2000" fill="hold"/>
                                        <p:tgtEl>
                                          <p:spTgt spid="70659">
                                            <p:txEl>
                                              <p:pRg st="3" end="3"/>
                                            </p:txEl>
                                          </p:spTgt>
                                        </p:tgtEl>
                                        <p:attrNameLst>
                                          <p:attrName>ppt_w</p:attrName>
                                        </p:attrNameLst>
                                      </p:cBhvr>
                                      <p:tavLst>
                                        <p:tav tm="0" fmla="#ppt_w*sin(2.5*pi*$)">
                                          <p:val>
                                            <p:fltVal val="0"/>
                                          </p:val>
                                        </p:tav>
                                        <p:tav tm="100000">
                                          <p:val>
                                            <p:fltVal val="1"/>
                                          </p:val>
                                        </p:tav>
                                      </p:tavLst>
                                    </p:anim>
                                    <p:anim calcmode="lin" valueType="num">
                                      <p:cBhvr>
                                        <p:cTn id="15" dur="2000" fill="hold"/>
                                        <p:tgtEl>
                                          <p:spTgt spid="706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685800" y="404813"/>
            <a:ext cx="7696200" cy="5081587"/>
          </a:xfrm>
        </p:spPr>
        <p:txBody>
          <a:bodyPr/>
          <a:lstStyle/>
          <a:p>
            <a:pPr algn="l" eaLnBrk="1" hangingPunct="1">
              <a:lnSpc>
                <a:spcPct val="90000"/>
              </a:lnSpc>
              <a:buFontTx/>
              <a:buNone/>
            </a:pPr>
            <a:endParaRPr lang="en-US" smtClean="0">
              <a:solidFill>
                <a:schemeClr val="hlink"/>
              </a:solidFill>
            </a:endParaRPr>
          </a:p>
          <a:p>
            <a:pPr algn="l" eaLnBrk="1" hangingPunct="1">
              <a:lnSpc>
                <a:spcPct val="90000"/>
              </a:lnSpc>
              <a:buFontTx/>
              <a:buNone/>
            </a:pPr>
            <a:r>
              <a:rPr lang="en-US" smtClean="0">
                <a:solidFill>
                  <a:schemeClr val="hlink"/>
                </a:solidFill>
              </a:rPr>
              <a:t>Examples:</a:t>
            </a:r>
          </a:p>
          <a:p>
            <a:pPr algn="l" eaLnBrk="1" hangingPunct="1">
              <a:lnSpc>
                <a:spcPct val="90000"/>
              </a:lnSpc>
              <a:buFontTx/>
              <a:buNone/>
            </a:pPr>
            <a:endParaRPr lang="en-US" smtClean="0"/>
          </a:p>
          <a:p>
            <a:pPr algn="l" eaLnBrk="1" hangingPunct="1">
              <a:lnSpc>
                <a:spcPct val="90000"/>
              </a:lnSpc>
              <a:buFontTx/>
              <a:buNone/>
            </a:pPr>
            <a:r>
              <a:rPr lang="en-US" smtClean="0">
                <a:solidFill>
                  <a:srgbClr val="000099"/>
                </a:solidFill>
              </a:rPr>
              <a:t>1.</a:t>
            </a:r>
            <a:r>
              <a:rPr lang="en-US" smtClean="0"/>
              <a:t> I studied French when I was a child.</a:t>
            </a:r>
          </a:p>
          <a:p>
            <a:pPr algn="l" eaLnBrk="1" hangingPunct="1">
              <a:lnSpc>
                <a:spcPct val="90000"/>
              </a:lnSpc>
              <a:buFontTx/>
              <a:buNone/>
            </a:pPr>
            <a:r>
              <a:rPr lang="en-US" smtClean="0">
                <a:solidFill>
                  <a:srgbClr val="000099"/>
                </a:solidFill>
              </a:rPr>
              <a:t>2.</a:t>
            </a:r>
            <a:r>
              <a:rPr lang="en-US" smtClean="0"/>
              <a:t> Did you play a musical instrument         when you were a kid?</a:t>
            </a:r>
          </a:p>
          <a:p>
            <a:pPr algn="l" eaLnBrk="1" hangingPunct="1">
              <a:lnSpc>
                <a:spcPct val="90000"/>
              </a:lnSpc>
              <a:buFontTx/>
              <a:buNone/>
            </a:pPr>
            <a:r>
              <a:rPr lang="en-US" smtClean="0">
                <a:solidFill>
                  <a:srgbClr val="000099"/>
                </a:solidFill>
              </a:rPr>
              <a:t>3.</a:t>
            </a:r>
            <a:r>
              <a:rPr lang="en-US" smtClean="0"/>
              <a:t> She worked at the movie theater          after school.</a:t>
            </a:r>
          </a:p>
          <a:p>
            <a:pPr algn="l" eaLnBrk="1" hangingPunct="1">
              <a:lnSpc>
                <a:spcPct val="90000"/>
              </a:lnSpc>
              <a:buFontTx/>
              <a:buNone/>
            </a:pPr>
            <a:r>
              <a:rPr lang="en-US" smtClean="0">
                <a:solidFill>
                  <a:srgbClr val="000099"/>
                </a:solidFill>
              </a:rPr>
              <a:t>4.</a:t>
            </a:r>
            <a:r>
              <a:rPr lang="en-US" smtClean="0"/>
              <a:t> They never went to school, they           always skipped class. </a:t>
            </a:r>
            <a:endParaRPr lang="ar-JO" smtClean="0"/>
          </a:p>
          <a:p>
            <a:pPr eaLnBrk="1" hangingPunct="1">
              <a:lnSpc>
                <a:spcPct val="90000"/>
              </a:lnSpc>
            </a:pPr>
            <a:endParaRPr lang="en-US" sz="2400" smtClean="0"/>
          </a:p>
        </p:txBody>
      </p:sp>
    </p:spTree>
    <p:extLst>
      <p:ext uri="{BB962C8B-B14F-4D97-AF65-F5344CB8AC3E}">
        <p14:creationId xmlns:p14="http://schemas.microsoft.com/office/powerpoint/2010/main" val="351548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fade">
                                      <p:cBhvr>
                                        <p:cTn id="7" dur="770" decel="100000"/>
                                        <p:tgtEl>
                                          <p:spTgt spid="71683">
                                            <p:txEl>
                                              <p:pRg st="1" end="1"/>
                                            </p:txEl>
                                          </p:spTgt>
                                        </p:tgtEl>
                                      </p:cBhvr>
                                    </p:animEffect>
                                    <p:animScale>
                                      <p:cBhvr>
                                        <p:cTn id="8" dur="770" decel="100000"/>
                                        <p:tgtEl>
                                          <p:spTgt spid="71683">
                                            <p:txEl>
                                              <p:pRg st="1" end="1"/>
                                            </p:txEl>
                                          </p:spTgt>
                                        </p:tgtEl>
                                      </p:cBhvr>
                                      <p:from x="10000" y="10000"/>
                                      <p:to x="200000" y="450000"/>
                                    </p:animScale>
                                    <p:animScale>
                                      <p:cBhvr>
                                        <p:cTn id="9" dur="1230" accel="100000" fill="hold">
                                          <p:stCondLst>
                                            <p:cond delay="770"/>
                                          </p:stCondLst>
                                        </p:cTn>
                                        <p:tgtEl>
                                          <p:spTgt spid="71683">
                                            <p:txEl>
                                              <p:pRg st="1" end="1"/>
                                            </p:txEl>
                                          </p:spTgt>
                                        </p:tgtEl>
                                      </p:cBhvr>
                                      <p:from x="200000" y="450000"/>
                                      <p:to x="100000" y="100000"/>
                                    </p:animScale>
                                    <p:set>
                                      <p:cBhvr>
                                        <p:cTn id="10" dur="770" fill="hold"/>
                                        <p:tgtEl>
                                          <p:spTgt spid="71683">
                                            <p:txEl>
                                              <p:pRg st="1" end="1"/>
                                            </p:txEl>
                                          </p:spTgt>
                                        </p:tgtEl>
                                        <p:attrNameLst>
                                          <p:attrName>ppt_x</p:attrName>
                                        </p:attrNameLst>
                                      </p:cBhvr>
                                      <p:to>
                                        <p:strVal val="(0.5)"/>
                                      </p:to>
                                    </p:set>
                                    <p:anim from="(0.5)" to="(#ppt_x)" calcmode="lin" valueType="num">
                                      <p:cBhvr>
                                        <p:cTn id="11" dur="1230" accel="100000" fill="hold">
                                          <p:stCondLst>
                                            <p:cond delay="770"/>
                                          </p:stCondLst>
                                        </p:cTn>
                                        <p:tgtEl>
                                          <p:spTgt spid="71683">
                                            <p:txEl>
                                              <p:pRg st="1" end="1"/>
                                            </p:txEl>
                                          </p:spTgt>
                                        </p:tgtEl>
                                        <p:attrNameLst>
                                          <p:attrName>ppt_x</p:attrName>
                                        </p:attrNameLst>
                                      </p:cBhvr>
                                    </p:anim>
                                    <p:set>
                                      <p:cBhvr>
                                        <p:cTn id="12" dur="770" fill="hold"/>
                                        <p:tgtEl>
                                          <p:spTgt spid="71683">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71683">
                                            <p:txEl>
                                              <p:pRg st="1" end="1"/>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71683">
                                            <p:txEl>
                                              <p:pRg st="3" end="3"/>
                                            </p:txEl>
                                          </p:spTgt>
                                        </p:tgtEl>
                                        <p:attrNameLst>
                                          <p:attrName>style.visibility</p:attrName>
                                        </p:attrNameLst>
                                      </p:cBhvr>
                                      <p:to>
                                        <p:strVal val="visible"/>
                                      </p:to>
                                    </p:set>
                                    <p:anim calcmode="lin" valueType="num">
                                      <p:cBhvr>
                                        <p:cTn id="18" dur="500" fill="hold"/>
                                        <p:tgtEl>
                                          <p:spTgt spid="716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1683">
                                            <p:txEl>
                                              <p:pRg st="3" end="3"/>
                                            </p:txEl>
                                          </p:spTgt>
                                        </p:tgtEl>
                                        <p:attrNameLst>
                                          <p:attrName>ppt_y</p:attrName>
                                        </p:attrNameLst>
                                      </p:cBhvr>
                                      <p:tavLst>
                                        <p:tav tm="0">
                                          <p:val>
                                            <p:strVal val="#ppt_y"/>
                                          </p:val>
                                        </p:tav>
                                        <p:tav tm="100000">
                                          <p:val>
                                            <p:strVal val="#ppt_y"/>
                                          </p:val>
                                        </p:tav>
                                      </p:tavLst>
                                    </p:anim>
                                    <p:anim calcmode="lin" valueType="num">
                                      <p:cBhvr>
                                        <p:cTn id="20" dur="500" fill="hold"/>
                                        <p:tgtEl>
                                          <p:spTgt spid="716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16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71683">
                                            <p:txEl>
                                              <p:pRg st="4" end="4"/>
                                            </p:txEl>
                                          </p:spTgt>
                                        </p:tgtEl>
                                        <p:attrNameLst>
                                          <p:attrName>style.visibility</p:attrName>
                                        </p:attrNameLst>
                                      </p:cBhvr>
                                      <p:to>
                                        <p:strVal val="visible"/>
                                      </p:to>
                                    </p:set>
                                    <p:anim calcmode="lin" valueType="num">
                                      <p:cBhvr>
                                        <p:cTn id="27" dur="500" fill="hold"/>
                                        <p:tgtEl>
                                          <p:spTgt spid="7168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1683">
                                            <p:txEl>
                                              <p:pRg st="4" end="4"/>
                                            </p:txEl>
                                          </p:spTgt>
                                        </p:tgtEl>
                                        <p:attrNameLst>
                                          <p:attrName>ppt_y</p:attrName>
                                        </p:attrNameLst>
                                      </p:cBhvr>
                                      <p:tavLst>
                                        <p:tav tm="0">
                                          <p:val>
                                            <p:strVal val="#ppt_y"/>
                                          </p:val>
                                        </p:tav>
                                        <p:tav tm="100000">
                                          <p:val>
                                            <p:strVal val="#ppt_y"/>
                                          </p:val>
                                        </p:tav>
                                      </p:tavLst>
                                    </p:anim>
                                    <p:anim calcmode="lin" valueType="num">
                                      <p:cBhvr>
                                        <p:cTn id="29" dur="500" fill="hold"/>
                                        <p:tgtEl>
                                          <p:spTgt spid="7168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168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168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71683">
                                            <p:txEl>
                                              <p:pRg st="5" end="5"/>
                                            </p:txEl>
                                          </p:spTgt>
                                        </p:tgtEl>
                                        <p:attrNameLst>
                                          <p:attrName>style.visibility</p:attrName>
                                        </p:attrNameLst>
                                      </p:cBhvr>
                                      <p:to>
                                        <p:strVal val="visible"/>
                                      </p:to>
                                    </p:set>
                                    <p:anim calcmode="lin" valueType="num">
                                      <p:cBhvr>
                                        <p:cTn id="36" dur="500" fill="hold"/>
                                        <p:tgtEl>
                                          <p:spTgt spid="7168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1683">
                                            <p:txEl>
                                              <p:pRg st="5" end="5"/>
                                            </p:txEl>
                                          </p:spTgt>
                                        </p:tgtEl>
                                        <p:attrNameLst>
                                          <p:attrName>ppt_y</p:attrName>
                                        </p:attrNameLst>
                                      </p:cBhvr>
                                      <p:tavLst>
                                        <p:tav tm="0">
                                          <p:val>
                                            <p:strVal val="#ppt_y"/>
                                          </p:val>
                                        </p:tav>
                                        <p:tav tm="100000">
                                          <p:val>
                                            <p:strVal val="#ppt_y"/>
                                          </p:val>
                                        </p:tav>
                                      </p:tavLst>
                                    </p:anim>
                                    <p:anim calcmode="lin" valueType="num">
                                      <p:cBhvr>
                                        <p:cTn id="38" dur="500" fill="hold"/>
                                        <p:tgtEl>
                                          <p:spTgt spid="7168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168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168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nodeType="clickEffect">
                                  <p:stCondLst>
                                    <p:cond delay="0"/>
                                  </p:stCondLst>
                                  <p:iterate type="lt">
                                    <p:tmPct val="10000"/>
                                  </p:iterate>
                                  <p:childTnLst>
                                    <p:set>
                                      <p:cBhvr>
                                        <p:cTn id="44" dur="1" fill="hold">
                                          <p:stCondLst>
                                            <p:cond delay="0"/>
                                          </p:stCondLst>
                                        </p:cTn>
                                        <p:tgtEl>
                                          <p:spTgt spid="71683">
                                            <p:txEl>
                                              <p:pRg st="6" end="6"/>
                                            </p:txEl>
                                          </p:spTgt>
                                        </p:tgtEl>
                                        <p:attrNameLst>
                                          <p:attrName>style.visibility</p:attrName>
                                        </p:attrNameLst>
                                      </p:cBhvr>
                                      <p:to>
                                        <p:strVal val="visible"/>
                                      </p:to>
                                    </p:set>
                                    <p:anim calcmode="lin" valueType="num">
                                      <p:cBhvr>
                                        <p:cTn id="45" dur="500" fill="hold"/>
                                        <p:tgtEl>
                                          <p:spTgt spid="7168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1683">
                                            <p:txEl>
                                              <p:pRg st="6" end="6"/>
                                            </p:txEl>
                                          </p:spTgt>
                                        </p:tgtEl>
                                        <p:attrNameLst>
                                          <p:attrName>ppt_y</p:attrName>
                                        </p:attrNameLst>
                                      </p:cBhvr>
                                      <p:tavLst>
                                        <p:tav tm="0">
                                          <p:val>
                                            <p:strVal val="#ppt_y"/>
                                          </p:val>
                                        </p:tav>
                                        <p:tav tm="100000">
                                          <p:val>
                                            <p:strVal val="#ppt_y"/>
                                          </p:val>
                                        </p:tav>
                                      </p:tavLst>
                                    </p:anim>
                                    <p:anim calcmode="lin" valueType="num">
                                      <p:cBhvr>
                                        <p:cTn id="47" dur="500" fill="hold"/>
                                        <p:tgtEl>
                                          <p:spTgt spid="7168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168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68313" y="549275"/>
            <a:ext cx="8351837" cy="4937125"/>
          </a:xfrm>
        </p:spPr>
        <p:txBody>
          <a:bodyPr/>
          <a:lstStyle/>
          <a:p>
            <a:pPr algn="l" eaLnBrk="1" hangingPunct="1">
              <a:lnSpc>
                <a:spcPct val="90000"/>
              </a:lnSpc>
              <a:buFontTx/>
              <a:buNone/>
              <a:defRPr/>
            </a:pPr>
            <a:r>
              <a:rPr lang="en-US" b="1" dirty="0" smtClean="0">
                <a:solidFill>
                  <a:schemeClr val="tx2"/>
                </a:solidFill>
                <a:effectLst>
                  <a:outerShdw blurRad="38100" dist="38100" dir="2700000" algn="tl">
                    <a:srgbClr val="C0C0C0"/>
                  </a:outerShdw>
                </a:effectLst>
              </a:rPr>
              <a:t>USE 5:</a:t>
            </a:r>
            <a:r>
              <a:rPr lang="en-US" b="1" dirty="0" smtClean="0">
                <a:effectLst>
                  <a:outerShdw blurRad="38100" dist="38100" dir="2700000" algn="tl">
                    <a:srgbClr val="C0C0C0"/>
                  </a:outerShdw>
                </a:effectLst>
              </a:rPr>
              <a:t> Past Facts or Generalizations. </a:t>
            </a:r>
            <a:endParaRPr lang="en-US" b="1" u="sng" dirty="0" smtClean="0"/>
          </a:p>
          <a:p>
            <a:pPr algn="l" eaLnBrk="1" hangingPunct="1">
              <a:lnSpc>
                <a:spcPct val="90000"/>
              </a:lnSpc>
              <a:buFontTx/>
              <a:buNone/>
              <a:defRPr/>
            </a:pPr>
            <a:endParaRPr lang="en-US" b="1" u="sng" dirty="0" smtClean="0"/>
          </a:p>
          <a:p>
            <a:pPr algn="l" eaLnBrk="1" hangingPunct="1">
              <a:lnSpc>
                <a:spcPct val="90000"/>
              </a:lnSpc>
              <a:buFontTx/>
              <a:buNone/>
              <a:defRPr/>
            </a:pPr>
            <a:r>
              <a:rPr lang="en-US" sz="3600" dirty="0" smtClean="0"/>
              <a:t>The simple Past can also be used to describe past facts or generalizations which are no longer true. As in USE 4, this use of the Simple Past is quite similar to the expression </a:t>
            </a:r>
            <a:r>
              <a:rPr lang="en-US" sz="3600" dirty="0" smtClean="0">
                <a:latin typeface="Arial"/>
              </a:rPr>
              <a:t>“</a:t>
            </a:r>
            <a:r>
              <a:rPr lang="en-US" sz="3600" dirty="0" smtClean="0"/>
              <a:t>used to</a:t>
            </a:r>
            <a:r>
              <a:rPr lang="en-US" sz="3600" dirty="0" smtClean="0">
                <a:latin typeface="Arial"/>
              </a:rPr>
              <a:t>”</a:t>
            </a:r>
            <a:r>
              <a:rPr lang="en-US" sz="3600" dirty="0" smtClean="0"/>
              <a:t>.</a:t>
            </a:r>
          </a:p>
          <a:p>
            <a:pPr algn="l" eaLnBrk="1" hangingPunct="1">
              <a:lnSpc>
                <a:spcPct val="90000"/>
              </a:lnSpc>
              <a:buFontTx/>
              <a:buNone/>
              <a:defRPr/>
            </a:pPr>
            <a:endParaRPr lang="en-US" b="1" u="sng" dirty="0" smtClean="0"/>
          </a:p>
          <a:p>
            <a:pPr algn="l" eaLnBrk="1" hangingPunct="1">
              <a:lnSpc>
                <a:spcPct val="90000"/>
              </a:lnSpc>
              <a:buFontTx/>
              <a:buNone/>
              <a:defRPr/>
            </a:pPr>
            <a:endParaRPr lang="en-US" b="1" u="sng" dirty="0" smtClean="0"/>
          </a:p>
          <a:p>
            <a:pPr eaLnBrk="1" hangingPunct="1">
              <a:lnSpc>
                <a:spcPct val="90000"/>
              </a:lnSpc>
              <a:defRPr/>
            </a:pPr>
            <a:endParaRPr lang="en-US" sz="2400" dirty="0" smtClean="0"/>
          </a:p>
        </p:txBody>
      </p:sp>
    </p:spTree>
    <p:extLst>
      <p:ext uri="{BB962C8B-B14F-4D97-AF65-F5344CB8AC3E}">
        <p14:creationId xmlns:p14="http://schemas.microsoft.com/office/powerpoint/2010/main" val="1262957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2707">
                                            <p:txEl>
                                              <p:pRg st="0" end="0"/>
                                            </p:txEl>
                                          </p:spTgt>
                                        </p:tgtEl>
                                        <p:attrNameLst>
                                          <p:attrName>style.visibility</p:attrName>
                                        </p:attrNameLst>
                                      </p:cBhvr>
                                      <p:to>
                                        <p:strVal val="visible"/>
                                      </p:to>
                                    </p:set>
                                    <p:set>
                                      <p:cBhvr>
                                        <p:cTn id="7" dur="228" fill="hold">
                                          <p:stCondLst>
                                            <p:cond delay="0"/>
                                          </p:stCondLst>
                                        </p:cTn>
                                        <p:tgtEl>
                                          <p:spTgt spid="72707">
                                            <p:txEl>
                                              <p:pRg st="0" end="0"/>
                                            </p:txEl>
                                          </p:spTgt>
                                        </p:tgtEl>
                                        <p:attrNameLst>
                                          <p:attrName>style.rotation</p:attrName>
                                        </p:attrNameLst>
                                      </p:cBhvr>
                                      <p:to>
                                        <p:strVal val="-45.0"/>
                                      </p:to>
                                    </p:set>
                                    <p:anim calcmode="lin" valueType="num">
                                      <p:cBhvr>
                                        <p:cTn id="8" dur="228" fill="hold">
                                          <p:stCondLst>
                                            <p:cond delay="228"/>
                                          </p:stCondLst>
                                        </p:cTn>
                                        <p:tgtEl>
                                          <p:spTgt spid="7270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270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270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270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72707">
                                            <p:txEl>
                                              <p:pRg st="2" end="2"/>
                                            </p:txEl>
                                          </p:spTgt>
                                        </p:tgtEl>
                                        <p:attrNameLst>
                                          <p:attrName>style.visibility</p:attrName>
                                        </p:attrNameLst>
                                      </p:cBhvr>
                                      <p:to>
                                        <p:strVal val="visible"/>
                                      </p:to>
                                    </p:set>
                                    <p:set>
                                      <p:cBhvr>
                                        <p:cTn id="16" dur="228" fill="hold">
                                          <p:stCondLst>
                                            <p:cond delay="0"/>
                                          </p:stCondLst>
                                        </p:cTn>
                                        <p:tgtEl>
                                          <p:spTgt spid="72707">
                                            <p:txEl>
                                              <p:pRg st="2" end="2"/>
                                            </p:txEl>
                                          </p:spTgt>
                                        </p:tgtEl>
                                        <p:attrNameLst>
                                          <p:attrName>style.rotation</p:attrName>
                                        </p:attrNameLst>
                                      </p:cBhvr>
                                      <p:to>
                                        <p:strVal val="-45.0"/>
                                      </p:to>
                                    </p:set>
                                    <p:anim calcmode="lin" valueType="num">
                                      <p:cBhvr>
                                        <p:cTn id="17" dur="228" fill="hold">
                                          <p:stCondLst>
                                            <p:cond delay="228"/>
                                          </p:stCondLst>
                                        </p:cTn>
                                        <p:tgtEl>
                                          <p:spTgt spid="7270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72707">
                                            <p:txEl>
                                              <p:pRg st="2" end="2"/>
                                            </p:txEl>
                                          </p:spTgt>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7270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72707">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611188" y="549275"/>
            <a:ext cx="7696200" cy="5010150"/>
          </a:xfrm>
        </p:spPr>
        <p:txBody>
          <a:bodyPr/>
          <a:lstStyle/>
          <a:p>
            <a:pPr algn="l" eaLnBrk="1" hangingPunct="1">
              <a:lnSpc>
                <a:spcPct val="90000"/>
              </a:lnSpc>
              <a:buFontTx/>
              <a:buNone/>
            </a:pPr>
            <a:r>
              <a:rPr lang="en-US" sz="4000" dirty="0" smtClean="0">
                <a:solidFill>
                  <a:schemeClr val="hlink"/>
                </a:solidFill>
              </a:rPr>
              <a:t>Examples:</a:t>
            </a:r>
          </a:p>
          <a:p>
            <a:pPr algn="l" eaLnBrk="1" hangingPunct="1">
              <a:lnSpc>
                <a:spcPct val="90000"/>
              </a:lnSpc>
              <a:buFontTx/>
              <a:buNone/>
            </a:pPr>
            <a:endParaRPr lang="en-US" sz="4000" dirty="0" smtClean="0"/>
          </a:p>
          <a:p>
            <a:pPr algn="l" eaLnBrk="1" hangingPunct="1">
              <a:lnSpc>
                <a:spcPct val="90000"/>
              </a:lnSpc>
              <a:buFontTx/>
              <a:buNone/>
            </a:pPr>
            <a:r>
              <a:rPr lang="en-US" sz="4000" dirty="0" smtClean="0">
                <a:solidFill>
                  <a:srgbClr val="000099"/>
                </a:solidFill>
              </a:rPr>
              <a:t>1.</a:t>
            </a:r>
            <a:r>
              <a:rPr lang="en-US" sz="4000" dirty="0" smtClean="0"/>
              <a:t> She was shy as a child, but       now she is not.</a:t>
            </a:r>
          </a:p>
          <a:p>
            <a:pPr algn="l" eaLnBrk="1" hangingPunct="1">
              <a:lnSpc>
                <a:spcPct val="90000"/>
              </a:lnSpc>
              <a:buFontTx/>
              <a:buNone/>
            </a:pPr>
            <a:r>
              <a:rPr lang="en-US" sz="4000" dirty="0" smtClean="0">
                <a:solidFill>
                  <a:srgbClr val="000099"/>
                </a:solidFill>
              </a:rPr>
              <a:t>2.</a:t>
            </a:r>
            <a:r>
              <a:rPr lang="en-US" sz="4000" dirty="0" smtClean="0"/>
              <a:t> He didn</a:t>
            </a:r>
            <a:r>
              <a:rPr lang="en-US" sz="4000" dirty="0" smtClean="0">
                <a:latin typeface="Arial" pitchFamily="34" charset="0"/>
              </a:rPr>
              <a:t>’</a:t>
            </a:r>
            <a:r>
              <a:rPr lang="en-US" sz="4000" dirty="0" smtClean="0"/>
              <a:t>t like tomatoes             before.</a:t>
            </a:r>
          </a:p>
          <a:p>
            <a:pPr algn="l" eaLnBrk="1" hangingPunct="1">
              <a:lnSpc>
                <a:spcPct val="90000"/>
              </a:lnSpc>
              <a:buFontTx/>
              <a:buNone/>
            </a:pPr>
            <a:r>
              <a:rPr lang="en-US" sz="4000" dirty="0" smtClean="0">
                <a:solidFill>
                  <a:srgbClr val="000099"/>
                </a:solidFill>
              </a:rPr>
              <a:t>3.</a:t>
            </a:r>
            <a:r>
              <a:rPr lang="en-US" sz="4000" dirty="0" smtClean="0"/>
              <a:t> Did you live in Jerusalem when        you were a kid?</a:t>
            </a:r>
          </a:p>
          <a:p>
            <a:pPr algn="l" eaLnBrk="1" hangingPunct="1">
              <a:lnSpc>
                <a:spcPct val="90000"/>
              </a:lnSpc>
              <a:buFontTx/>
              <a:buNone/>
            </a:pPr>
            <a:endParaRPr lang="en-US" sz="4000" dirty="0" smtClean="0"/>
          </a:p>
          <a:p>
            <a:pPr algn="l" eaLnBrk="1" hangingPunct="1">
              <a:lnSpc>
                <a:spcPct val="90000"/>
              </a:lnSpc>
              <a:buFontTx/>
              <a:buNone/>
            </a:pPr>
            <a:endParaRPr lang="en-US" sz="4000" dirty="0" smtClean="0"/>
          </a:p>
          <a:p>
            <a:pPr eaLnBrk="1" hangingPunct="1">
              <a:lnSpc>
                <a:spcPct val="90000"/>
              </a:lnSpc>
            </a:pPr>
            <a:endParaRPr lang="en-US" dirty="0" smtClean="0"/>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1829230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770" decel="100000"/>
                                        <p:tgtEl>
                                          <p:spTgt spid="73731">
                                            <p:txEl>
                                              <p:pRg st="0" end="0"/>
                                            </p:txEl>
                                          </p:spTgt>
                                        </p:tgtEl>
                                      </p:cBhvr>
                                    </p:animEffect>
                                    <p:animScale>
                                      <p:cBhvr>
                                        <p:cTn id="8" dur="770" decel="100000"/>
                                        <p:tgtEl>
                                          <p:spTgt spid="73731">
                                            <p:txEl>
                                              <p:pRg st="0" end="0"/>
                                            </p:txEl>
                                          </p:spTgt>
                                        </p:tgtEl>
                                      </p:cBhvr>
                                      <p:from x="10000" y="10000"/>
                                      <p:to x="200000" y="450000"/>
                                    </p:animScale>
                                    <p:animScale>
                                      <p:cBhvr>
                                        <p:cTn id="9" dur="1230" accel="100000" fill="hold">
                                          <p:stCondLst>
                                            <p:cond delay="770"/>
                                          </p:stCondLst>
                                        </p:cTn>
                                        <p:tgtEl>
                                          <p:spTgt spid="73731">
                                            <p:txEl>
                                              <p:pRg st="0" end="0"/>
                                            </p:txEl>
                                          </p:spTgt>
                                        </p:tgtEl>
                                      </p:cBhvr>
                                      <p:from x="200000" y="450000"/>
                                      <p:to x="100000" y="100000"/>
                                    </p:animScale>
                                    <p:set>
                                      <p:cBhvr>
                                        <p:cTn id="10" dur="770" fill="hold"/>
                                        <p:tgtEl>
                                          <p:spTgt spid="73731">
                                            <p:txEl>
                                              <p:pRg st="0" end="0"/>
                                            </p:txEl>
                                          </p:spTgt>
                                        </p:tgtEl>
                                        <p:attrNameLst>
                                          <p:attrName>ppt_x</p:attrName>
                                        </p:attrNameLst>
                                      </p:cBhvr>
                                      <p:to>
                                        <p:strVal val="(0.5)"/>
                                      </p:to>
                                    </p:set>
                                    <p:anim from="(0.5)" to="(#ppt_x)" calcmode="lin" valueType="num">
                                      <p:cBhvr>
                                        <p:cTn id="11" dur="1230" accel="100000" fill="hold">
                                          <p:stCondLst>
                                            <p:cond delay="770"/>
                                          </p:stCondLst>
                                        </p:cTn>
                                        <p:tgtEl>
                                          <p:spTgt spid="73731">
                                            <p:txEl>
                                              <p:pRg st="0" end="0"/>
                                            </p:txEl>
                                          </p:spTgt>
                                        </p:tgtEl>
                                        <p:attrNameLst>
                                          <p:attrName>ppt_x</p:attrName>
                                        </p:attrNameLst>
                                      </p:cBhvr>
                                    </p:anim>
                                    <p:set>
                                      <p:cBhvr>
                                        <p:cTn id="12" dur="770" fill="hold"/>
                                        <p:tgtEl>
                                          <p:spTgt spid="7373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73731">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8" presetClass="entr" presetSubtype="0" accel="50000" fill="hold" nodeType="clickEffect">
                                  <p:stCondLst>
                                    <p:cond delay="0"/>
                                  </p:stCondLst>
                                  <p:iterate type="lt">
                                    <p:tmPct val="50000"/>
                                  </p:iterate>
                                  <p:childTnLst>
                                    <p:set>
                                      <p:cBhvr>
                                        <p:cTn id="17" dur="1" fill="hold">
                                          <p:stCondLst>
                                            <p:cond delay="0"/>
                                          </p:stCondLst>
                                        </p:cTn>
                                        <p:tgtEl>
                                          <p:spTgt spid="73731">
                                            <p:txEl>
                                              <p:pRg st="2" end="2"/>
                                            </p:txEl>
                                          </p:spTgt>
                                        </p:tgtEl>
                                        <p:attrNameLst>
                                          <p:attrName>style.visibility</p:attrName>
                                        </p:attrNameLst>
                                      </p:cBhvr>
                                      <p:to>
                                        <p:strVal val="visible"/>
                                      </p:to>
                                    </p:set>
                                    <p:set>
                                      <p:cBhvr>
                                        <p:cTn id="18" dur="228" fill="hold">
                                          <p:stCondLst>
                                            <p:cond delay="0"/>
                                          </p:stCondLst>
                                        </p:cTn>
                                        <p:tgtEl>
                                          <p:spTgt spid="73731">
                                            <p:txEl>
                                              <p:pRg st="2" end="2"/>
                                            </p:txEl>
                                          </p:spTgt>
                                        </p:tgtEl>
                                        <p:attrNameLst>
                                          <p:attrName>style.rotation</p:attrName>
                                        </p:attrNameLst>
                                      </p:cBhvr>
                                      <p:to>
                                        <p:strVal val="-45.0"/>
                                      </p:to>
                                    </p:set>
                                    <p:anim calcmode="lin" valueType="num">
                                      <p:cBhvr>
                                        <p:cTn id="19" dur="228" fill="hold">
                                          <p:stCondLst>
                                            <p:cond delay="228"/>
                                          </p:stCondLst>
                                        </p:cTn>
                                        <p:tgtEl>
                                          <p:spTgt spid="73731">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228" fill="hold">
                                          <p:stCondLst>
                                            <p:cond delay="0"/>
                                          </p:stCondLst>
                                        </p:cTn>
                                        <p:tgtEl>
                                          <p:spTgt spid="73731">
                                            <p:txEl>
                                              <p:pRg st="2" end="2"/>
                                            </p:txEl>
                                          </p:spTgt>
                                        </p:tgtEl>
                                        <p:attrNameLst>
                                          <p:attrName>ppt_y</p:attrName>
                                        </p:attrNameLst>
                                      </p:cBhvr>
                                      <p:tavLst>
                                        <p:tav tm="0">
                                          <p:val>
                                            <p:strVal val="#ppt_y-1"/>
                                          </p:val>
                                        </p:tav>
                                        <p:tav tm="100000">
                                          <p:val>
                                            <p:strVal val="#ppt_y-(0.354*#ppt_w-0.172*#ppt_h)"/>
                                          </p:val>
                                        </p:tav>
                                      </p:tavLst>
                                    </p:anim>
                                    <p:anim calcmode="lin" valueType="num">
                                      <p:cBhvr>
                                        <p:cTn id="21" dur="78" decel="50000" autoRev="1" fill="hold">
                                          <p:stCondLst>
                                            <p:cond delay="228"/>
                                          </p:stCondLst>
                                        </p:cTn>
                                        <p:tgtEl>
                                          <p:spTgt spid="73731">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68" fill="hold">
                                          <p:stCondLst>
                                            <p:cond delay="432"/>
                                          </p:stCondLst>
                                        </p:cTn>
                                        <p:tgtEl>
                                          <p:spTgt spid="73731">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nodeType="clickEffect">
                                  <p:stCondLst>
                                    <p:cond delay="0"/>
                                  </p:stCondLst>
                                  <p:iterate type="lt">
                                    <p:tmPct val="50000"/>
                                  </p:iterate>
                                  <p:childTnLst>
                                    <p:set>
                                      <p:cBhvr>
                                        <p:cTn id="26" dur="1" fill="hold">
                                          <p:stCondLst>
                                            <p:cond delay="0"/>
                                          </p:stCondLst>
                                        </p:cTn>
                                        <p:tgtEl>
                                          <p:spTgt spid="73731">
                                            <p:txEl>
                                              <p:pRg st="3" end="3"/>
                                            </p:txEl>
                                          </p:spTgt>
                                        </p:tgtEl>
                                        <p:attrNameLst>
                                          <p:attrName>style.visibility</p:attrName>
                                        </p:attrNameLst>
                                      </p:cBhvr>
                                      <p:to>
                                        <p:strVal val="visible"/>
                                      </p:to>
                                    </p:set>
                                    <p:set>
                                      <p:cBhvr>
                                        <p:cTn id="27" dur="228" fill="hold">
                                          <p:stCondLst>
                                            <p:cond delay="0"/>
                                          </p:stCondLst>
                                        </p:cTn>
                                        <p:tgtEl>
                                          <p:spTgt spid="73731">
                                            <p:txEl>
                                              <p:pRg st="3" end="3"/>
                                            </p:txEl>
                                          </p:spTgt>
                                        </p:tgtEl>
                                        <p:attrNameLst>
                                          <p:attrName>style.rotation</p:attrName>
                                        </p:attrNameLst>
                                      </p:cBhvr>
                                      <p:to>
                                        <p:strVal val="-45.0"/>
                                      </p:to>
                                    </p:set>
                                    <p:anim calcmode="lin" valueType="num">
                                      <p:cBhvr>
                                        <p:cTn id="28" dur="228" fill="hold">
                                          <p:stCondLst>
                                            <p:cond delay="228"/>
                                          </p:stCondLst>
                                        </p:cTn>
                                        <p:tgtEl>
                                          <p:spTgt spid="73731">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73731">
                                            <p:txEl>
                                              <p:pRg st="3" end="3"/>
                                            </p:txEl>
                                          </p:spTgt>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73731">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73731">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nodeType="clickEffect">
                                  <p:stCondLst>
                                    <p:cond delay="0"/>
                                  </p:stCondLst>
                                  <p:iterate type="lt">
                                    <p:tmPct val="50000"/>
                                  </p:iterate>
                                  <p:childTnLst>
                                    <p:set>
                                      <p:cBhvr>
                                        <p:cTn id="35" dur="1" fill="hold">
                                          <p:stCondLst>
                                            <p:cond delay="0"/>
                                          </p:stCondLst>
                                        </p:cTn>
                                        <p:tgtEl>
                                          <p:spTgt spid="73731">
                                            <p:txEl>
                                              <p:pRg st="4" end="4"/>
                                            </p:txEl>
                                          </p:spTgt>
                                        </p:tgtEl>
                                        <p:attrNameLst>
                                          <p:attrName>style.visibility</p:attrName>
                                        </p:attrNameLst>
                                      </p:cBhvr>
                                      <p:to>
                                        <p:strVal val="visible"/>
                                      </p:to>
                                    </p:set>
                                    <p:set>
                                      <p:cBhvr>
                                        <p:cTn id="36" dur="228" fill="hold">
                                          <p:stCondLst>
                                            <p:cond delay="0"/>
                                          </p:stCondLst>
                                        </p:cTn>
                                        <p:tgtEl>
                                          <p:spTgt spid="73731">
                                            <p:txEl>
                                              <p:pRg st="4" end="4"/>
                                            </p:txEl>
                                          </p:spTgt>
                                        </p:tgtEl>
                                        <p:attrNameLst>
                                          <p:attrName>style.rotation</p:attrName>
                                        </p:attrNameLst>
                                      </p:cBhvr>
                                      <p:to>
                                        <p:strVal val="-45.0"/>
                                      </p:to>
                                    </p:set>
                                    <p:anim calcmode="lin" valueType="num">
                                      <p:cBhvr>
                                        <p:cTn id="37" dur="228" fill="hold">
                                          <p:stCondLst>
                                            <p:cond delay="228"/>
                                          </p:stCondLst>
                                        </p:cTn>
                                        <p:tgtEl>
                                          <p:spTgt spid="73731">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228" fill="hold">
                                          <p:stCondLst>
                                            <p:cond delay="0"/>
                                          </p:stCondLst>
                                        </p:cTn>
                                        <p:tgtEl>
                                          <p:spTgt spid="73731">
                                            <p:txEl>
                                              <p:pRg st="4" end="4"/>
                                            </p:txEl>
                                          </p:spTgt>
                                        </p:tgtEl>
                                        <p:attrNameLst>
                                          <p:attrName>ppt_y</p:attrName>
                                        </p:attrNameLst>
                                      </p:cBhvr>
                                      <p:tavLst>
                                        <p:tav tm="0">
                                          <p:val>
                                            <p:strVal val="#ppt_y-1"/>
                                          </p:val>
                                        </p:tav>
                                        <p:tav tm="100000">
                                          <p:val>
                                            <p:strVal val="#ppt_y-(0.354*#ppt_w-0.172*#ppt_h)"/>
                                          </p:val>
                                        </p:tav>
                                      </p:tavLst>
                                    </p:anim>
                                    <p:anim calcmode="lin" valueType="num">
                                      <p:cBhvr>
                                        <p:cTn id="39" dur="78" decel="50000" autoRev="1" fill="hold">
                                          <p:stCondLst>
                                            <p:cond delay="228"/>
                                          </p:stCondLst>
                                        </p:cTn>
                                        <p:tgtEl>
                                          <p:spTgt spid="73731">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68" fill="hold">
                                          <p:stCondLst>
                                            <p:cond delay="432"/>
                                          </p:stCondLst>
                                        </p:cTn>
                                        <p:tgtEl>
                                          <p:spTgt spid="73731">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52400"/>
            <a:ext cx="6870700" cy="1116013"/>
          </a:xfrm>
        </p:spPr>
        <p:txBody>
          <a:bodyPr/>
          <a:lstStyle/>
          <a:p>
            <a:pPr eaLnBrk="1" hangingPunct="1"/>
            <a:r>
              <a:rPr lang="en-US" b="1" i="1" smtClean="0">
                <a:solidFill>
                  <a:srgbClr val="000099"/>
                </a:solidFill>
              </a:rPr>
              <a:t>Past Perfect</a:t>
            </a:r>
          </a:p>
        </p:txBody>
      </p:sp>
      <p:sp>
        <p:nvSpPr>
          <p:cNvPr id="76803" name="Rectangle 3"/>
          <p:cNvSpPr>
            <a:spLocks noGrp="1" noChangeArrowheads="1"/>
          </p:cNvSpPr>
          <p:nvPr>
            <p:ph type="body" idx="1"/>
          </p:nvPr>
        </p:nvSpPr>
        <p:spPr>
          <a:xfrm>
            <a:off x="685800" y="1196975"/>
            <a:ext cx="7696200" cy="4608513"/>
          </a:xfrm>
        </p:spPr>
        <p:txBody>
          <a:bodyPr/>
          <a:lstStyle/>
          <a:p>
            <a:pPr algn="l" eaLnBrk="1" hangingPunct="1">
              <a:buFontTx/>
              <a:buNone/>
            </a:pPr>
            <a:r>
              <a:rPr lang="en-US" b="1" dirty="0" smtClean="0">
                <a:solidFill>
                  <a:schemeClr val="tx2"/>
                </a:solidFill>
              </a:rPr>
              <a:t>FORM:</a:t>
            </a:r>
          </a:p>
          <a:p>
            <a:pPr algn="l" eaLnBrk="1" hangingPunct="1">
              <a:buFontTx/>
              <a:buNone/>
            </a:pPr>
            <a:r>
              <a:rPr lang="en-US" sz="2800" dirty="0" smtClean="0"/>
              <a:t>[had+ past participle]</a:t>
            </a:r>
          </a:p>
          <a:p>
            <a:pPr algn="l" eaLnBrk="1" hangingPunct="1">
              <a:buFontTx/>
              <a:buNone/>
            </a:pPr>
            <a:r>
              <a:rPr lang="en-US" b="1" i="1" dirty="0" smtClean="0">
                <a:solidFill>
                  <a:schemeClr val="hlink"/>
                </a:solidFill>
              </a:rPr>
              <a:t>Examples:</a:t>
            </a:r>
          </a:p>
          <a:p>
            <a:pPr algn="l" eaLnBrk="1" hangingPunct="1">
              <a:buFontTx/>
              <a:buNone/>
            </a:pPr>
            <a:r>
              <a:rPr lang="en-US" sz="2800" dirty="0" smtClean="0">
                <a:solidFill>
                  <a:srgbClr val="000099"/>
                </a:solidFill>
              </a:rPr>
              <a:t>1.</a:t>
            </a:r>
            <a:r>
              <a:rPr lang="en-US" sz="2800" dirty="0" smtClean="0"/>
              <a:t> You </a:t>
            </a:r>
            <a:r>
              <a:rPr lang="en-US" sz="2800" b="1" dirty="0" smtClean="0"/>
              <a:t>had studied</a:t>
            </a:r>
            <a:r>
              <a:rPr lang="en-US" sz="2800" dirty="0" smtClean="0"/>
              <a:t> English before you moved to New York.  </a:t>
            </a:r>
          </a:p>
          <a:p>
            <a:pPr algn="l" eaLnBrk="1" hangingPunct="1">
              <a:buFontTx/>
              <a:buNone/>
            </a:pPr>
            <a:r>
              <a:rPr lang="en-US" sz="2800" dirty="0" smtClean="0">
                <a:solidFill>
                  <a:srgbClr val="000099"/>
                </a:solidFill>
              </a:rPr>
              <a:t>2.</a:t>
            </a:r>
            <a:r>
              <a:rPr lang="en-US" sz="2800" dirty="0" smtClean="0"/>
              <a:t> </a:t>
            </a:r>
            <a:r>
              <a:rPr lang="en-US" sz="2800" b="1" dirty="0" smtClean="0"/>
              <a:t>Had</a:t>
            </a:r>
            <a:r>
              <a:rPr lang="en-US" sz="2800" dirty="0" smtClean="0"/>
              <a:t> you </a:t>
            </a:r>
            <a:r>
              <a:rPr lang="en-US" sz="2800" b="1" dirty="0" smtClean="0"/>
              <a:t>studied</a:t>
            </a:r>
            <a:r>
              <a:rPr lang="en-US" sz="2800" dirty="0" smtClean="0"/>
              <a:t> English before you moved to New York?</a:t>
            </a:r>
          </a:p>
          <a:p>
            <a:pPr algn="l" eaLnBrk="1" hangingPunct="1">
              <a:buFontTx/>
              <a:buNone/>
            </a:pPr>
            <a:r>
              <a:rPr lang="en-US" sz="2800" dirty="0" smtClean="0">
                <a:solidFill>
                  <a:srgbClr val="000099"/>
                </a:solidFill>
              </a:rPr>
              <a:t>3.</a:t>
            </a:r>
            <a:r>
              <a:rPr lang="en-US" sz="2800" dirty="0" smtClean="0"/>
              <a:t> You </a:t>
            </a:r>
            <a:r>
              <a:rPr lang="en-US" sz="2800" b="1" dirty="0" smtClean="0"/>
              <a:t>had</a:t>
            </a:r>
            <a:r>
              <a:rPr lang="en-US" sz="2800" dirty="0" smtClean="0"/>
              <a:t> not </a:t>
            </a:r>
            <a:r>
              <a:rPr lang="en-US" sz="2800" b="1" dirty="0" smtClean="0"/>
              <a:t>studied</a:t>
            </a:r>
            <a:r>
              <a:rPr lang="en-US" sz="2800" dirty="0" smtClean="0"/>
              <a:t> English before you         moved to New York.</a:t>
            </a:r>
          </a:p>
        </p:txBody>
      </p:sp>
    </p:spTree>
    <p:extLst>
      <p:ext uri="{BB962C8B-B14F-4D97-AF65-F5344CB8AC3E}">
        <p14:creationId xmlns:p14="http://schemas.microsoft.com/office/powerpoint/2010/main" val="80348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diamond(in)">
                                      <p:cBhvr>
                                        <p:cTn id="7" dur="20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fade">
                                      <p:cBhvr>
                                        <p:cTn id="12" dur="2000"/>
                                        <p:tgtEl>
                                          <p:spTgt spid="76803">
                                            <p:txEl>
                                              <p:pRg st="0" end="0"/>
                                            </p:txEl>
                                          </p:spTgt>
                                        </p:tgtEl>
                                      </p:cBhvr>
                                    </p:animEffect>
                                    <p:anim calcmode="lin" valueType="num">
                                      <p:cBhvr>
                                        <p:cTn id="13" dur="2000" fill="hold"/>
                                        <p:tgtEl>
                                          <p:spTgt spid="7680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68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additive="base">
                                        <p:cTn id="19"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Effect transition="in" filter="fade">
                                      <p:cBhvr>
                                        <p:cTn id="25" dur="770" decel="100000"/>
                                        <p:tgtEl>
                                          <p:spTgt spid="76803">
                                            <p:txEl>
                                              <p:pRg st="2" end="2"/>
                                            </p:txEl>
                                          </p:spTgt>
                                        </p:tgtEl>
                                      </p:cBhvr>
                                    </p:animEffect>
                                    <p:animScale>
                                      <p:cBhvr>
                                        <p:cTn id="26" dur="770" decel="100000"/>
                                        <p:tgtEl>
                                          <p:spTgt spid="76803">
                                            <p:txEl>
                                              <p:pRg st="2" end="2"/>
                                            </p:txEl>
                                          </p:spTgt>
                                        </p:tgtEl>
                                      </p:cBhvr>
                                      <p:from x="10000" y="10000"/>
                                      <p:to x="200000" y="450000"/>
                                    </p:animScale>
                                    <p:animScale>
                                      <p:cBhvr>
                                        <p:cTn id="27" dur="1230" accel="100000" fill="hold">
                                          <p:stCondLst>
                                            <p:cond delay="770"/>
                                          </p:stCondLst>
                                        </p:cTn>
                                        <p:tgtEl>
                                          <p:spTgt spid="76803">
                                            <p:txEl>
                                              <p:pRg st="2" end="2"/>
                                            </p:txEl>
                                          </p:spTgt>
                                        </p:tgtEl>
                                      </p:cBhvr>
                                      <p:from x="200000" y="450000"/>
                                      <p:to x="100000" y="100000"/>
                                    </p:animScale>
                                    <p:set>
                                      <p:cBhvr>
                                        <p:cTn id="28" dur="770" fill="hold"/>
                                        <p:tgtEl>
                                          <p:spTgt spid="76803">
                                            <p:txEl>
                                              <p:pRg st="2" end="2"/>
                                            </p:txEl>
                                          </p:spTgt>
                                        </p:tgtEl>
                                        <p:attrNameLst>
                                          <p:attrName>ppt_x</p:attrName>
                                        </p:attrNameLst>
                                      </p:cBhvr>
                                      <p:to>
                                        <p:strVal val="(0.5)"/>
                                      </p:to>
                                    </p:set>
                                    <p:anim from="(0.5)" to="(#ppt_x)" calcmode="lin" valueType="num">
                                      <p:cBhvr>
                                        <p:cTn id="29" dur="1230" accel="100000" fill="hold">
                                          <p:stCondLst>
                                            <p:cond delay="770"/>
                                          </p:stCondLst>
                                        </p:cTn>
                                        <p:tgtEl>
                                          <p:spTgt spid="76803">
                                            <p:txEl>
                                              <p:pRg st="2" end="2"/>
                                            </p:txEl>
                                          </p:spTgt>
                                        </p:tgtEl>
                                        <p:attrNameLst>
                                          <p:attrName>ppt_x</p:attrName>
                                        </p:attrNameLst>
                                      </p:cBhvr>
                                    </p:anim>
                                    <p:set>
                                      <p:cBhvr>
                                        <p:cTn id="30" dur="770" fill="hold"/>
                                        <p:tgtEl>
                                          <p:spTgt spid="7680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76803">
                                            <p:txEl>
                                              <p:pRg st="2" end="2"/>
                                            </p:txEl>
                                          </p:spTgt>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76803">
                                            <p:txEl>
                                              <p:pRg st="3" end="3"/>
                                            </p:txEl>
                                          </p:spTgt>
                                        </p:tgtEl>
                                        <p:attrNameLst>
                                          <p:attrName>style.visibility</p:attrName>
                                        </p:attrNameLst>
                                      </p:cBhvr>
                                      <p:to>
                                        <p:strVal val="visible"/>
                                      </p:to>
                                    </p:set>
                                    <p:anim calcmode="lin" valueType="num">
                                      <p:cBhvr>
                                        <p:cTn id="36" dur="500" fill="hold"/>
                                        <p:tgtEl>
                                          <p:spTgt spid="7680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76803">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76803">
                                            <p:txEl>
                                              <p:pRg st="3" end="3"/>
                                            </p:txEl>
                                          </p:spTgt>
                                        </p:tgtEl>
                                        <p:attrNameLst>
                                          <p:attrName>style.rotation</p:attrName>
                                        </p:attrNameLst>
                                      </p:cBhvr>
                                      <p:tavLst>
                                        <p:tav tm="0">
                                          <p:val>
                                            <p:fltVal val="90"/>
                                          </p:val>
                                        </p:tav>
                                        <p:tav tm="100000">
                                          <p:val>
                                            <p:fltVal val="0"/>
                                          </p:val>
                                        </p:tav>
                                      </p:tavLst>
                                    </p:anim>
                                    <p:animEffect transition="in" filter="fade">
                                      <p:cBhvr>
                                        <p:cTn id="39" dur="500"/>
                                        <p:tgtEl>
                                          <p:spTgt spid="76803">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76803">
                                            <p:txEl>
                                              <p:pRg st="4" end="4"/>
                                            </p:txEl>
                                          </p:spTgt>
                                        </p:tgtEl>
                                        <p:attrNameLst>
                                          <p:attrName>style.visibility</p:attrName>
                                        </p:attrNameLst>
                                      </p:cBhvr>
                                      <p:to>
                                        <p:strVal val="visible"/>
                                      </p:to>
                                    </p:set>
                                    <p:anim calcmode="lin" valueType="num">
                                      <p:cBhvr>
                                        <p:cTn id="44" dur="500" fill="hold"/>
                                        <p:tgtEl>
                                          <p:spTgt spid="7680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76803">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76803">
                                            <p:txEl>
                                              <p:pRg st="4" end="4"/>
                                            </p:txEl>
                                          </p:spTgt>
                                        </p:tgtEl>
                                        <p:attrNameLst>
                                          <p:attrName>style.rotation</p:attrName>
                                        </p:attrNameLst>
                                      </p:cBhvr>
                                      <p:tavLst>
                                        <p:tav tm="0">
                                          <p:val>
                                            <p:fltVal val="90"/>
                                          </p:val>
                                        </p:tav>
                                        <p:tav tm="100000">
                                          <p:val>
                                            <p:fltVal val="0"/>
                                          </p:val>
                                        </p:tav>
                                      </p:tavLst>
                                    </p:anim>
                                    <p:animEffect transition="in" filter="fade">
                                      <p:cBhvr>
                                        <p:cTn id="47" dur="500"/>
                                        <p:tgtEl>
                                          <p:spTgt spid="7680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76803">
                                            <p:txEl>
                                              <p:pRg st="5" end="5"/>
                                            </p:txEl>
                                          </p:spTgt>
                                        </p:tgtEl>
                                        <p:attrNameLst>
                                          <p:attrName>style.visibility</p:attrName>
                                        </p:attrNameLst>
                                      </p:cBhvr>
                                      <p:to>
                                        <p:strVal val="visible"/>
                                      </p:to>
                                    </p:set>
                                    <p:anim calcmode="lin" valueType="num">
                                      <p:cBhvr>
                                        <p:cTn id="52" dur="500" fill="hold"/>
                                        <p:tgtEl>
                                          <p:spTgt spid="7680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76803">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76803">
                                            <p:txEl>
                                              <p:pRg st="5" end="5"/>
                                            </p:txEl>
                                          </p:spTgt>
                                        </p:tgtEl>
                                        <p:attrNameLst>
                                          <p:attrName>style.rotation</p:attrName>
                                        </p:attrNameLst>
                                      </p:cBhvr>
                                      <p:tavLst>
                                        <p:tav tm="0">
                                          <p:val>
                                            <p:fltVal val="90"/>
                                          </p:val>
                                        </p:tav>
                                        <p:tav tm="100000">
                                          <p:val>
                                            <p:fltVal val="0"/>
                                          </p:val>
                                        </p:tav>
                                      </p:tavLst>
                                    </p:anim>
                                    <p:animEffect transition="in" filter="fade">
                                      <p:cBhvr>
                                        <p:cTn id="55"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395288" y="692150"/>
            <a:ext cx="7921625" cy="4794250"/>
          </a:xfrm>
        </p:spPr>
        <p:txBody>
          <a:bodyPr/>
          <a:lstStyle/>
          <a:p>
            <a:pPr algn="l" eaLnBrk="1" hangingPunct="1">
              <a:buFontTx/>
              <a:buNone/>
            </a:pPr>
            <a:r>
              <a:rPr lang="en-US" sz="2800" b="1" dirty="0" smtClean="0">
                <a:solidFill>
                  <a:schemeClr val="tx2"/>
                </a:solidFill>
              </a:rPr>
              <a:t>USE 1:</a:t>
            </a:r>
            <a:r>
              <a:rPr lang="en-US" sz="2800" b="1" dirty="0" smtClean="0"/>
              <a:t> Completed Action Before                     Something in the past.</a:t>
            </a:r>
          </a:p>
          <a:p>
            <a:pPr algn="l" eaLnBrk="1" hangingPunct="1">
              <a:buFontTx/>
              <a:buNone/>
            </a:pPr>
            <a:endParaRPr lang="en-US" sz="2800" b="1" dirty="0" smtClean="0"/>
          </a:p>
          <a:p>
            <a:pPr algn="l" eaLnBrk="1" hangingPunct="1">
              <a:buFontTx/>
              <a:buNone/>
            </a:pPr>
            <a:r>
              <a:rPr lang="en-US" sz="2800" dirty="0" smtClean="0"/>
              <a:t>The Past Perfect expresses the idea that something occurred before another action in the past. It can also show that something happened before a specific time in the past.  </a:t>
            </a:r>
          </a:p>
        </p:txBody>
      </p:sp>
    </p:spTree>
    <p:extLst>
      <p:ext uri="{BB962C8B-B14F-4D97-AF65-F5344CB8AC3E}">
        <p14:creationId xmlns:p14="http://schemas.microsoft.com/office/powerpoint/2010/main" val="1817286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8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78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8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8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7827">
                                            <p:txEl>
                                              <p:pRg st="2" end="2"/>
                                            </p:txEl>
                                          </p:spTgt>
                                        </p:tgtEl>
                                        <p:attrNameLst>
                                          <p:attrName>style.visibility</p:attrName>
                                        </p:attrNameLst>
                                      </p:cBhvr>
                                      <p:to>
                                        <p:strVal val="visible"/>
                                      </p:to>
                                    </p:set>
                                    <p:anim calcmode="lin" valueType="num">
                                      <p:cBhvr>
                                        <p:cTn id="16" dur="500" fill="hold"/>
                                        <p:tgtEl>
                                          <p:spTgt spid="778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7827">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778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78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684213" y="549275"/>
            <a:ext cx="8134350" cy="5688013"/>
          </a:xfrm>
        </p:spPr>
        <p:txBody>
          <a:bodyPr/>
          <a:lstStyle/>
          <a:p>
            <a:pPr algn="l" eaLnBrk="1" hangingPunct="1">
              <a:buFontTx/>
              <a:buNone/>
            </a:pPr>
            <a:r>
              <a:rPr lang="en-US" dirty="0" smtClean="0">
                <a:solidFill>
                  <a:schemeClr val="hlink"/>
                </a:solidFill>
              </a:rPr>
              <a:t>Examples:</a:t>
            </a:r>
          </a:p>
          <a:p>
            <a:pPr algn="l" eaLnBrk="1" hangingPunct="1">
              <a:buFontTx/>
              <a:buNone/>
            </a:pPr>
            <a:endParaRPr lang="en-US" dirty="0" smtClean="0"/>
          </a:p>
          <a:p>
            <a:pPr algn="l" eaLnBrk="1" hangingPunct="1">
              <a:buFontTx/>
              <a:buNone/>
            </a:pPr>
            <a:r>
              <a:rPr lang="en-US" sz="2800" dirty="0" smtClean="0">
                <a:solidFill>
                  <a:srgbClr val="000099"/>
                </a:solidFill>
              </a:rPr>
              <a:t>1.</a:t>
            </a:r>
            <a:r>
              <a:rPr lang="en-US" sz="2800" dirty="0" smtClean="0"/>
              <a:t> I did not have any money because I had lost my wallet.</a:t>
            </a:r>
          </a:p>
          <a:p>
            <a:pPr algn="l" eaLnBrk="1" hangingPunct="1">
              <a:buFontTx/>
              <a:buNone/>
            </a:pPr>
            <a:r>
              <a:rPr lang="en-US" sz="2800" dirty="0" smtClean="0">
                <a:solidFill>
                  <a:srgbClr val="000099"/>
                </a:solidFill>
              </a:rPr>
              <a:t>2.</a:t>
            </a:r>
            <a:r>
              <a:rPr lang="en-US" sz="2800" dirty="0" smtClean="0"/>
              <a:t> Tony knew Istanbul so well because he had        visited the city several times. </a:t>
            </a:r>
          </a:p>
          <a:p>
            <a:pPr algn="l" eaLnBrk="1" hangingPunct="1">
              <a:buFontTx/>
              <a:buNone/>
            </a:pPr>
            <a:r>
              <a:rPr lang="en-US" sz="2800" dirty="0" smtClean="0">
                <a:solidFill>
                  <a:srgbClr val="000099"/>
                </a:solidFill>
              </a:rPr>
              <a:t>3.</a:t>
            </a:r>
            <a:r>
              <a:rPr lang="en-US" sz="2800" dirty="0" smtClean="0"/>
              <a:t> Had Susan ever studied Thai before she moved to Thailand?</a:t>
            </a:r>
          </a:p>
          <a:p>
            <a:pPr algn="l" eaLnBrk="1" hangingPunct="1">
              <a:buFontTx/>
              <a:buNone/>
            </a:pPr>
            <a:r>
              <a:rPr lang="en-US" sz="2800" dirty="0" smtClean="0">
                <a:solidFill>
                  <a:srgbClr val="000099"/>
                </a:solidFill>
              </a:rPr>
              <a:t>4.</a:t>
            </a:r>
            <a:r>
              <a:rPr lang="en-US" sz="2800" dirty="0" smtClean="0"/>
              <a:t> We were not able to get a hotel room                because we had not booked in advance.</a:t>
            </a:r>
          </a:p>
          <a:p>
            <a:pPr algn="l" eaLnBrk="1" hangingPunct="1">
              <a:buFontTx/>
              <a:buNone/>
            </a:pPr>
            <a:r>
              <a:rPr lang="en-US" sz="2800" dirty="0" smtClean="0"/>
              <a:t> </a:t>
            </a:r>
          </a:p>
          <a:p>
            <a:pPr algn="l" eaLnBrk="1" hangingPunct="1">
              <a:buFontTx/>
              <a:buNone/>
            </a:pPr>
            <a:endParaRPr lang="en-US" sz="2800" dirty="0" smtClean="0"/>
          </a:p>
        </p:txBody>
      </p:sp>
    </p:spTree>
    <p:extLst>
      <p:ext uri="{BB962C8B-B14F-4D97-AF65-F5344CB8AC3E}">
        <p14:creationId xmlns:p14="http://schemas.microsoft.com/office/powerpoint/2010/main" val="2375120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770" decel="100000"/>
                                        <p:tgtEl>
                                          <p:spTgt spid="78851">
                                            <p:txEl>
                                              <p:pRg st="0" end="0"/>
                                            </p:txEl>
                                          </p:spTgt>
                                        </p:tgtEl>
                                      </p:cBhvr>
                                    </p:animEffect>
                                    <p:animScale>
                                      <p:cBhvr>
                                        <p:cTn id="8" dur="770" decel="100000"/>
                                        <p:tgtEl>
                                          <p:spTgt spid="78851">
                                            <p:txEl>
                                              <p:pRg st="0" end="0"/>
                                            </p:txEl>
                                          </p:spTgt>
                                        </p:tgtEl>
                                      </p:cBhvr>
                                      <p:from x="10000" y="10000"/>
                                      <p:to x="200000" y="450000"/>
                                    </p:animScale>
                                    <p:animScale>
                                      <p:cBhvr>
                                        <p:cTn id="9" dur="1230" accel="100000" fill="hold">
                                          <p:stCondLst>
                                            <p:cond delay="770"/>
                                          </p:stCondLst>
                                        </p:cTn>
                                        <p:tgtEl>
                                          <p:spTgt spid="78851">
                                            <p:txEl>
                                              <p:pRg st="0" end="0"/>
                                            </p:txEl>
                                          </p:spTgt>
                                        </p:tgtEl>
                                      </p:cBhvr>
                                      <p:from x="200000" y="450000"/>
                                      <p:to x="100000" y="100000"/>
                                    </p:animScale>
                                    <p:set>
                                      <p:cBhvr>
                                        <p:cTn id="10" dur="770" fill="hold"/>
                                        <p:tgtEl>
                                          <p:spTgt spid="78851">
                                            <p:txEl>
                                              <p:pRg st="0" end="0"/>
                                            </p:txEl>
                                          </p:spTgt>
                                        </p:tgtEl>
                                        <p:attrNameLst>
                                          <p:attrName>ppt_x</p:attrName>
                                        </p:attrNameLst>
                                      </p:cBhvr>
                                      <p:to>
                                        <p:strVal val="(0.5)"/>
                                      </p:to>
                                    </p:set>
                                    <p:anim from="(0.5)" to="(#ppt_x)" calcmode="lin" valueType="num">
                                      <p:cBhvr>
                                        <p:cTn id="11" dur="1230" accel="100000" fill="hold">
                                          <p:stCondLst>
                                            <p:cond delay="770"/>
                                          </p:stCondLst>
                                        </p:cTn>
                                        <p:tgtEl>
                                          <p:spTgt spid="78851">
                                            <p:txEl>
                                              <p:pRg st="0" end="0"/>
                                            </p:txEl>
                                          </p:spTgt>
                                        </p:tgtEl>
                                        <p:attrNameLst>
                                          <p:attrName>ppt_x</p:attrName>
                                        </p:attrNameLst>
                                      </p:cBhvr>
                                    </p:anim>
                                    <p:set>
                                      <p:cBhvr>
                                        <p:cTn id="12" dur="770" fill="hold"/>
                                        <p:tgtEl>
                                          <p:spTgt spid="7885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78851">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8851">
                                            <p:txEl>
                                              <p:pRg st="2" end="2"/>
                                            </p:txEl>
                                          </p:spTgt>
                                        </p:tgtEl>
                                        <p:attrNameLst>
                                          <p:attrName>style.visibility</p:attrName>
                                        </p:attrNameLst>
                                      </p:cBhvr>
                                      <p:to>
                                        <p:strVal val="visible"/>
                                      </p:to>
                                    </p:set>
                                    <p:anim calcmode="lin" valueType="num">
                                      <p:cBhvr additive="base">
                                        <p:cTn id="18"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8851">
                                            <p:txEl>
                                              <p:pRg st="3" end="3"/>
                                            </p:txEl>
                                          </p:spTgt>
                                        </p:tgtEl>
                                        <p:attrNameLst>
                                          <p:attrName>style.visibility</p:attrName>
                                        </p:attrNameLst>
                                      </p:cBhvr>
                                      <p:to>
                                        <p:strVal val="visible"/>
                                      </p:to>
                                    </p:set>
                                    <p:anim calcmode="lin" valueType="num">
                                      <p:cBhvr additive="base">
                                        <p:cTn id="24"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8851">
                                            <p:txEl>
                                              <p:pRg st="4" end="4"/>
                                            </p:txEl>
                                          </p:spTgt>
                                        </p:tgtEl>
                                        <p:attrNameLst>
                                          <p:attrName>style.visibility</p:attrName>
                                        </p:attrNameLst>
                                      </p:cBhvr>
                                      <p:to>
                                        <p:strVal val="visible"/>
                                      </p:to>
                                    </p:set>
                                    <p:anim calcmode="lin" valueType="num">
                                      <p:cBhvr additive="base">
                                        <p:cTn id="30"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8851">
                                            <p:txEl>
                                              <p:pRg st="5" end="5"/>
                                            </p:txEl>
                                          </p:spTgt>
                                        </p:tgtEl>
                                        <p:attrNameLst>
                                          <p:attrName>style.visibility</p:attrName>
                                        </p:attrNameLst>
                                      </p:cBhvr>
                                      <p:to>
                                        <p:strVal val="visible"/>
                                      </p:to>
                                    </p:set>
                                    <p:anim calcmode="lin" valueType="num">
                                      <p:cBhvr additive="base">
                                        <p:cTn id="36"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DELL\Desktop\039[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
            <a:ext cx="3276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ame 13"/>
          <p:cNvSpPr/>
          <p:nvPr/>
        </p:nvSpPr>
        <p:spPr>
          <a:xfrm>
            <a:off x="0" y="0"/>
            <a:ext cx="9144000" cy="6858000"/>
          </a:xfrm>
          <a:prstGeom prst="frame">
            <a:avLst/>
          </a:prstGeom>
          <a:gradFill>
            <a:gsLst>
              <a:gs pos="0">
                <a:srgbClr val="FF99FF"/>
              </a:gs>
              <a:gs pos="100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1" anchor="ctr"/>
          <a:lstStyle/>
          <a:p>
            <a:pPr algn="ctr">
              <a:defRPr/>
            </a:pPr>
            <a:endParaRPr lang="ar-JO">
              <a:solidFill>
                <a:schemeClr val="tx1"/>
              </a:solidFill>
            </a:endParaRPr>
          </a:p>
        </p:txBody>
      </p:sp>
      <p:sp>
        <p:nvSpPr>
          <p:cNvPr id="11" name="Rectangle 10"/>
          <p:cNvSpPr/>
          <p:nvPr/>
        </p:nvSpPr>
        <p:spPr>
          <a:xfrm rot="20117851">
            <a:off x="782357" y="2530729"/>
            <a:ext cx="6889949" cy="2800767"/>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8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ENGLISH LANGUAGE</a:t>
            </a:r>
          </a:p>
        </p:txBody>
      </p:sp>
    </p:spTree>
    <p:extLst>
      <p:ext uri="{BB962C8B-B14F-4D97-AF65-F5344CB8AC3E}">
        <p14:creationId xmlns:p14="http://schemas.microsoft.com/office/powerpoint/2010/main" val="42964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685800" y="620713"/>
            <a:ext cx="7918450" cy="4865687"/>
          </a:xfrm>
        </p:spPr>
        <p:txBody>
          <a:bodyPr/>
          <a:lstStyle/>
          <a:p>
            <a:pPr algn="l" eaLnBrk="1" hangingPunct="1">
              <a:lnSpc>
                <a:spcPct val="90000"/>
              </a:lnSpc>
              <a:buFontTx/>
              <a:buNone/>
            </a:pPr>
            <a:r>
              <a:rPr lang="en-US" dirty="0" smtClean="0">
                <a:solidFill>
                  <a:schemeClr val="tx2"/>
                </a:solidFill>
              </a:rPr>
              <a:t>USE 2:</a:t>
            </a:r>
            <a:r>
              <a:rPr lang="en-US" dirty="0" smtClean="0"/>
              <a:t> Duration before something in                the past</a:t>
            </a:r>
          </a:p>
          <a:p>
            <a:pPr algn="l" eaLnBrk="1" hangingPunct="1">
              <a:lnSpc>
                <a:spcPct val="90000"/>
              </a:lnSpc>
              <a:buFontTx/>
              <a:buNone/>
            </a:pPr>
            <a:r>
              <a:rPr lang="en-US" dirty="0" smtClean="0">
                <a:solidFill>
                  <a:schemeClr val="hlink"/>
                </a:solidFill>
              </a:rPr>
              <a:t>Examples:</a:t>
            </a:r>
          </a:p>
          <a:p>
            <a:pPr algn="l" eaLnBrk="1" hangingPunct="1">
              <a:lnSpc>
                <a:spcPct val="90000"/>
              </a:lnSpc>
              <a:buFontTx/>
              <a:buNone/>
            </a:pPr>
            <a:r>
              <a:rPr lang="en-US" sz="2800" dirty="0" smtClean="0">
                <a:solidFill>
                  <a:srgbClr val="000099"/>
                </a:solidFill>
              </a:rPr>
              <a:t>1.</a:t>
            </a:r>
            <a:r>
              <a:rPr lang="en-US" sz="2800" dirty="0" smtClean="0"/>
              <a:t> We had had that car for ten years before it broke down.</a:t>
            </a:r>
          </a:p>
          <a:p>
            <a:pPr algn="l" eaLnBrk="1" hangingPunct="1">
              <a:lnSpc>
                <a:spcPct val="90000"/>
              </a:lnSpc>
              <a:buFontTx/>
              <a:buNone/>
            </a:pPr>
            <a:r>
              <a:rPr lang="en-US" sz="2800" dirty="0" smtClean="0">
                <a:solidFill>
                  <a:srgbClr val="000099"/>
                </a:solidFill>
              </a:rPr>
              <a:t>2.</a:t>
            </a:r>
            <a:r>
              <a:rPr lang="en-US" sz="2800" dirty="0" smtClean="0"/>
              <a:t> By the time Ali finished his studies, he had been in London for over eight years.</a:t>
            </a:r>
          </a:p>
          <a:p>
            <a:pPr algn="l" eaLnBrk="1" hangingPunct="1">
              <a:lnSpc>
                <a:spcPct val="90000"/>
              </a:lnSpc>
              <a:buFontTx/>
              <a:buNone/>
            </a:pPr>
            <a:r>
              <a:rPr lang="en-US" sz="2800" dirty="0" smtClean="0">
                <a:solidFill>
                  <a:srgbClr val="000099"/>
                </a:solidFill>
              </a:rPr>
              <a:t>3.</a:t>
            </a:r>
            <a:r>
              <a:rPr lang="en-US" sz="2800" dirty="0" smtClean="0"/>
              <a:t> They felt bad about selling the house              because they had owned it for more than forty years.</a:t>
            </a:r>
          </a:p>
        </p:txBody>
      </p:sp>
    </p:spTree>
    <p:extLst>
      <p:ext uri="{BB962C8B-B14F-4D97-AF65-F5344CB8AC3E}">
        <p14:creationId xmlns:p14="http://schemas.microsoft.com/office/powerpoint/2010/main" val="1035655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1000"/>
                                        <p:tgtEl>
                                          <p:spTgt spid="79875">
                                            <p:txEl>
                                              <p:pRg st="0" end="0"/>
                                            </p:txEl>
                                          </p:spTgt>
                                        </p:tgtEl>
                                      </p:cBhvr>
                                    </p:animEffect>
                                    <p:anim calcmode="lin" valueType="num">
                                      <p:cBhvr>
                                        <p:cTn id="8" dur="1000" fill="hold"/>
                                        <p:tgtEl>
                                          <p:spTgt spid="7987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798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Effect transition="in" filter="fade">
                                      <p:cBhvr>
                                        <p:cTn id="14" dur="770" decel="100000"/>
                                        <p:tgtEl>
                                          <p:spTgt spid="79875">
                                            <p:txEl>
                                              <p:pRg st="1" end="1"/>
                                            </p:txEl>
                                          </p:spTgt>
                                        </p:tgtEl>
                                      </p:cBhvr>
                                    </p:animEffect>
                                    <p:animScale>
                                      <p:cBhvr>
                                        <p:cTn id="15" dur="770" decel="100000"/>
                                        <p:tgtEl>
                                          <p:spTgt spid="79875">
                                            <p:txEl>
                                              <p:pRg st="1" end="1"/>
                                            </p:txEl>
                                          </p:spTgt>
                                        </p:tgtEl>
                                      </p:cBhvr>
                                      <p:from x="10000" y="10000"/>
                                      <p:to x="200000" y="450000"/>
                                    </p:animScale>
                                    <p:animScale>
                                      <p:cBhvr>
                                        <p:cTn id="16" dur="1230" accel="100000" fill="hold">
                                          <p:stCondLst>
                                            <p:cond delay="770"/>
                                          </p:stCondLst>
                                        </p:cTn>
                                        <p:tgtEl>
                                          <p:spTgt spid="79875">
                                            <p:txEl>
                                              <p:pRg st="1" end="1"/>
                                            </p:txEl>
                                          </p:spTgt>
                                        </p:tgtEl>
                                      </p:cBhvr>
                                      <p:from x="200000" y="450000"/>
                                      <p:to x="100000" y="100000"/>
                                    </p:animScale>
                                    <p:set>
                                      <p:cBhvr>
                                        <p:cTn id="17" dur="770" fill="hold"/>
                                        <p:tgtEl>
                                          <p:spTgt spid="79875">
                                            <p:txEl>
                                              <p:pRg st="1" end="1"/>
                                            </p:txEl>
                                          </p:spTgt>
                                        </p:tgtEl>
                                        <p:attrNameLst>
                                          <p:attrName>ppt_x</p:attrName>
                                        </p:attrNameLst>
                                      </p:cBhvr>
                                      <p:to>
                                        <p:strVal val="(0.5)"/>
                                      </p:to>
                                    </p:set>
                                    <p:anim from="(0.5)" to="(#ppt_x)" calcmode="lin" valueType="num">
                                      <p:cBhvr>
                                        <p:cTn id="18" dur="1230" accel="100000" fill="hold">
                                          <p:stCondLst>
                                            <p:cond delay="770"/>
                                          </p:stCondLst>
                                        </p:cTn>
                                        <p:tgtEl>
                                          <p:spTgt spid="79875">
                                            <p:txEl>
                                              <p:pRg st="1" end="1"/>
                                            </p:txEl>
                                          </p:spTgt>
                                        </p:tgtEl>
                                        <p:attrNameLst>
                                          <p:attrName>ppt_x</p:attrName>
                                        </p:attrNameLst>
                                      </p:cBhvr>
                                    </p:anim>
                                    <p:set>
                                      <p:cBhvr>
                                        <p:cTn id="19" dur="770" fill="hold"/>
                                        <p:tgtEl>
                                          <p:spTgt spid="79875">
                                            <p:txEl>
                                              <p:pRg st="1" end="1"/>
                                            </p:txEl>
                                          </p:spTgt>
                                        </p:tgtEl>
                                        <p:attrNameLst>
                                          <p:attrName>ppt_y</p:attrName>
                                        </p:attrNameLst>
                                      </p:cBhvr>
                                      <p:to>
                                        <p:strVal val="(#ppt_y+0.4)"/>
                                      </p:to>
                                    </p:set>
                                    <p:anim from="(#ppt_y+0.4)" to="(#ppt_y)" calcmode="lin" valueType="num">
                                      <p:cBhvr>
                                        <p:cTn id="20" dur="1230" accel="100000" fill="hold">
                                          <p:stCondLst>
                                            <p:cond delay="770"/>
                                          </p:stCondLst>
                                        </p:cTn>
                                        <p:tgtEl>
                                          <p:spTgt spid="79875">
                                            <p:txEl>
                                              <p:pRg st="1" end="1"/>
                                            </p:txEl>
                                          </p:spTgt>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p:cTn id="25" dur="500" fill="hold"/>
                                        <p:tgtEl>
                                          <p:spTgt spid="7987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987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7987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987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987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9875">
                                            <p:txEl>
                                              <p:pRg st="3" end="3"/>
                                            </p:txEl>
                                          </p:spTgt>
                                        </p:tgtEl>
                                        <p:attrNameLst>
                                          <p:attrName>style.visibility</p:attrName>
                                        </p:attrNameLst>
                                      </p:cBhvr>
                                      <p:to>
                                        <p:strVal val="visible"/>
                                      </p:to>
                                    </p:set>
                                    <p:anim calcmode="lin" valueType="num">
                                      <p:cBhvr>
                                        <p:cTn id="34" dur="500" fill="hold"/>
                                        <p:tgtEl>
                                          <p:spTgt spid="7987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987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7987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987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9875">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79875">
                                            <p:txEl>
                                              <p:pRg st="4" end="4"/>
                                            </p:txEl>
                                          </p:spTgt>
                                        </p:tgtEl>
                                        <p:attrNameLst>
                                          <p:attrName>style.visibility</p:attrName>
                                        </p:attrNameLst>
                                      </p:cBhvr>
                                      <p:to>
                                        <p:strVal val="visible"/>
                                      </p:to>
                                    </p:set>
                                    <p:anim calcmode="lin" valueType="num">
                                      <p:cBhvr>
                                        <p:cTn id="43" dur="500" fill="hold"/>
                                        <p:tgtEl>
                                          <p:spTgt spid="7987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9875">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7987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987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1" u="sng" dirty="0" smtClean="0">
                <a:solidFill>
                  <a:srgbClr val="009900"/>
                </a:solidFill>
                <a:latin typeface="Andalus" pitchFamily="18" charset="-78"/>
                <a:cs typeface="Andalus" pitchFamily="18" charset="-78"/>
              </a:rPr>
              <a:t>USE 1</a:t>
            </a:r>
            <a:r>
              <a:rPr lang="en-US" sz="2400" dirty="0" smtClean="0">
                <a:latin typeface="Andalus" pitchFamily="18" charset="-78"/>
                <a:cs typeface="Andalus" pitchFamily="18" charset="-78"/>
              </a:rPr>
              <a:t>:</a:t>
            </a:r>
            <a:r>
              <a:rPr lang="en-US" b="1" u="sng" dirty="0" smtClean="0">
                <a:solidFill>
                  <a:srgbClr val="009900"/>
                </a:solidFill>
                <a:latin typeface="Andalus" pitchFamily="18" charset="-78"/>
                <a:cs typeface="Andalus" pitchFamily="18" charset="-78"/>
              </a:rPr>
              <a:t>-</a:t>
            </a:r>
            <a:r>
              <a:rPr lang="en-US" sz="2400" dirty="0" smtClean="0">
                <a:latin typeface="Andalus" pitchFamily="18" charset="-78"/>
                <a:cs typeface="Andalus" pitchFamily="18" charset="-78"/>
              </a:rPr>
              <a:t>Unspecified Time Before Now</a:t>
            </a:r>
          </a:p>
          <a:p>
            <a:pPr eaLnBrk="1" hangingPunct="1">
              <a:lnSpc>
                <a:spcPct val="90000"/>
              </a:lnSpc>
              <a:buFont typeface="Wingdings" pitchFamily="2" charset="2"/>
              <a:buNone/>
            </a:pPr>
            <a:endParaRPr lang="en-US" sz="2400" dirty="0" smtClean="0">
              <a:latin typeface="Andalus" pitchFamily="18" charset="-78"/>
              <a:cs typeface="Andalus" pitchFamily="18" charset="-78"/>
            </a:endParaRPr>
          </a:p>
          <a:p>
            <a:pPr eaLnBrk="1" hangingPunct="1">
              <a:lnSpc>
                <a:spcPct val="90000"/>
              </a:lnSpc>
              <a:buFont typeface="Wingdings" pitchFamily="2" charset="2"/>
              <a:buNone/>
            </a:pPr>
            <a:r>
              <a:rPr lang="en-US" sz="2000" dirty="0" smtClean="0">
                <a:latin typeface="Andalus" pitchFamily="18" charset="-78"/>
                <a:cs typeface="Andalus" pitchFamily="18" charset="-78"/>
              </a:rPr>
              <a:t>      </a:t>
            </a:r>
            <a:r>
              <a:rPr lang="en-US" sz="2000" b="1" dirty="0" smtClean="0">
                <a:latin typeface="Andalus" pitchFamily="18" charset="-78"/>
                <a:cs typeface="Andalus" pitchFamily="18" charset="-78"/>
              </a:rPr>
              <a:t>Past                present                  Future</a:t>
            </a:r>
          </a:p>
          <a:p>
            <a:pPr eaLnBrk="1" hangingPunct="1">
              <a:lnSpc>
                <a:spcPct val="90000"/>
              </a:lnSpc>
              <a:buFont typeface="Wingdings" pitchFamily="2" charset="2"/>
              <a:buNone/>
            </a:pPr>
            <a:r>
              <a:rPr lang="en-US" sz="2400" dirty="0" smtClean="0">
                <a:latin typeface="Andalus" pitchFamily="18" charset="-78"/>
                <a:cs typeface="Andalus" pitchFamily="18" charset="-78"/>
              </a:rPr>
              <a:t>We use the present perfect to say that an action happened at an unspecified time before now. You CANNOT use the Present Perfect with specific time expressions such as : yesterday ,one year ago ,last week, etc. We CAN use the Present Perfect with unspecific expressions such as: ever, never, many times, several times ,just, now, for, since, so far, already, yet, etc.</a:t>
            </a:r>
            <a:r>
              <a:rPr lang="en-US" sz="2800" dirty="0" smtClean="0">
                <a:latin typeface="Andalus" pitchFamily="18" charset="-78"/>
                <a:cs typeface="Andalus" pitchFamily="18" charset="-78"/>
              </a:rPr>
              <a:t> </a:t>
            </a:r>
          </a:p>
          <a:p>
            <a:pPr eaLnBrk="1" hangingPunct="1">
              <a:lnSpc>
                <a:spcPct val="90000"/>
              </a:lnSpc>
              <a:buFont typeface="Wingdings" pitchFamily="2" charset="2"/>
              <a:buNone/>
            </a:pPr>
            <a:endParaRPr lang="en-US" sz="2400" dirty="0" smtClean="0"/>
          </a:p>
        </p:txBody>
      </p:sp>
      <p:sp>
        <p:nvSpPr>
          <p:cNvPr id="12292" name="Line 5"/>
          <p:cNvSpPr>
            <a:spLocks noChangeShapeType="1"/>
          </p:cNvSpPr>
          <p:nvPr/>
        </p:nvSpPr>
        <p:spPr bwMode="auto">
          <a:xfrm>
            <a:off x="1752600" y="28956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2293" name="Line 6"/>
          <p:cNvSpPr>
            <a:spLocks noChangeShapeType="1"/>
          </p:cNvSpPr>
          <p:nvPr/>
        </p:nvSpPr>
        <p:spPr bwMode="auto">
          <a:xfrm>
            <a:off x="3505200" y="2587171"/>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2294" name="Oval 7"/>
          <p:cNvSpPr>
            <a:spLocks noChangeArrowheads="1"/>
          </p:cNvSpPr>
          <p:nvPr/>
        </p:nvSpPr>
        <p:spPr bwMode="auto">
          <a:xfrm>
            <a:off x="2476500" y="2688771"/>
            <a:ext cx="990600" cy="228600"/>
          </a:xfrm>
          <a:prstGeom prst="ellipse">
            <a:avLst/>
          </a:prstGeom>
          <a:solidFill>
            <a:schemeClr val="bg1"/>
          </a:solidFill>
          <a:ln w="9525">
            <a:solidFill>
              <a:schemeClr val="tx1"/>
            </a:solidFill>
            <a:round/>
            <a:headEnd/>
            <a:tailEnd/>
          </a:ln>
        </p:spPr>
        <p:txBody>
          <a:bodyPr wrap="none" anchor="ctr"/>
          <a:lstStyle/>
          <a:p>
            <a:endParaRPr lang="ar-SA"/>
          </a:p>
        </p:txBody>
      </p:sp>
      <p:sp>
        <p:nvSpPr>
          <p:cNvPr id="12295" name="Oval 8"/>
          <p:cNvSpPr>
            <a:spLocks noChangeArrowheads="1"/>
          </p:cNvSpPr>
          <p:nvPr/>
        </p:nvSpPr>
        <p:spPr bwMode="auto">
          <a:xfrm>
            <a:off x="2819400" y="2667000"/>
            <a:ext cx="152400" cy="228600"/>
          </a:xfrm>
          <a:prstGeom prst="ellipse">
            <a:avLst/>
          </a:prstGeom>
          <a:solidFill>
            <a:schemeClr val="tx1"/>
          </a:solidFill>
          <a:ln w="9525">
            <a:solidFill>
              <a:schemeClr val="tx1"/>
            </a:solidFill>
            <a:round/>
            <a:headEnd/>
            <a:tailEnd/>
          </a:ln>
        </p:spPr>
        <p:txBody>
          <a:bodyPr wrap="none" anchor="ctr"/>
          <a:lstStyle/>
          <a:p>
            <a:endParaRPr lang="ar-SA"/>
          </a:p>
        </p:txBody>
      </p:sp>
      <p:sp>
        <p:nvSpPr>
          <p:cNvPr id="2" name="Rectangle 1"/>
          <p:cNvSpPr/>
          <p:nvPr/>
        </p:nvSpPr>
        <p:spPr>
          <a:xfrm>
            <a:off x="1981200" y="228600"/>
            <a:ext cx="475579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lumMod val="75000"/>
                  </a:schemeClr>
                </a:solidFill>
                <a:effectLst/>
              </a:rPr>
              <a:t>Present Perfect</a:t>
            </a:r>
            <a:r>
              <a:rPr lang="en-US" sz="5400" b="1" cap="none" spc="0" dirty="0" smtClean="0">
                <a:ln/>
                <a:solidFill>
                  <a:schemeClr val="accent3"/>
                </a:solidFill>
                <a:effectLst/>
              </a:rPr>
              <a:t>:</a:t>
            </a:r>
            <a:endParaRPr lang="ar-JO" sz="5400" b="1" cap="none" spc="0" dirty="0">
              <a:ln/>
              <a:solidFill>
                <a:schemeClr val="accent3"/>
              </a:solidFill>
              <a:effectLst/>
            </a:endParaRPr>
          </a:p>
        </p:txBody>
      </p:sp>
      <p:pic>
        <p:nvPicPr>
          <p:cNvPr id="3" name="3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4" name="36.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1330989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0"/>
                                        <p:tgtEl>
                                          <p:spTgt spid="110595">
                                            <p:txEl>
                                              <p:pRg st="0" end="0"/>
                                            </p:txEl>
                                          </p:spTgt>
                                        </p:tgtEl>
                                      </p:cBhvr>
                                    </p:animEffect>
                                    <p:anim calcmode="lin" valueType="num">
                                      <p:cBhvr>
                                        <p:cTn id="8" dur="10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105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05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animEffect transition="in" filter="fade">
                                      <p:cBhvr>
                                        <p:cTn id="15" dur="1000"/>
                                        <p:tgtEl>
                                          <p:spTgt spid="110595">
                                            <p:txEl>
                                              <p:pRg st="2" end="2"/>
                                            </p:txEl>
                                          </p:spTgt>
                                        </p:tgtEl>
                                      </p:cBhvr>
                                    </p:animEffect>
                                    <p:anim calcmode="lin" valueType="num">
                                      <p:cBhvr>
                                        <p:cTn id="16" dur="10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1059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105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0595">
                                            <p:txEl>
                                              <p:pRg st="3" end="3"/>
                                            </p:txEl>
                                          </p:spTgt>
                                        </p:tgtEl>
                                        <p:attrNameLst>
                                          <p:attrName>style.visibility</p:attrName>
                                        </p:attrNameLst>
                                      </p:cBhvr>
                                      <p:to>
                                        <p:strVal val="visible"/>
                                      </p:to>
                                    </p:set>
                                    <p:animEffect transition="in" filter="fade">
                                      <p:cBhvr>
                                        <p:cTn id="23" dur="1000"/>
                                        <p:tgtEl>
                                          <p:spTgt spid="110595">
                                            <p:txEl>
                                              <p:pRg st="3" end="3"/>
                                            </p:txEl>
                                          </p:spTgt>
                                        </p:tgtEl>
                                      </p:cBhvr>
                                    </p:animEffect>
                                    <p:anim calcmode="lin" valueType="num">
                                      <p:cBhvr>
                                        <p:cTn id="24" dur="10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10595">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1059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9551" fill="hold"/>
                                        <p:tgtEl>
                                          <p:spTgt spid="3"/>
                                        </p:tgtEl>
                                      </p:cBhvr>
                                    </p:cmd>
                                  </p:childTnLst>
                                </p:cTn>
                              </p:par>
                            </p:childTnLst>
                          </p:cTn>
                        </p:par>
                      </p:childTnLst>
                    </p:cTn>
                  </p:par>
                </p:childTnLst>
              </p:cTn>
              <p:nextCondLst>
                <p:cond evt="onClick" delay="0">
                  <p:tgtEl>
                    <p:spTgt spid="3"/>
                  </p:tgtEl>
                </p:cond>
              </p:nextCondLst>
            </p:seq>
            <p:audio>
              <p:cMediaNode vol="80000">
                <p:cTn id="32" fill="hold" display="0">
                  <p:stCondLst>
                    <p:cond delay="indefinite"/>
                  </p:stCondLst>
                  <p:endCondLst>
                    <p:cond evt="onStopAudio" delay="0">
                      <p:tgtEl>
                        <p:sldTgt/>
                      </p:tgtEl>
                    </p:cond>
                  </p:endCondLst>
                </p:cTn>
                <p:tgtEl>
                  <p:spTgt spid="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7430" fill="hold"/>
                                        <p:tgtEl>
                                          <p:spTgt spid="4"/>
                                        </p:tgtEl>
                                      </p:cBhvr>
                                    </p:cmd>
                                  </p:childTnLst>
                                </p:cTn>
                              </p:par>
                            </p:childTnLst>
                          </p:cTn>
                        </p:par>
                      </p:childTnLst>
                    </p:cTn>
                  </p:par>
                </p:childTnLst>
              </p:cTn>
              <p:nextCondLst>
                <p:cond evt="onClick" delay="0">
                  <p:tgtEl>
                    <p:spTgt spid="4"/>
                  </p:tgtEl>
                </p:cond>
              </p:nextCondLst>
            </p:seq>
            <p:audio>
              <p:cMediaNode vol="80000">
                <p:cTn id="38" fill="hold" display="0">
                  <p:stCondLst>
                    <p:cond delay="indefinite"/>
                  </p:stCondLst>
                  <p:endCondLst>
                    <p:cond evt="onStopAudio" delay="0">
                      <p:tgtEl>
                        <p:sldTgt/>
                      </p:tgtEl>
                    </p:cond>
                  </p:endCondLst>
                </p:cTn>
                <p:tgtEl>
                  <p:spTgt spid="4"/>
                </p:tgtEl>
              </p:cMediaNode>
            </p:audio>
          </p:childTnLst>
        </p:cTn>
      </p:par>
    </p:tnLst>
    <p:bldLst>
      <p:bldP spid="1105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Rectangle 17"/>
          <p:cNvSpPr>
            <a:spLocks noGrp="1" noChangeArrowheads="1"/>
          </p:cNvSpPr>
          <p:nvPr>
            <p:ph type="body" idx="1"/>
          </p:nvPr>
        </p:nvSpPr>
        <p:spPr>
          <a:xfrm>
            <a:off x="1182688" y="504031"/>
            <a:ext cx="7772400" cy="6353969"/>
          </a:xfrm>
        </p:spPr>
        <p:txBody>
          <a:bodyPr/>
          <a:lstStyle/>
          <a:p>
            <a:pPr eaLnBrk="1" hangingPunct="1">
              <a:lnSpc>
                <a:spcPct val="90000"/>
              </a:lnSpc>
              <a:buFont typeface="Wingdings" pitchFamily="2" charset="2"/>
              <a:buNone/>
            </a:pPr>
            <a:endParaRPr lang="en-US" sz="1800" b="1" u="sng" dirty="0" smtClean="0">
              <a:solidFill>
                <a:schemeClr val="folHlink"/>
              </a:solidFill>
              <a:latin typeface="Andalus" pitchFamily="18" charset="-78"/>
              <a:cs typeface="Andalus" pitchFamily="18" charset="-78"/>
            </a:endParaRPr>
          </a:p>
          <a:p>
            <a:pPr eaLnBrk="1" hangingPunct="1">
              <a:lnSpc>
                <a:spcPct val="90000"/>
              </a:lnSpc>
              <a:buFont typeface="Wingdings" pitchFamily="2" charset="2"/>
              <a:buNone/>
            </a:pPr>
            <a:r>
              <a:rPr lang="en-US" b="1" i="1" u="sng" dirty="0" smtClean="0">
                <a:solidFill>
                  <a:schemeClr val="folHlink"/>
                </a:solidFill>
                <a:latin typeface="Andalus" pitchFamily="18" charset="-78"/>
                <a:cs typeface="Andalus" pitchFamily="18" charset="-78"/>
              </a:rPr>
              <a:t>Examples:-</a:t>
            </a:r>
          </a:p>
          <a:p>
            <a:pPr eaLnBrk="1" hangingPunct="1">
              <a:lnSpc>
                <a:spcPct val="90000"/>
              </a:lnSpc>
              <a:buFont typeface="Wingdings" pitchFamily="2" charset="2"/>
              <a:buNone/>
            </a:pPr>
            <a:endParaRPr lang="en-US" b="1" i="1" u="sng" dirty="0" smtClean="0">
              <a:solidFill>
                <a:schemeClr val="folHlink"/>
              </a:solidFill>
              <a:latin typeface="Andalus" pitchFamily="18" charset="-78"/>
              <a:cs typeface="Andalus" pitchFamily="18" charset="-78"/>
            </a:endParaRPr>
          </a:p>
          <a:p>
            <a:pPr eaLnBrk="1" hangingPunct="1">
              <a:lnSpc>
                <a:spcPct val="90000"/>
              </a:lnSpc>
              <a:buFont typeface="Wingdings" pitchFamily="2" charset="2"/>
              <a:buNone/>
            </a:pPr>
            <a:r>
              <a:rPr lang="en-US" sz="2400" dirty="0" smtClean="0">
                <a:latin typeface="Andalus" pitchFamily="18" charset="-78"/>
                <a:cs typeface="Andalus" pitchFamily="18" charset="-78"/>
              </a:rPr>
              <a:t>.</a:t>
            </a:r>
          </a:p>
          <a:p>
            <a:pPr eaLnBrk="1" hangingPunct="1">
              <a:lnSpc>
                <a:spcPct val="90000"/>
              </a:lnSpc>
              <a:buFont typeface="Wingdings" pitchFamily="2" charset="2"/>
              <a:buNone/>
            </a:pPr>
            <a:r>
              <a:rPr lang="en-US" sz="2400" dirty="0" smtClean="0">
                <a:latin typeface="Andalus" pitchFamily="18" charset="-78"/>
                <a:cs typeface="Andalus" pitchFamily="18" charset="-78"/>
              </a:rPr>
              <a:t>2- people </a:t>
            </a:r>
            <a:r>
              <a:rPr lang="en-US" sz="2400" b="1" dirty="0" smtClean="0">
                <a:latin typeface="Andalus" pitchFamily="18" charset="-78"/>
                <a:cs typeface="Andalus" pitchFamily="18" charset="-78"/>
              </a:rPr>
              <a:t>have traveled</a:t>
            </a:r>
            <a:r>
              <a:rPr lang="en-US" sz="2400" dirty="0" smtClean="0">
                <a:latin typeface="Andalus" pitchFamily="18" charset="-78"/>
                <a:cs typeface="Andalus" pitchFamily="18" charset="-78"/>
              </a:rPr>
              <a:t> to the moon.</a:t>
            </a:r>
          </a:p>
          <a:p>
            <a:pPr eaLnBrk="1" hangingPunct="1">
              <a:lnSpc>
                <a:spcPct val="90000"/>
              </a:lnSpc>
              <a:buFont typeface="Wingdings" pitchFamily="2" charset="2"/>
              <a:buNone/>
            </a:pPr>
            <a:r>
              <a:rPr lang="en-US" sz="2400" dirty="0" smtClean="0">
                <a:latin typeface="Andalus" pitchFamily="18" charset="-78"/>
                <a:cs typeface="Andalus" pitchFamily="18" charset="-78"/>
              </a:rPr>
              <a:t>3- </a:t>
            </a:r>
            <a:r>
              <a:rPr lang="en-US" sz="2400" b="1" dirty="0" smtClean="0">
                <a:latin typeface="Andalus" pitchFamily="18" charset="-78"/>
                <a:cs typeface="Andalus" pitchFamily="18" charset="-78"/>
              </a:rPr>
              <a:t>have</a:t>
            </a:r>
            <a:r>
              <a:rPr lang="en-US" sz="2400" dirty="0" smtClean="0">
                <a:latin typeface="Andalus" pitchFamily="18" charset="-78"/>
                <a:cs typeface="Andalus" pitchFamily="18" charset="-78"/>
              </a:rPr>
              <a:t> you</a:t>
            </a:r>
            <a:r>
              <a:rPr lang="en-US" sz="2400" b="1" dirty="0" smtClean="0">
                <a:latin typeface="Andalus" pitchFamily="18" charset="-78"/>
                <a:cs typeface="Andalus" pitchFamily="18" charset="-78"/>
              </a:rPr>
              <a:t> read</a:t>
            </a:r>
            <a:r>
              <a:rPr lang="en-US" sz="2400" dirty="0" smtClean="0">
                <a:latin typeface="Andalus" pitchFamily="18" charset="-78"/>
                <a:cs typeface="Andalus" pitchFamily="18" charset="-78"/>
              </a:rPr>
              <a:t> the book yet?</a:t>
            </a:r>
          </a:p>
          <a:p>
            <a:pPr eaLnBrk="1" hangingPunct="1">
              <a:lnSpc>
                <a:spcPct val="90000"/>
              </a:lnSpc>
              <a:buFont typeface="Wingdings" pitchFamily="2" charset="2"/>
              <a:buNone/>
            </a:pPr>
            <a:r>
              <a:rPr lang="en-US" sz="2400" dirty="0" smtClean="0">
                <a:latin typeface="Andalus" pitchFamily="18" charset="-78"/>
                <a:cs typeface="Andalus" pitchFamily="18" charset="-78"/>
              </a:rPr>
              <a:t>4- A</a:t>
            </a:r>
            <a:r>
              <a:rPr lang="en-US" sz="2400" b="1" dirty="0" smtClean="0">
                <a:latin typeface="Andalus" pitchFamily="18" charset="-78"/>
                <a:cs typeface="Andalus" pitchFamily="18" charset="-78"/>
              </a:rPr>
              <a:t>: Has</a:t>
            </a:r>
            <a:r>
              <a:rPr lang="en-US" sz="2400" dirty="0" smtClean="0">
                <a:latin typeface="Andalus" pitchFamily="18" charset="-78"/>
                <a:cs typeface="Andalus" pitchFamily="18" charset="-78"/>
              </a:rPr>
              <a:t> there ever </a:t>
            </a:r>
            <a:r>
              <a:rPr lang="en-US" sz="2400" b="1" dirty="0" smtClean="0">
                <a:latin typeface="Andalus" pitchFamily="18" charset="-78"/>
                <a:cs typeface="Andalus" pitchFamily="18" charset="-78"/>
              </a:rPr>
              <a:t>been</a:t>
            </a:r>
            <a:r>
              <a:rPr lang="en-US" sz="2400" dirty="0" smtClean="0">
                <a:latin typeface="Andalus" pitchFamily="18" charset="-78"/>
                <a:cs typeface="Andalus" pitchFamily="18" charset="-78"/>
              </a:rPr>
              <a:t> a war in the United States?</a:t>
            </a:r>
          </a:p>
          <a:p>
            <a:pPr eaLnBrk="1" hangingPunct="1">
              <a:lnSpc>
                <a:spcPct val="90000"/>
              </a:lnSpc>
              <a:buFont typeface="Wingdings" pitchFamily="2" charset="2"/>
              <a:buNone/>
            </a:pPr>
            <a:r>
              <a:rPr lang="en-US" sz="2400" dirty="0" smtClean="0">
                <a:latin typeface="Andalus" pitchFamily="18" charset="-78"/>
                <a:cs typeface="Andalus" pitchFamily="18" charset="-78"/>
              </a:rPr>
              <a:t>    B: Yes, there </a:t>
            </a:r>
            <a:r>
              <a:rPr lang="en-US" sz="2400" b="1" dirty="0" smtClean="0">
                <a:latin typeface="Andalus" pitchFamily="18" charset="-78"/>
                <a:cs typeface="Andalus" pitchFamily="18" charset="-78"/>
              </a:rPr>
              <a:t>has been</a:t>
            </a:r>
            <a:r>
              <a:rPr lang="en-US" sz="2400" dirty="0" smtClean="0">
                <a:latin typeface="Andalus" pitchFamily="18" charset="-78"/>
                <a:cs typeface="Andalus" pitchFamily="18" charset="-78"/>
              </a:rPr>
              <a:t> a war in the United States.</a:t>
            </a:r>
          </a:p>
          <a:p>
            <a:pPr eaLnBrk="1" hangingPunct="1">
              <a:lnSpc>
                <a:spcPct val="90000"/>
              </a:lnSpc>
              <a:buFont typeface="Wingdings" pitchFamily="2" charset="2"/>
              <a:buNone/>
            </a:pPr>
            <a:endParaRPr lang="en-US" sz="1800" b="1" dirty="0" smtClean="0">
              <a:latin typeface="Andalus" pitchFamily="18" charset="-78"/>
              <a:cs typeface="Andalus" pitchFamily="18" charset="-78"/>
            </a:endParaRPr>
          </a:p>
          <a:p>
            <a:pPr eaLnBrk="1" hangingPunct="1">
              <a:lnSpc>
                <a:spcPct val="90000"/>
              </a:lnSpc>
              <a:buFont typeface="Wingdings" pitchFamily="2" charset="2"/>
              <a:buNone/>
            </a:pPr>
            <a:r>
              <a:rPr lang="en-US" sz="2800" b="1" i="1" dirty="0" smtClean="0">
                <a:solidFill>
                  <a:srgbClr val="6600CC"/>
                </a:solidFill>
                <a:latin typeface="Andalus" pitchFamily="18" charset="-78"/>
                <a:cs typeface="Andalus" pitchFamily="18" charset="-78"/>
              </a:rPr>
              <a:t>How Do You Actually Use the Present Perfect?</a:t>
            </a:r>
          </a:p>
        </p:txBody>
      </p:sp>
      <p:sp>
        <p:nvSpPr>
          <p:cNvPr id="5165" name="Text Box 45"/>
          <p:cNvSpPr txBox="1">
            <a:spLocks noChangeArrowheads="1"/>
          </p:cNvSpPr>
          <p:nvPr/>
        </p:nvSpPr>
        <p:spPr bwMode="auto">
          <a:xfrm>
            <a:off x="1056481" y="4876800"/>
            <a:ext cx="7620000" cy="804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u="sng">
                <a:solidFill>
                  <a:schemeClr val="tx1"/>
                </a:solidFill>
                <a:latin typeface="Tahoma" pitchFamily="34" charset="0"/>
                <a:cs typeface="Arial" pitchFamily="34" charset="0"/>
              </a:defRPr>
            </a:lvl1pPr>
            <a:lvl2pPr marL="742950" indent="-285750" eaLnBrk="0" hangingPunct="0">
              <a:defRPr b="1" i="1" u="sng">
                <a:solidFill>
                  <a:schemeClr val="tx1"/>
                </a:solidFill>
                <a:latin typeface="Tahoma" pitchFamily="34" charset="0"/>
                <a:cs typeface="Arial" pitchFamily="34" charset="0"/>
              </a:defRPr>
            </a:lvl2pPr>
            <a:lvl3pPr marL="1143000" indent="-228600" eaLnBrk="0" hangingPunct="0">
              <a:defRPr b="1" i="1" u="sng">
                <a:solidFill>
                  <a:schemeClr val="tx1"/>
                </a:solidFill>
                <a:latin typeface="Tahoma" pitchFamily="34" charset="0"/>
                <a:cs typeface="Arial" pitchFamily="34" charset="0"/>
              </a:defRPr>
            </a:lvl3pPr>
            <a:lvl4pPr marL="1600200" indent="-228600" eaLnBrk="0" hangingPunct="0">
              <a:defRPr b="1" i="1" u="sng">
                <a:solidFill>
                  <a:schemeClr val="tx1"/>
                </a:solidFill>
                <a:latin typeface="Tahoma" pitchFamily="34" charset="0"/>
                <a:cs typeface="Arial" pitchFamily="34" charset="0"/>
              </a:defRPr>
            </a:lvl4pPr>
            <a:lvl5pPr marL="2057400" indent="-228600" eaLnBrk="0" hangingPunct="0">
              <a:defRPr b="1" i="1" u="sng">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b="1" i="1" u="sng">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b="1" i="1" u="sng">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b="1" i="1" u="sng">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b="1" i="1" u="sng">
                <a:solidFill>
                  <a:schemeClr val="tx1"/>
                </a:solidFill>
                <a:latin typeface="Tahoma" pitchFamily="34" charset="0"/>
                <a:cs typeface="Arial" pitchFamily="34" charset="0"/>
              </a:defRPr>
            </a:lvl9pPr>
          </a:lstStyle>
          <a:p>
            <a:pPr eaLnBrk="1" hangingPunct="1">
              <a:lnSpc>
                <a:spcPct val="80000"/>
              </a:lnSpc>
              <a:spcBef>
                <a:spcPct val="20000"/>
              </a:spcBef>
              <a:buClr>
                <a:schemeClr val="folHlink"/>
              </a:buClr>
              <a:buSzPct val="60000"/>
              <a:buFont typeface="Wingdings" pitchFamily="2" charset="2"/>
              <a:buNone/>
            </a:pPr>
            <a:r>
              <a:rPr lang="en-US" b="0" i="0" u="none" dirty="0"/>
              <a:t>the concept of “unspecified time” can be very confusing to English learners. It is best to associate Present Perfect with the following topics:</a:t>
            </a:r>
          </a:p>
          <a:p>
            <a:pPr eaLnBrk="1" hangingPunct="1"/>
            <a:endParaRPr lang="en-US" dirty="0"/>
          </a:p>
        </p:txBody>
      </p:sp>
    </p:spTree>
    <p:extLst>
      <p:ext uri="{BB962C8B-B14F-4D97-AF65-F5344CB8AC3E}">
        <p14:creationId xmlns:p14="http://schemas.microsoft.com/office/powerpoint/2010/main" val="1302089803"/>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37">
                                            <p:txEl>
                                              <p:pRg st="1" end="1"/>
                                            </p:txEl>
                                          </p:spTgt>
                                        </p:tgtEl>
                                        <p:attrNameLst>
                                          <p:attrName>style.visibility</p:attrName>
                                        </p:attrNameLst>
                                      </p:cBhvr>
                                      <p:to>
                                        <p:strVal val="visible"/>
                                      </p:to>
                                    </p:set>
                                    <p:animEffect transition="in" filter="checkerboard(across)">
                                      <p:cBhvr>
                                        <p:cTn id="7" dur="1000"/>
                                        <p:tgtEl>
                                          <p:spTgt spid="51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137">
                                            <p:txEl>
                                              <p:pRg st="3" end="3"/>
                                            </p:txEl>
                                          </p:spTgt>
                                        </p:tgtEl>
                                        <p:attrNameLst>
                                          <p:attrName>style.visibility</p:attrName>
                                        </p:attrNameLst>
                                      </p:cBhvr>
                                      <p:to>
                                        <p:strVal val="visible"/>
                                      </p:to>
                                    </p:set>
                                    <p:animEffect transition="in" filter="circle(in)">
                                      <p:cBhvr>
                                        <p:cTn id="12" dur="2000"/>
                                        <p:tgtEl>
                                          <p:spTgt spid="513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137">
                                            <p:txEl>
                                              <p:pRg st="4" end="4"/>
                                            </p:txEl>
                                          </p:spTgt>
                                        </p:tgtEl>
                                        <p:attrNameLst>
                                          <p:attrName>style.visibility</p:attrName>
                                        </p:attrNameLst>
                                      </p:cBhvr>
                                      <p:to>
                                        <p:strVal val="visible"/>
                                      </p:to>
                                    </p:set>
                                    <p:animEffect transition="in" filter="circle(in)">
                                      <p:cBhvr>
                                        <p:cTn id="17" dur="2000"/>
                                        <p:tgtEl>
                                          <p:spTgt spid="513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5137">
                                            <p:txEl>
                                              <p:pRg st="5" end="5"/>
                                            </p:txEl>
                                          </p:spTgt>
                                        </p:tgtEl>
                                        <p:attrNameLst>
                                          <p:attrName>style.visibility</p:attrName>
                                        </p:attrNameLst>
                                      </p:cBhvr>
                                      <p:to>
                                        <p:strVal val="visible"/>
                                      </p:to>
                                    </p:set>
                                    <p:animEffect transition="in" filter="circle(in)">
                                      <p:cBhvr>
                                        <p:cTn id="22" dur="2000"/>
                                        <p:tgtEl>
                                          <p:spTgt spid="513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5137">
                                            <p:txEl>
                                              <p:pRg st="6" end="6"/>
                                            </p:txEl>
                                          </p:spTgt>
                                        </p:tgtEl>
                                        <p:attrNameLst>
                                          <p:attrName>style.visibility</p:attrName>
                                        </p:attrNameLst>
                                      </p:cBhvr>
                                      <p:to>
                                        <p:strVal val="visible"/>
                                      </p:to>
                                    </p:set>
                                    <p:animEffect transition="in" filter="circle(in)">
                                      <p:cBhvr>
                                        <p:cTn id="27" dur="2000"/>
                                        <p:tgtEl>
                                          <p:spTgt spid="513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5137">
                                            <p:txEl>
                                              <p:pRg st="7" end="7"/>
                                            </p:txEl>
                                          </p:spTgt>
                                        </p:tgtEl>
                                        <p:attrNameLst>
                                          <p:attrName>style.visibility</p:attrName>
                                        </p:attrNameLst>
                                      </p:cBhvr>
                                      <p:to>
                                        <p:strVal val="visible"/>
                                      </p:to>
                                    </p:set>
                                    <p:animEffect transition="in" filter="circle(in)">
                                      <p:cBhvr>
                                        <p:cTn id="32" dur="2000"/>
                                        <p:tgtEl>
                                          <p:spTgt spid="513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137">
                                            <p:txEl>
                                              <p:pRg st="9" end="9"/>
                                            </p:txEl>
                                          </p:spTgt>
                                        </p:tgtEl>
                                        <p:attrNameLst>
                                          <p:attrName>style.visibility</p:attrName>
                                        </p:attrNameLst>
                                      </p:cBhvr>
                                      <p:to>
                                        <p:strVal val="visible"/>
                                      </p:to>
                                    </p:set>
                                    <p:animEffect transition="in" filter="checkerboard(across)">
                                      <p:cBhvr>
                                        <p:cTn id="37" dur="500"/>
                                        <p:tgtEl>
                                          <p:spTgt spid="5137">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165">
                                            <p:txEl>
                                              <p:pRg st="0" end="0"/>
                                            </p:txEl>
                                          </p:spTgt>
                                        </p:tgtEl>
                                        <p:attrNameLst>
                                          <p:attrName>style.visibility</p:attrName>
                                        </p:attrNameLst>
                                      </p:cBhvr>
                                      <p:to>
                                        <p:strVal val="visible"/>
                                      </p:to>
                                    </p:set>
                                    <p:animEffect transition="in" filter="wipe(left)">
                                      <p:cBhvr>
                                        <p:cTn id="42" dur="3000"/>
                                        <p:tgtEl>
                                          <p:spTgt spid="5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838200" y="1905000"/>
            <a:ext cx="8305800" cy="4114800"/>
          </a:xfrm>
        </p:spPr>
        <p:txBody>
          <a:bodyPr/>
          <a:lstStyle/>
          <a:p>
            <a:pPr eaLnBrk="1" hangingPunct="1">
              <a:lnSpc>
                <a:spcPct val="90000"/>
              </a:lnSpc>
              <a:buFont typeface="Wingdings" pitchFamily="2" charset="2"/>
              <a:buNone/>
            </a:pPr>
            <a:r>
              <a:rPr lang="en-US" sz="2800" b="1" u="sng" dirty="0" smtClean="0">
                <a:solidFill>
                  <a:schemeClr val="hlink"/>
                </a:solidFill>
                <a:latin typeface="Andalus" pitchFamily="18" charset="-78"/>
                <a:cs typeface="Andalus" pitchFamily="18" charset="-78"/>
              </a:rPr>
              <a:t>TOPIC 1</a:t>
            </a:r>
            <a:r>
              <a:rPr lang="en-US" sz="3600" b="1" u="sng" dirty="0" smtClean="0">
                <a:solidFill>
                  <a:schemeClr val="hlink"/>
                </a:solidFill>
                <a:latin typeface="Andalus" pitchFamily="18" charset="-78"/>
                <a:cs typeface="Andalus" pitchFamily="18" charset="-78"/>
              </a:rPr>
              <a:t>:</a:t>
            </a:r>
            <a:r>
              <a:rPr lang="en-US" sz="3600" b="1" dirty="0" smtClean="0">
                <a:solidFill>
                  <a:schemeClr val="hlink"/>
                </a:solidFill>
                <a:latin typeface="Andalus" pitchFamily="18" charset="-78"/>
                <a:cs typeface="Andalus" pitchFamily="18" charset="-78"/>
              </a:rPr>
              <a:t> </a:t>
            </a:r>
            <a:r>
              <a:rPr lang="en-US" sz="2400" b="1" dirty="0" smtClean="0">
                <a:latin typeface="Andalus" pitchFamily="18" charset="-78"/>
                <a:cs typeface="Andalus" pitchFamily="18" charset="-78"/>
              </a:rPr>
              <a:t>experience</a:t>
            </a:r>
          </a:p>
          <a:p>
            <a:pPr eaLnBrk="1" hangingPunct="1">
              <a:lnSpc>
                <a:spcPct val="90000"/>
              </a:lnSpc>
              <a:buFont typeface="Wingdings" pitchFamily="2" charset="2"/>
              <a:buNone/>
            </a:pPr>
            <a:r>
              <a:rPr lang="en-US" sz="2000" dirty="0" smtClean="0">
                <a:latin typeface="Andalus" pitchFamily="18" charset="-78"/>
                <a:cs typeface="Andalus" pitchFamily="18" charset="-78"/>
              </a:rPr>
              <a:t>You can use the present perfect to describe your experience. It is saying,  " I have the experience…” You can also use this tense to say that you have never had a certain experience. The Present Perfect is NOT used to describe a specific event.</a:t>
            </a:r>
            <a:endParaRPr lang="en-US" sz="2000" b="1" u="sng" dirty="0" smtClean="0">
              <a:solidFill>
                <a:schemeClr val="tx2"/>
              </a:solidFill>
              <a:latin typeface="Andalus" pitchFamily="18" charset="-78"/>
              <a:cs typeface="Andalus" pitchFamily="18" charset="-78"/>
            </a:endParaRPr>
          </a:p>
          <a:p>
            <a:pPr eaLnBrk="1" hangingPunct="1">
              <a:lnSpc>
                <a:spcPct val="90000"/>
              </a:lnSpc>
              <a:buFont typeface="Wingdings" pitchFamily="2" charset="2"/>
              <a:buNone/>
            </a:pPr>
            <a:r>
              <a:rPr lang="en-US" sz="2800" b="1" u="sng" dirty="0" smtClean="0">
                <a:solidFill>
                  <a:schemeClr val="tx2"/>
                </a:solidFill>
                <a:latin typeface="Andalus" pitchFamily="18" charset="-78"/>
                <a:cs typeface="Andalus" pitchFamily="18" charset="-78"/>
              </a:rPr>
              <a:t>Example:</a:t>
            </a:r>
          </a:p>
          <a:p>
            <a:pPr eaLnBrk="1" hangingPunct="1">
              <a:lnSpc>
                <a:spcPct val="90000"/>
              </a:lnSpc>
              <a:buFont typeface="Wingdings" pitchFamily="2" charset="2"/>
              <a:buNone/>
            </a:pPr>
            <a:r>
              <a:rPr lang="en-US" sz="2000" dirty="0" smtClean="0">
                <a:latin typeface="Andalus" pitchFamily="18" charset="-78"/>
                <a:cs typeface="Andalus" pitchFamily="18" charset="-78"/>
              </a:rPr>
              <a:t>1- I </a:t>
            </a:r>
            <a:r>
              <a:rPr lang="en-US" sz="2000" b="1" dirty="0" smtClean="0">
                <a:latin typeface="Andalus" pitchFamily="18" charset="-78"/>
                <a:cs typeface="Andalus" pitchFamily="18" charset="-78"/>
              </a:rPr>
              <a:t>have been</a:t>
            </a:r>
            <a:r>
              <a:rPr lang="en-US" sz="2000" dirty="0" smtClean="0">
                <a:latin typeface="Andalus" pitchFamily="18" charset="-78"/>
                <a:cs typeface="Andalus" pitchFamily="18" charset="-78"/>
              </a:rPr>
              <a:t> to France.</a:t>
            </a:r>
          </a:p>
          <a:p>
            <a:pPr eaLnBrk="1" hangingPunct="1">
              <a:lnSpc>
                <a:spcPct val="90000"/>
              </a:lnSpc>
              <a:buFont typeface="Wingdings" pitchFamily="2" charset="2"/>
              <a:buNone/>
            </a:pPr>
            <a:r>
              <a:rPr lang="en-US" sz="2000" dirty="0" smtClean="0">
                <a:latin typeface="Andalus" pitchFamily="18" charset="-78"/>
                <a:cs typeface="Andalus" pitchFamily="18" charset="-78"/>
              </a:rPr>
              <a:t>2- I </a:t>
            </a:r>
            <a:r>
              <a:rPr lang="en-US" sz="2000" b="1" dirty="0" smtClean="0">
                <a:latin typeface="Andalus" pitchFamily="18" charset="-78"/>
                <a:cs typeface="Andalus" pitchFamily="18" charset="-78"/>
              </a:rPr>
              <a:t>have</a:t>
            </a:r>
            <a:r>
              <a:rPr lang="en-US" sz="2000" dirty="0" smtClean="0">
                <a:latin typeface="Andalus" pitchFamily="18" charset="-78"/>
                <a:cs typeface="Andalus" pitchFamily="18" charset="-78"/>
              </a:rPr>
              <a:t> never </a:t>
            </a:r>
            <a:r>
              <a:rPr lang="en-US" sz="2000" b="1" dirty="0" smtClean="0">
                <a:latin typeface="Andalus" pitchFamily="18" charset="-78"/>
                <a:cs typeface="Andalus" pitchFamily="18" charset="-78"/>
              </a:rPr>
              <a:t>been</a:t>
            </a:r>
            <a:r>
              <a:rPr lang="en-US" sz="2000" dirty="0" smtClean="0">
                <a:latin typeface="Andalus" pitchFamily="18" charset="-78"/>
                <a:cs typeface="Andalus" pitchFamily="18" charset="-78"/>
              </a:rPr>
              <a:t> to France.</a:t>
            </a:r>
          </a:p>
          <a:p>
            <a:pPr eaLnBrk="1" hangingPunct="1">
              <a:lnSpc>
                <a:spcPct val="90000"/>
              </a:lnSpc>
              <a:buFont typeface="Wingdings" pitchFamily="2" charset="2"/>
              <a:buNone/>
            </a:pPr>
            <a:r>
              <a:rPr lang="en-US" sz="2000" dirty="0" smtClean="0">
                <a:latin typeface="Andalus" pitchFamily="18" charset="-78"/>
                <a:cs typeface="Andalus" pitchFamily="18" charset="-78"/>
              </a:rPr>
              <a:t>3- I think I </a:t>
            </a:r>
            <a:r>
              <a:rPr lang="en-US" sz="2000" b="1" dirty="0" smtClean="0">
                <a:latin typeface="Andalus" pitchFamily="18" charset="-78"/>
                <a:cs typeface="Andalus" pitchFamily="18" charset="-78"/>
              </a:rPr>
              <a:t>have</a:t>
            </a:r>
            <a:r>
              <a:rPr lang="en-US" sz="2000" dirty="0" smtClean="0">
                <a:latin typeface="Andalus" pitchFamily="18" charset="-78"/>
                <a:cs typeface="Andalus" pitchFamily="18" charset="-78"/>
              </a:rPr>
              <a:t> </a:t>
            </a:r>
            <a:r>
              <a:rPr lang="en-US" sz="2000" b="1" dirty="0" smtClean="0">
                <a:latin typeface="Andalus" pitchFamily="18" charset="-78"/>
                <a:cs typeface="Andalus" pitchFamily="18" charset="-78"/>
              </a:rPr>
              <a:t>seen</a:t>
            </a:r>
            <a:r>
              <a:rPr lang="en-US" sz="2000" dirty="0" smtClean="0">
                <a:latin typeface="Andalus" pitchFamily="18" charset="-78"/>
                <a:cs typeface="Andalus" pitchFamily="18" charset="-78"/>
              </a:rPr>
              <a:t> that movie before.</a:t>
            </a:r>
          </a:p>
          <a:p>
            <a:pPr eaLnBrk="1" hangingPunct="1">
              <a:lnSpc>
                <a:spcPct val="90000"/>
              </a:lnSpc>
              <a:buFont typeface="Wingdings" pitchFamily="2" charset="2"/>
              <a:buNone/>
            </a:pPr>
            <a:r>
              <a:rPr lang="en-US" sz="2000" dirty="0" smtClean="0">
                <a:latin typeface="Andalus" pitchFamily="18" charset="-78"/>
                <a:cs typeface="Andalus" pitchFamily="18" charset="-78"/>
              </a:rPr>
              <a:t>4- He </a:t>
            </a:r>
            <a:r>
              <a:rPr lang="en-US" sz="2000" b="1" dirty="0" smtClean="0">
                <a:latin typeface="Andalus" pitchFamily="18" charset="-78"/>
                <a:cs typeface="Andalus" pitchFamily="18" charset="-78"/>
              </a:rPr>
              <a:t>has</a:t>
            </a:r>
            <a:r>
              <a:rPr lang="en-US" sz="2000" dirty="0" smtClean="0">
                <a:latin typeface="Andalus" pitchFamily="18" charset="-78"/>
                <a:cs typeface="Andalus" pitchFamily="18" charset="-78"/>
              </a:rPr>
              <a:t> never </a:t>
            </a:r>
            <a:r>
              <a:rPr lang="en-US" sz="2000" b="1" dirty="0" smtClean="0">
                <a:latin typeface="Andalus" pitchFamily="18" charset="-78"/>
                <a:cs typeface="Andalus" pitchFamily="18" charset="-78"/>
              </a:rPr>
              <a:t>traveled</a:t>
            </a:r>
            <a:r>
              <a:rPr lang="en-US" sz="2000" dirty="0" smtClean="0">
                <a:latin typeface="Andalus" pitchFamily="18" charset="-78"/>
                <a:cs typeface="Andalus" pitchFamily="18" charset="-78"/>
              </a:rPr>
              <a:t> by train.</a:t>
            </a:r>
          </a:p>
          <a:p>
            <a:pPr eaLnBrk="1" hangingPunct="1">
              <a:lnSpc>
                <a:spcPct val="90000"/>
              </a:lnSpc>
              <a:buFont typeface="Wingdings" pitchFamily="2" charset="2"/>
              <a:buNone/>
            </a:pPr>
            <a:r>
              <a:rPr lang="en-US" sz="2000" dirty="0" smtClean="0">
                <a:latin typeface="Andalus" pitchFamily="18" charset="-78"/>
                <a:cs typeface="Andalus" pitchFamily="18" charset="-78"/>
              </a:rPr>
              <a:t>5- </a:t>
            </a:r>
            <a:r>
              <a:rPr lang="en-US" sz="2000" b="1" dirty="0" smtClean="0">
                <a:latin typeface="Andalus" pitchFamily="18" charset="-78"/>
                <a:cs typeface="Andalus" pitchFamily="18" charset="-78"/>
              </a:rPr>
              <a:t>Have</a:t>
            </a:r>
            <a:r>
              <a:rPr lang="en-US" sz="2000" dirty="0" smtClean="0">
                <a:latin typeface="Andalus" pitchFamily="18" charset="-78"/>
                <a:cs typeface="Andalus" pitchFamily="18" charset="-78"/>
              </a:rPr>
              <a:t> you ever </a:t>
            </a:r>
            <a:r>
              <a:rPr lang="en-US" sz="2000" b="1" dirty="0" smtClean="0">
                <a:latin typeface="Andalus" pitchFamily="18" charset="-78"/>
                <a:cs typeface="Andalus" pitchFamily="18" charset="-78"/>
              </a:rPr>
              <a:t>met</a:t>
            </a:r>
            <a:r>
              <a:rPr lang="en-US" sz="2000" dirty="0" smtClean="0">
                <a:latin typeface="Andalus" pitchFamily="18" charset="-78"/>
                <a:cs typeface="Andalus" pitchFamily="18" charset="-78"/>
              </a:rPr>
              <a:t> him?</a:t>
            </a:r>
          </a:p>
          <a:p>
            <a:pPr eaLnBrk="1" hangingPunct="1">
              <a:lnSpc>
                <a:spcPct val="90000"/>
              </a:lnSpc>
              <a:buFont typeface="Wingdings" pitchFamily="2" charset="2"/>
              <a:buNone/>
            </a:pPr>
            <a:endParaRPr lang="en-US" sz="2000" dirty="0" smtClean="0">
              <a:latin typeface="Andalus" pitchFamily="18" charset="-78"/>
              <a:cs typeface="Andalus" pitchFamily="18" charset="-78"/>
            </a:endParaRPr>
          </a:p>
          <a:p>
            <a:pPr eaLnBrk="1" hangingPunct="1">
              <a:lnSpc>
                <a:spcPct val="90000"/>
              </a:lnSpc>
              <a:buFont typeface="Wingdings" pitchFamily="2" charset="2"/>
              <a:buNone/>
            </a:pPr>
            <a:endParaRPr lang="en-US" dirty="0" smtClean="0"/>
          </a:p>
        </p:txBody>
      </p:sp>
      <p:pic>
        <p:nvPicPr>
          <p:cNvPr id="2" name="3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0292704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heel(4)">
                                      <p:cBhvr>
                                        <p:cTn id="17" dur="2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checkerboard(across)">
                                      <p:cBhvr>
                                        <p:cTn id="27" dur="20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checkerboard(across)">
                                      <p:cBhvr>
                                        <p:cTn id="37" dur="2000"/>
                                        <p:tgtEl>
                                          <p:spTgt spid="71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left)">
                                      <p:cBhvr>
                                        <p:cTn id="42" dur="5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9551" fill="hold"/>
                                        <p:tgtEl>
                                          <p:spTgt spid="2"/>
                                        </p:tgtEl>
                                      </p:cBhvr>
                                    </p:cmd>
                                  </p:childTnLst>
                                </p:cTn>
                              </p:par>
                            </p:childTnLst>
                          </p:cTn>
                        </p:par>
                      </p:childTnLst>
                    </p:cTn>
                  </p:par>
                </p:childTnLst>
              </p:cTn>
              <p:nextCondLst>
                <p:cond evt="onClick" delay="0">
                  <p:tgtEl>
                    <p:spTgt spid="2"/>
                  </p:tgtEl>
                </p:cond>
              </p:nextCondLst>
            </p:seq>
            <p:audio>
              <p:cMediaNode vol="80000">
                <p:cTn id="48"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219200" y="1447800"/>
            <a:ext cx="7772400" cy="4724400"/>
          </a:xfrm>
        </p:spPr>
        <p:txBody>
          <a:bodyPr/>
          <a:lstStyle/>
          <a:p>
            <a:pPr eaLnBrk="1" hangingPunct="1">
              <a:lnSpc>
                <a:spcPct val="80000"/>
              </a:lnSpc>
              <a:buFont typeface="Wingdings" pitchFamily="2" charset="2"/>
              <a:buNone/>
            </a:pPr>
            <a:r>
              <a:rPr lang="en-US" sz="2800" b="1" u="sng" dirty="0" smtClean="0">
                <a:solidFill>
                  <a:schemeClr val="hlink"/>
                </a:solidFill>
                <a:latin typeface="Andalus" pitchFamily="18" charset="-78"/>
                <a:cs typeface="Andalus" pitchFamily="18" charset="-78"/>
              </a:rPr>
              <a:t>TOPIC 2:</a:t>
            </a:r>
            <a:r>
              <a:rPr lang="en-US" sz="1800" dirty="0" smtClean="0">
                <a:latin typeface="Andalus" pitchFamily="18" charset="-78"/>
                <a:cs typeface="Andalus" pitchFamily="18" charset="-78"/>
              </a:rPr>
              <a:t> </a:t>
            </a:r>
            <a:r>
              <a:rPr lang="en-US" sz="2400" b="1" dirty="0" smtClean="0">
                <a:latin typeface="Andalus" pitchFamily="18" charset="-78"/>
                <a:cs typeface="Andalus" pitchFamily="18" charset="-78"/>
              </a:rPr>
              <a:t>Change over Time</a:t>
            </a:r>
          </a:p>
          <a:p>
            <a:pPr eaLnBrk="1" hangingPunct="1">
              <a:lnSpc>
                <a:spcPct val="80000"/>
              </a:lnSpc>
              <a:buFont typeface="Wingdings" pitchFamily="2" charset="2"/>
              <a:buNone/>
            </a:pPr>
            <a:endParaRPr lang="en-US" sz="2800" b="1" u="sng" dirty="0" smtClean="0">
              <a:solidFill>
                <a:schemeClr val="tx2"/>
              </a:solidFill>
              <a:latin typeface="Andalus" pitchFamily="18" charset="-78"/>
              <a:cs typeface="Andalus" pitchFamily="18" charset="-78"/>
            </a:endParaRPr>
          </a:p>
          <a:p>
            <a:pPr eaLnBrk="1" hangingPunct="1">
              <a:lnSpc>
                <a:spcPct val="80000"/>
              </a:lnSpc>
              <a:buFont typeface="Wingdings" pitchFamily="2" charset="2"/>
              <a:buNone/>
            </a:pPr>
            <a:endParaRPr lang="en-US" sz="2800" b="1" u="sng" dirty="0" smtClean="0">
              <a:solidFill>
                <a:schemeClr val="tx2"/>
              </a:solidFill>
              <a:latin typeface="Andalus" pitchFamily="18" charset="-78"/>
              <a:cs typeface="Andalus" pitchFamily="18" charset="-78"/>
            </a:endParaRPr>
          </a:p>
          <a:p>
            <a:pPr eaLnBrk="1" hangingPunct="1">
              <a:lnSpc>
                <a:spcPct val="80000"/>
              </a:lnSpc>
              <a:buFont typeface="Wingdings" pitchFamily="2" charset="2"/>
              <a:buNone/>
            </a:pPr>
            <a:endParaRPr lang="en-US" sz="2800" b="1" u="sng" dirty="0" smtClean="0">
              <a:solidFill>
                <a:schemeClr val="tx2"/>
              </a:solidFill>
              <a:latin typeface="Andalus" pitchFamily="18" charset="-78"/>
              <a:cs typeface="Andalus" pitchFamily="18" charset="-78"/>
            </a:endParaRPr>
          </a:p>
          <a:p>
            <a:pPr eaLnBrk="1" hangingPunct="1">
              <a:lnSpc>
                <a:spcPct val="80000"/>
              </a:lnSpc>
              <a:buFont typeface="Wingdings" pitchFamily="2" charset="2"/>
              <a:buNone/>
            </a:pPr>
            <a:endParaRPr lang="en-US" sz="2800" b="1" u="sng" dirty="0" smtClean="0">
              <a:solidFill>
                <a:schemeClr val="tx2"/>
              </a:solidFill>
              <a:latin typeface="Andalus" pitchFamily="18" charset="-78"/>
              <a:cs typeface="Andalus" pitchFamily="18" charset="-78"/>
            </a:endParaRPr>
          </a:p>
          <a:p>
            <a:pPr eaLnBrk="1" hangingPunct="1">
              <a:lnSpc>
                <a:spcPct val="80000"/>
              </a:lnSpc>
              <a:buFont typeface="Wingdings" pitchFamily="2" charset="2"/>
              <a:buNone/>
            </a:pPr>
            <a:r>
              <a:rPr lang="en-US" sz="2800" b="1" u="sng" dirty="0" smtClean="0">
                <a:solidFill>
                  <a:schemeClr val="tx2"/>
                </a:solidFill>
                <a:latin typeface="Andalus" pitchFamily="18" charset="-78"/>
                <a:cs typeface="Andalus" pitchFamily="18" charset="-78"/>
              </a:rPr>
              <a:t>Examples:-</a:t>
            </a:r>
          </a:p>
          <a:p>
            <a:pPr eaLnBrk="1" hangingPunct="1">
              <a:lnSpc>
                <a:spcPct val="80000"/>
              </a:lnSpc>
              <a:buFont typeface="Wingdings" pitchFamily="2" charset="2"/>
              <a:buNone/>
            </a:pPr>
            <a:r>
              <a:rPr lang="en-US" sz="2000" dirty="0" smtClean="0">
                <a:latin typeface="Andalus" pitchFamily="18" charset="-78"/>
                <a:cs typeface="Andalus" pitchFamily="18" charset="-78"/>
              </a:rPr>
              <a:t>1- You </a:t>
            </a:r>
            <a:r>
              <a:rPr lang="en-US" sz="2000" b="1" dirty="0" smtClean="0">
                <a:latin typeface="Andalus" pitchFamily="18" charset="-78"/>
                <a:cs typeface="Andalus" pitchFamily="18" charset="-78"/>
              </a:rPr>
              <a:t>have grown</a:t>
            </a:r>
            <a:r>
              <a:rPr lang="en-US" sz="2000" dirty="0" smtClean="0">
                <a:latin typeface="Andalus" pitchFamily="18" charset="-78"/>
                <a:cs typeface="Andalus" pitchFamily="18" charset="-78"/>
              </a:rPr>
              <a:t> since the last time I saw you.</a:t>
            </a:r>
          </a:p>
          <a:p>
            <a:pPr eaLnBrk="1" hangingPunct="1">
              <a:lnSpc>
                <a:spcPct val="80000"/>
              </a:lnSpc>
              <a:buFont typeface="Wingdings" pitchFamily="2" charset="2"/>
              <a:buNone/>
            </a:pPr>
            <a:r>
              <a:rPr lang="en-US" sz="2000" dirty="0" smtClean="0">
                <a:latin typeface="Andalus" pitchFamily="18" charset="-78"/>
                <a:cs typeface="Andalus" pitchFamily="18" charset="-78"/>
              </a:rPr>
              <a:t>2- The government </a:t>
            </a:r>
            <a:r>
              <a:rPr lang="en-US" sz="2000" b="1" dirty="0" smtClean="0">
                <a:latin typeface="Andalus" pitchFamily="18" charset="-78"/>
                <a:cs typeface="Andalus" pitchFamily="18" charset="-78"/>
              </a:rPr>
              <a:t>has become</a:t>
            </a:r>
            <a:r>
              <a:rPr lang="en-US" sz="2000" dirty="0" smtClean="0">
                <a:latin typeface="Andalus" pitchFamily="18" charset="-78"/>
                <a:cs typeface="Andalus" pitchFamily="18" charset="-78"/>
              </a:rPr>
              <a:t> more interested in arts than education.</a:t>
            </a:r>
          </a:p>
          <a:p>
            <a:pPr eaLnBrk="1" hangingPunct="1">
              <a:lnSpc>
                <a:spcPct val="80000"/>
              </a:lnSpc>
              <a:buFont typeface="Wingdings" pitchFamily="2" charset="2"/>
              <a:buNone/>
            </a:pPr>
            <a:r>
              <a:rPr lang="en-US" sz="2000" dirty="0" smtClean="0">
                <a:latin typeface="Andalus" pitchFamily="18" charset="-78"/>
                <a:cs typeface="Andalus" pitchFamily="18" charset="-78"/>
              </a:rPr>
              <a:t>3- My English </a:t>
            </a:r>
            <a:r>
              <a:rPr lang="en-US" sz="2000" b="1" dirty="0" smtClean="0">
                <a:latin typeface="Andalus" pitchFamily="18" charset="-78"/>
                <a:cs typeface="Andalus" pitchFamily="18" charset="-78"/>
              </a:rPr>
              <a:t>has</a:t>
            </a:r>
            <a:r>
              <a:rPr lang="en-US" sz="2000" dirty="0" smtClean="0">
                <a:latin typeface="Andalus" pitchFamily="18" charset="-78"/>
                <a:cs typeface="Andalus" pitchFamily="18" charset="-78"/>
              </a:rPr>
              <a:t> really </a:t>
            </a:r>
            <a:r>
              <a:rPr lang="en-US" sz="2000" b="1" dirty="0" smtClean="0">
                <a:latin typeface="Andalus" pitchFamily="18" charset="-78"/>
                <a:cs typeface="Andalus" pitchFamily="18" charset="-78"/>
              </a:rPr>
              <a:t>improved</a:t>
            </a:r>
            <a:r>
              <a:rPr lang="en-US" sz="2000" dirty="0" smtClean="0">
                <a:latin typeface="Andalus" pitchFamily="18" charset="-78"/>
                <a:cs typeface="Andalus" pitchFamily="18" charset="-78"/>
              </a:rPr>
              <a:t> since I moved to Australia.</a:t>
            </a:r>
          </a:p>
        </p:txBody>
      </p:sp>
      <p:sp>
        <p:nvSpPr>
          <p:cNvPr id="8198" name="Text Box 6"/>
          <p:cNvSpPr txBox="1">
            <a:spLocks noChangeArrowheads="1"/>
          </p:cNvSpPr>
          <p:nvPr/>
        </p:nvSpPr>
        <p:spPr bwMode="auto">
          <a:xfrm>
            <a:off x="1219200" y="2514600"/>
            <a:ext cx="7620000" cy="1054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u="sng">
                <a:solidFill>
                  <a:schemeClr val="tx1"/>
                </a:solidFill>
                <a:latin typeface="Tahoma" pitchFamily="34" charset="0"/>
                <a:cs typeface="Arial" pitchFamily="34" charset="0"/>
              </a:defRPr>
            </a:lvl1pPr>
            <a:lvl2pPr marL="742950" indent="-285750" eaLnBrk="0" hangingPunct="0">
              <a:defRPr b="1" i="1" u="sng">
                <a:solidFill>
                  <a:schemeClr val="tx1"/>
                </a:solidFill>
                <a:latin typeface="Tahoma" pitchFamily="34" charset="0"/>
                <a:cs typeface="Arial" pitchFamily="34" charset="0"/>
              </a:defRPr>
            </a:lvl2pPr>
            <a:lvl3pPr marL="1143000" indent="-228600" eaLnBrk="0" hangingPunct="0">
              <a:defRPr b="1" i="1" u="sng">
                <a:solidFill>
                  <a:schemeClr val="tx1"/>
                </a:solidFill>
                <a:latin typeface="Tahoma" pitchFamily="34" charset="0"/>
                <a:cs typeface="Arial" pitchFamily="34" charset="0"/>
              </a:defRPr>
            </a:lvl3pPr>
            <a:lvl4pPr marL="1600200" indent="-228600" eaLnBrk="0" hangingPunct="0">
              <a:defRPr b="1" i="1" u="sng">
                <a:solidFill>
                  <a:schemeClr val="tx1"/>
                </a:solidFill>
                <a:latin typeface="Tahoma" pitchFamily="34" charset="0"/>
                <a:cs typeface="Arial" pitchFamily="34" charset="0"/>
              </a:defRPr>
            </a:lvl4pPr>
            <a:lvl5pPr marL="2057400" indent="-228600" eaLnBrk="0" hangingPunct="0">
              <a:defRPr b="1" i="1" u="sng">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b="1" i="1" u="sng">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b="1" i="1" u="sng">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b="1" i="1" u="sng">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b="1" i="1" u="sng">
                <a:solidFill>
                  <a:schemeClr val="tx1"/>
                </a:solidFill>
                <a:latin typeface="Tahoma" pitchFamily="34" charset="0"/>
                <a:cs typeface="Arial" pitchFamily="34" charset="0"/>
              </a:defRPr>
            </a:lvl9pPr>
          </a:lstStyle>
          <a:p>
            <a:pPr eaLnBrk="1" hangingPunct="1">
              <a:spcBef>
                <a:spcPct val="20000"/>
              </a:spcBef>
              <a:buClr>
                <a:schemeClr val="folHlink"/>
              </a:buClr>
              <a:buSzPct val="60000"/>
              <a:buFont typeface="Wingdings" pitchFamily="2" charset="2"/>
              <a:buNone/>
            </a:pPr>
            <a:r>
              <a:rPr lang="en-US" b="0" i="0" u="none" dirty="0"/>
              <a:t>We often use the Present Perfect to talk about change that has happened over a period of time.</a:t>
            </a:r>
          </a:p>
          <a:p>
            <a:pPr eaLnBrk="1" hangingPunct="1">
              <a:spcBef>
                <a:spcPct val="50000"/>
              </a:spcBef>
            </a:pPr>
            <a:endParaRPr lang="en-US" dirty="0"/>
          </a:p>
        </p:txBody>
      </p:sp>
    </p:spTree>
    <p:extLst>
      <p:ext uri="{BB962C8B-B14F-4D97-AF65-F5344CB8AC3E}">
        <p14:creationId xmlns:p14="http://schemas.microsoft.com/office/powerpoint/2010/main" val="305093681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8">
                                            <p:txEl>
                                              <p:pRg st="0" end="0"/>
                                            </p:txEl>
                                          </p:spTgt>
                                        </p:tgtEl>
                                        <p:attrNameLst>
                                          <p:attrName>style.visibility</p:attrName>
                                        </p:attrNameLst>
                                      </p:cBhvr>
                                      <p:to>
                                        <p:strVal val="visible"/>
                                      </p:to>
                                    </p:set>
                                    <p:anim calcmode="lin" valueType="num">
                                      <p:cBhvr additive="base">
                                        <p:cTn id="12" dur="500" fill="hold"/>
                                        <p:tgtEl>
                                          <p:spTgt spid="81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wheel(4)">
                                      <p:cBhvr>
                                        <p:cTn id="18" dur="2000"/>
                                        <p:tgtEl>
                                          <p:spTgt spid="8195">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animEffect transition="in" filter="wipe(left)">
                                      <p:cBhvr>
                                        <p:cTn id="23" dur="5000"/>
                                        <p:tgtEl>
                                          <p:spTgt spid="8195">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8195">
                                            <p:txEl>
                                              <p:pRg st="7" end="7"/>
                                            </p:txEl>
                                          </p:spTgt>
                                        </p:tgtEl>
                                        <p:attrNameLst>
                                          <p:attrName>style.visibility</p:attrName>
                                        </p:attrNameLst>
                                      </p:cBhvr>
                                      <p:to>
                                        <p:strVal val="visible"/>
                                      </p:to>
                                    </p:set>
                                    <p:animEffect transition="in" filter="diamond(in)">
                                      <p:cBhvr>
                                        <p:cTn id="28" dur="2000"/>
                                        <p:tgtEl>
                                          <p:spTgt spid="8195">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195">
                                            <p:txEl>
                                              <p:pRg st="7" end="7"/>
                                            </p:txEl>
                                          </p:spTgt>
                                        </p:tgtEl>
                                        <p:attrNameLst>
                                          <p:attrName>style.visibility</p:attrName>
                                        </p:attrNameLst>
                                      </p:cBhvr>
                                      <p:to>
                                        <p:strVal val="visible"/>
                                      </p:to>
                                    </p:set>
                                    <p:animEffect transition="in" filter="wipe(left)">
                                      <p:cBhvr>
                                        <p:cTn id="33" dur="5000"/>
                                        <p:tgtEl>
                                          <p:spTgt spid="8195">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195">
                                            <p:txEl>
                                              <p:pRg st="8" end="8"/>
                                            </p:txEl>
                                          </p:spTgt>
                                        </p:tgtEl>
                                        <p:attrNameLst>
                                          <p:attrName>style.visibility</p:attrName>
                                        </p:attrNameLst>
                                      </p:cBhvr>
                                      <p:to>
                                        <p:strVal val="visible"/>
                                      </p:to>
                                    </p:set>
                                    <p:animEffect transition="in" filter="wipe(left)">
                                      <p:cBhvr>
                                        <p:cTn id="38" dur="50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219200" y="1981200"/>
            <a:ext cx="7772400" cy="4114800"/>
          </a:xfrm>
        </p:spPr>
        <p:txBody>
          <a:bodyPr/>
          <a:lstStyle/>
          <a:p>
            <a:pPr eaLnBrk="1" hangingPunct="1">
              <a:buFont typeface="Wingdings" pitchFamily="2" charset="2"/>
              <a:buNone/>
            </a:pPr>
            <a:endParaRPr lang="en-US" b="1" u="sng" dirty="0" smtClean="0">
              <a:solidFill>
                <a:schemeClr val="hlink"/>
              </a:solidFill>
              <a:latin typeface="Andalus" pitchFamily="18" charset="-78"/>
              <a:cs typeface="Andalus" pitchFamily="18" charset="-78"/>
            </a:endParaRPr>
          </a:p>
          <a:p>
            <a:pPr eaLnBrk="1" hangingPunct="1">
              <a:buFont typeface="Wingdings" pitchFamily="2" charset="2"/>
              <a:buNone/>
            </a:pPr>
            <a:r>
              <a:rPr lang="en-US" b="1" u="sng" dirty="0" smtClean="0">
                <a:solidFill>
                  <a:schemeClr val="hlink"/>
                </a:solidFill>
                <a:latin typeface="Andalus" pitchFamily="18" charset="-78"/>
                <a:cs typeface="Andalus" pitchFamily="18" charset="-78"/>
              </a:rPr>
              <a:t>TOPIC 3: accomplishments</a:t>
            </a:r>
          </a:p>
          <a:p>
            <a:pPr eaLnBrk="1" hangingPunct="1">
              <a:buFont typeface="Wingdings" pitchFamily="2" charset="2"/>
              <a:buNone/>
            </a:pPr>
            <a:r>
              <a:rPr lang="en-US" sz="2000" dirty="0" smtClean="0">
                <a:latin typeface="Andalus" pitchFamily="18" charset="-78"/>
                <a:cs typeface="Andalus" pitchFamily="18" charset="-78"/>
              </a:rPr>
              <a:t>We often use the Present Perfect to list the accomplishments of individuals and humanity. You cannot mention a specific time.</a:t>
            </a:r>
          </a:p>
          <a:p>
            <a:pPr eaLnBrk="1" hangingPunct="1">
              <a:buFont typeface="Wingdings" pitchFamily="2" charset="2"/>
              <a:buNone/>
            </a:pPr>
            <a:endParaRPr lang="en-US" sz="2000" dirty="0" smtClean="0">
              <a:latin typeface="Andalus" pitchFamily="18" charset="-78"/>
              <a:cs typeface="Andalus" pitchFamily="18" charset="-78"/>
            </a:endParaRPr>
          </a:p>
          <a:p>
            <a:pPr eaLnBrk="1" hangingPunct="1">
              <a:buFont typeface="Wingdings" pitchFamily="2" charset="2"/>
              <a:buNone/>
            </a:pPr>
            <a:r>
              <a:rPr lang="en-US" sz="2800" b="1" u="sng" dirty="0" smtClean="0">
                <a:solidFill>
                  <a:schemeClr val="tx2"/>
                </a:solidFill>
                <a:latin typeface="Andalus" pitchFamily="18" charset="-78"/>
                <a:cs typeface="Andalus" pitchFamily="18" charset="-78"/>
              </a:rPr>
              <a:t>Examples:</a:t>
            </a:r>
          </a:p>
          <a:p>
            <a:pPr eaLnBrk="1" hangingPunct="1">
              <a:buFont typeface="Wingdings" pitchFamily="2" charset="2"/>
              <a:buNone/>
            </a:pPr>
            <a:r>
              <a:rPr lang="en-US" sz="2000" dirty="0" smtClean="0">
                <a:latin typeface="Andalus" pitchFamily="18" charset="-78"/>
                <a:cs typeface="Andalus" pitchFamily="18" charset="-78"/>
              </a:rPr>
              <a:t>1- Man has walked on the Moon.</a:t>
            </a:r>
          </a:p>
          <a:p>
            <a:pPr eaLnBrk="1" hangingPunct="1">
              <a:buFont typeface="Wingdings" pitchFamily="2" charset="2"/>
              <a:buNone/>
            </a:pPr>
            <a:r>
              <a:rPr lang="en-US" sz="2000" dirty="0" smtClean="0">
                <a:latin typeface="Andalus" pitchFamily="18" charset="-78"/>
                <a:cs typeface="Andalus" pitchFamily="18" charset="-78"/>
              </a:rPr>
              <a:t>2- Our son has learned how to read.</a:t>
            </a:r>
          </a:p>
          <a:p>
            <a:pPr eaLnBrk="1" hangingPunct="1">
              <a:buFont typeface="Wingdings" pitchFamily="2" charset="2"/>
              <a:buNone/>
            </a:pPr>
            <a:r>
              <a:rPr lang="en-US" sz="2000" dirty="0" smtClean="0">
                <a:latin typeface="Andalus" pitchFamily="18" charset="-78"/>
                <a:cs typeface="Andalus" pitchFamily="18" charset="-78"/>
              </a:rPr>
              <a:t>3- Doctors have cured many deadly diseases.</a:t>
            </a:r>
          </a:p>
        </p:txBody>
      </p:sp>
    </p:spTree>
    <p:extLst>
      <p:ext uri="{BB962C8B-B14F-4D97-AF65-F5344CB8AC3E}">
        <p14:creationId xmlns:p14="http://schemas.microsoft.com/office/powerpoint/2010/main" val="121148809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diamond(out)">
                                      <p:cBhvr>
                                        <p:cTn id="7" dur="20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diamond(out)">
                                      <p:cBhvr>
                                        <p:cTn id="12" dur="20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 calcmode="lin" valueType="num">
                                      <p:cBhvr additive="base">
                                        <p:cTn id="17"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Effect transition="in" filter="fade">
                                      <p:cBhvr>
                                        <p:cTn id="23" dur="800" decel="100000"/>
                                        <p:tgtEl>
                                          <p:spTgt spid="6147">
                                            <p:txEl>
                                              <p:pRg st="5" end="5"/>
                                            </p:txEl>
                                          </p:spTgt>
                                        </p:tgtEl>
                                      </p:cBhvr>
                                    </p:animEffect>
                                    <p:anim calcmode="lin" valueType="num">
                                      <p:cBhvr>
                                        <p:cTn id="24"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nodeType="click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Effect transition="in" filter="fade">
                                      <p:cBhvr>
                                        <p:cTn id="33" dur="800" decel="100000"/>
                                        <p:tgtEl>
                                          <p:spTgt spid="6147">
                                            <p:txEl>
                                              <p:pRg st="6" end="6"/>
                                            </p:txEl>
                                          </p:spTgt>
                                        </p:tgtEl>
                                      </p:cBhvr>
                                    </p:animEffect>
                                    <p:anim calcmode="lin" valueType="num">
                                      <p:cBhvr>
                                        <p:cTn id="34"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nodeType="clickEffect">
                                  <p:stCondLst>
                                    <p:cond delay="0"/>
                                  </p:stCondLst>
                                  <p:childTnLst>
                                    <p:set>
                                      <p:cBhvr>
                                        <p:cTn id="42" dur="1" fill="hold">
                                          <p:stCondLst>
                                            <p:cond delay="0"/>
                                          </p:stCondLst>
                                        </p:cTn>
                                        <p:tgtEl>
                                          <p:spTgt spid="6147">
                                            <p:txEl>
                                              <p:pRg st="7" end="7"/>
                                            </p:txEl>
                                          </p:spTgt>
                                        </p:tgtEl>
                                        <p:attrNameLst>
                                          <p:attrName>style.visibility</p:attrName>
                                        </p:attrNameLst>
                                      </p:cBhvr>
                                      <p:to>
                                        <p:strVal val="visible"/>
                                      </p:to>
                                    </p:set>
                                    <p:animEffect transition="in" filter="fade">
                                      <p:cBhvr>
                                        <p:cTn id="43" dur="800" decel="100000"/>
                                        <p:tgtEl>
                                          <p:spTgt spid="6147">
                                            <p:txEl>
                                              <p:pRg st="7" end="7"/>
                                            </p:txEl>
                                          </p:spTgt>
                                        </p:tgtEl>
                                      </p:cBhvr>
                                    </p:animEffect>
                                    <p:anim calcmode="lin" valueType="num">
                                      <p:cBhvr>
                                        <p:cTn id="44"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371600" y="1981200"/>
            <a:ext cx="7772400" cy="4114800"/>
          </a:xfrm>
        </p:spPr>
        <p:txBody>
          <a:bodyPr/>
          <a:lstStyle/>
          <a:p>
            <a:pPr eaLnBrk="1" hangingPunct="1">
              <a:buFont typeface="Wingdings" pitchFamily="2" charset="2"/>
              <a:buNone/>
            </a:pPr>
            <a:endParaRPr lang="en-US" b="1" u="sng" dirty="0" smtClean="0">
              <a:solidFill>
                <a:schemeClr val="hlink"/>
              </a:solidFill>
              <a:latin typeface="Andalus" pitchFamily="18" charset="-78"/>
              <a:cs typeface="Andalus" pitchFamily="18" charset="-78"/>
            </a:endParaRPr>
          </a:p>
          <a:p>
            <a:pPr eaLnBrk="1" hangingPunct="1">
              <a:buFont typeface="Wingdings" pitchFamily="2" charset="2"/>
              <a:buNone/>
            </a:pPr>
            <a:r>
              <a:rPr lang="en-US" b="1" u="sng" dirty="0" smtClean="0">
                <a:solidFill>
                  <a:schemeClr val="hlink"/>
                </a:solidFill>
                <a:latin typeface="Andalus" pitchFamily="18" charset="-78"/>
                <a:cs typeface="Andalus" pitchFamily="18" charset="-78"/>
              </a:rPr>
              <a:t>TOPIC 4</a:t>
            </a:r>
            <a:r>
              <a:rPr lang="en-US" dirty="0" smtClean="0">
                <a:latin typeface="Andalus" pitchFamily="18" charset="-78"/>
                <a:cs typeface="Andalus" pitchFamily="18" charset="-78"/>
              </a:rPr>
              <a:t>: </a:t>
            </a:r>
            <a:r>
              <a:rPr lang="en-US" sz="2400" b="1" dirty="0" smtClean="0">
                <a:latin typeface="Andalus" pitchFamily="18" charset="-78"/>
                <a:cs typeface="Andalus" pitchFamily="18" charset="-78"/>
              </a:rPr>
              <a:t>An Uncompleted Action You Are Expecting</a:t>
            </a:r>
          </a:p>
          <a:p>
            <a:pPr eaLnBrk="1" hangingPunct="1">
              <a:buFont typeface="Wingdings" pitchFamily="2" charset="2"/>
              <a:buNone/>
            </a:pPr>
            <a:endParaRPr lang="en-US" b="1" u="sng" dirty="0" smtClean="0">
              <a:solidFill>
                <a:schemeClr val="tx2"/>
              </a:solidFill>
              <a:latin typeface="Andalus" pitchFamily="18" charset="-78"/>
              <a:cs typeface="Andalus" pitchFamily="18" charset="-78"/>
            </a:endParaRPr>
          </a:p>
          <a:p>
            <a:pPr eaLnBrk="1" hangingPunct="1">
              <a:buFont typeface="Wingdings" pitchFamily="2" charset="2"/>
              <a:buNone/>
            </a:pPr>
            <a:r>
              <a:rPr lang="en-US" b="1" u="sng" dirty="0" smtClean="0">
                <a:solidFill>
                  <a:schemeClr val="tx2"/>
                </a:solidFill>
                <a:latin typeface="Andalus" pitchFamily="18" charset="-78"/>
                <a:cs typeface="Andalus" pitchFamily="18" charset="-78"/>
              </a:rPr>
              <a:t>Example:</a:t>
            </a:r>
          </a:p>
          <a:p>
            <a:pPr eaLnBrk="1" hangingPunct="1">
              <a:buFont typeface="Wingdings" pitchFamily="2" charset="2"/>
              <a:buNone/>
            </a:pPr>
            <a:r>
              <a:rPr lang="en-US" sz="2400" dirty="0" smtClean="0">
                <a:latin typeface="Andalus" pitchFamily="18" charset="-78"/>
                <a:cs typeface="Andalus" pitchFamily="18" charset="-78"/>
              </a:rPr>
              <a:t>1- she graduated from university less than three years ago. She </a:t>
            </a:r>
            <a:r>
              <a:rPr lang="en-US" sz="2400" b="1" dirty="0" smtClean="0">
                <a:latin typeface="Andalus" pitchFamily="18" charset="-78"/>
                <a:cs typeface="Andalus" pitchFamily="18" charset="-78"/>
              </a:rPr>
              <a:t>has worked</a:t>
            </a:r>
            <a:r>
              <a:rPr lang="en-US" sz="2400" dirty="0" smtClean="0">
                <a:latin typeface="Andalus" pitchFamily="18" charset="-78"/>
                <a:cs typeface="Andalus" pitchFamily="18" charset="-78"/>
              </a:rPr>
              <a:t> for three different companies </a:t>
            </a:r>
            <a:r>
              <a:rPr lang="en-US" sz="2400" b="1" dirty="0" smtClean="0">
                <a:latin typeface="Andalus" pitchFamily="18" charset="-78"/>
                <a:cs typeface="Andalus" pitchFamily="18" charset="-78"/>
              </a:rPr>
              <a:t>so far.</a:t>
            </a:r>
          </a:p>
          <a:p>
            <a:pPr eaLnBrk="1" hangingPunct="1">
              <a:buFont typeface="Wingdings" pitchFamily="2" charset="2"/>
              <a:buNone/>
            </a:pPr>
            <a:endParaRPr lang="en-US" sz="2400" dirty="0" smtClean="0">
              <a:latin typeface="Andalus" pitchFamily="18" charset="-78"/>
              <a:cs typeface="Andalus" pitchFamily="18" charset="-78"/>
            </a:endParaRPr>
          </a:p>
          <a:p>
            <a:pPr eaLnBrk="1" hangingPunct="1">
              <a:buFont typeface="Wingdings" pitchFamily="2" charset="2"/>
              <a:buNone/>
            </a:pPr>
            <a:r>
              <a:rPr lang="en-US" sz="2400" dirty="0" smtClean="0">
                <a:latin typeface="Andalus" pitchFamily="18" charset="-78"/>
                <a:cs typeface="Andalus" pitchFamily="18" charset="-78"/>
              </a:rPr>
              <a:t>2- my car </a:t>
            </a:r>
            <a:r>
              <a:rPr lang="en-US" sz="2400" b="1" dirty="0" smtClean="0">
                <a:latin typeface="Andalus" pitchFamily="18" charset="-78"/>
                <a:cs typeface="Andalus" pitchFamily="18" charset="-78"/>
              </a:rPr>
              <a:t>has broken</a:t>
            </a:r>
            <a:r>
              <a:rPr lang="en-US" sz="2400" dirty="0" smtClean="0">
                <a:latin typeface="Andalus" pitchFamily="18" charset="-78"/>
                <a:cs typeface="Andalus" pitchFamily="18" charset="-78"/>
              </a:rPr>
              <a:t> down three times </a:t>
            </a:r>
            <a:r>
              <a:rPr lang="en-US" sz="2400" b="1" dirty="0" smtClean="0">
                <a:latin typeface="Andalus" pitchFamily="18" charset="-78"/>
                <a:cs typeface="Andalus" pitchFamily="18" charset="-78"/>
              </a:rPr>
              <a:t>this week.</a:t>
            </a:r>
          </a:p>
        </p:txBody>
      </p:sp>
      <p:pic>
        <p:nvPicPr>
          <p:cNvPr id="2" name="3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7676038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left)">
                                      <p:cBhvr>
                                        <p:cTn id="7" dur="50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wheel(4)">
                                      <p:cBhvr>
                                        <p:cTn id="12" dur="2000"/>
                                        <p:tgtEl>
                                          <p:spTgt spid="40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800" decel="100000"/>
                                        <p:tgtEl>
                                          <p:spTgt spid="4099">
                                            <p:txEl>
                                              <p:pRg st="4" end="4"/>
                                            </p:txEl>
                                          </p:spTgt>
                                        </p:tgtEl>
                                      </p:cBhvr>
                                    </p:animEffect>
                                    <p:anim calcmode="lin" valueType="num">
                                      <p:cBhvr>
                                        <p:cTn id="18" dur="800" decel="100000" fill="hold"/>
                                        <p:tgtEl>
                                          <p:spTgt spid="4099">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099">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099">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099">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09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fade">
                                      <p:cBhvr>
                                        <p:cTn id="27" dur="800" decel="100000"/>
                                        <p:tgtEl>
                                          <p:spTgt spid="4099">
                                            <p:txEl>
                                              <p:pRg st="6" end="6"/>
                                            </p:txEl>
                                          </p:spTgt>
                                        </p:tgtEl>
                                      </p:cBhvr>
                                    </p:animEffect>
                                    <p:anim calcmode="lin" valueType="num">
                                      <p:cBhvr>
                                        <p:cTn id="28" dur="800" decel="100000" fill="hold"/>
                                        <p:tgtEl>
                                          <p:spTgt spid="4099">
                                            <p:txEl>
                                              <p:pRg st="6" end="6"/>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099">
                                            <p:txEl>
                                              <p:pRg st="6" end="6"/>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099">
                                            <p:txEl>
                                              <p:pRg st="6" end="6"/>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099">
                                            <p:txEl>
                                              <p:pRg st="6" end="6"/>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099">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7430"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eaLnBrk="1" hangingPunct="1">
              <a:buFont typeface="Wingdings" pitchFamily="2" charset="2"/>
              <a:buNone/>
            </a:pPr>
            <a:r>
              <a:rPr lang="en-US" b="1" u="sng" dirty="0" smtClean="0">
                <a:solidFill>
                  <a:srgbClr val="009900"/>
                </a:solidFill>
                <a:latin typeface="Andalus" pitchFamily="18" charset="-78"/>
                <a:cs typeface="Andalus" pitchFamily="18" charset="-78"/>
              </a:rPr>
              <a:t>USE 2:-</a:t>
            </a:r>
            <a:r>
              <a:rPr lang="en-US" sz="2800" b="1" dirty="0" smtClean="0">
                <a:latin typeface="Andalus" pitchFamily="18" charset="-78"/>
                <a:cs typeface="Andalus" pitchFamily="18" charset="-78"/>
              </a:rPr>
              <a:t>Duration From the Past Until Now</a:t>
            </a:r>
            <a:r>
              <a:rPr lang="en-US" b="1" dirty="0" smtClean="0">
                <a:latin typeface="Andalus" pitchFamily="18" charset="-78"/>
                <a:cs typeface="Andalus" pitchFamily="18" charset="-78"/>
              </a:rPr>
              <a:t> </a:t>
            </a:r>
          </a:p>
          <a:p>
            <a:pPr eaLnBrk="1" hangingPunct="1">
              <a:buFont typeface="Wingdings" pitchFamily="2" charset="2"/>
              <a:buNone/>
            </a:pPr>
            <a:endParaRPr lang="en-US" dirty="0" smtClean="0">
              <a:latin typeface="Andalus" pitchFamily="18" charset="-78"/>
              <a:cs typeface="Andalus" pitchFamily="18" charset="-78"/>
            </a:endParaRPr>
          </a:p>
          <a:p>
            <a:pPr eaLnBrk="1" hangingPunct="1">
              <a:buFont typeface="Wingdings" pitchFamily="2" charset="2"/>
              <a:buNone/>
            </a:pPr>
            <a:r>
              <a:rPr lang="en-US" sz="2400" dirty="0" smtClean="0">
                <a:latin typeface="Andalus" pitchFamily="18" charset="-78"/>
                <a:cs typeface="Andalus" pitchFamily="18" charset="-78"/>
              </a:rPr>
              <a:t>Past         Present        future</a:t>
            </a:r>
          </a:p>
          <a:p>
            <a:pPr eaLnBrk="1" hangingPunct="1">
              <a:buFont typeface="Wingdings" pitchFamily="2" charset="2"/>
              <a:buNone/>
            </a:pPr>
            <a:r>
              <a:rPr lang="en-US" b="1" u="sng" dirty="0" smtClean="0">
                <a:solidFill>
                  <a:schemeClr val="tx2"/>
                </a:solidFill>
                <a:latin typeface="Andalus" pitchFamily="18" charset="-78"/>
                <a:cs typeface="Andalus" pitchFamily="18" charset="-78"/>
              </a:rPr>
              <a:t>Examples:-</a:t>
            </a:r>
          </a:p>
          <a:p>
            <a:pPr eaLnBrk="1" hangingPunct="1">
              <a:buFont typeface="Wingdings" pitchFamily="2" charset="2"/>
              <a:buNone/>
            </a:pPr>
            <a:r>
              <a:rPr lang="en-US" sz="2400" dirty="0" smtClean="0">
                <a:latin typeface="Andalus" pitchFamily="18" charset="-78"/>
                <a:cs typeface="Andalus" pitchFamily="18" charset="-78"/>
              </a:rPr>
              <a:t>1-I </a:t>
            </a:r>
            <a:r>
              <a:rPr lang="en-US" sz="2400" b="1" dirty="0" smtClean="0">
                <a:latin typeface="Andalus" pitchFamily="18" charset="-78"/>
                <a:cs typeface="Andalus" pitchFamily="18" charset="-78"/>
              </a:rPr>
              <a:t>have had</a:t>
            </a:r>
            <a:r>
              <a:rPr lang="en-US" sz="2400" dirty="0" smtClean="0">
                <a:latin typeface="Andalus" pitchFamily="18" charset="-78"/>
                <a:cs typeface="Andalus" pitchFamily="18" charset="-78"/>
              </a:rPr>
              <a:t> a cold for two weeks.</a:t>
            </a:r>
          </a:p>
          <a:p>
            <a:pPr eaLnBrk="1" hangingPunct="1">
              <a:buFont typeface="Wingdings" pitchFamily="2" charset="2"/>
              <a:buNone/>
            </a:pPr>
            <a:r>
              <a:rPr lang="en-US" sz="2400" dirty="0" smtClean="0">
                <a:latin typeface="Andalus" pitchFamily="18" charset="-78"/>
                <a:cs typeface="Andalus" pitchFamily="18" charset="-78"/>
              </a:rPr>
              <a:t>2- she </a:t>
            </a:r>
            <a:r>
              <a:rPr lang="en-US" sz="2400" b="1" dirty="0" smtClean="0">
                <a:latin typeface="Andalus" pitchFamily="18" charset="-78"/>
                <a:cs typeface="Andalus" pitchFamily="18" charset="-78"/>
              </a:rPr>
              <a:t>has been</a:t>
            </a:r>
            <a:r>
              <a:rPr lang="en-US" sz="2400" dirty="0" smtClean="0">
                <a:latin typeface="Andalus" pitchFamily="18" charset="-78"/>
                <a:cs typeface="Andalus" pitchFamily="18" charset="-78"/>
              </a:rPr>
              <a:t> in England for six months.</a:t>
            </a:r>
          </a:p>
          <a:p>
            <a:pPr eaLnBrk="1" hangingPunct="1">
              <a:buFont typeface="Wingdings" pitchFamily="2" charset="2"/>
              <a:buNone/>
            </a:pPr>
            <a:r>
              <a:rPr lang="en-US" sz="2400" dirty="0" smtClean="0">
                <a:latin typeface="Andalus" pitchFamily="18" charset="-78"/>
                <a:cs typeface="Andalus" pitchFamily="18" charset="-78"/>
              </a:rPr>
              <a:t>3- I </a:t>
            </a:r>
            <a:r>
              <a:rPr lang="en-US" sz="2400" b="1" dirty="0" smtClean="0">
                <a:latin typeface="Andalus" pitchFamily="18" charset="-78"/>
                <a:cs typeface="Andalus" pitchFamily="18" charset="-78"/>
              </a:rPr>
              <a:t>have lived</a:t>
            </a:r>
            <a:r>
              <a:rPr lang="en-US" sz="2400" dirty="0" smtClean="0">
                <a:latin typeface="Andalus" pitchFamily="18" charset="-78"/>
                <a:cs typeface="Andalus" pitchFamily="18" charset="-78"/>
              </a:rPr>
              <a:t> in Ramallah for ten year.</a:t>
            </a:r>
            <a:r>
              <a:rPr lang="en-US" sz="2800" dirty="0" smtClean="0">
                <a:latin typeface="Andalus" pitchFamily="18" charset="-78"/>
                <a:cs typeface="Andalus" pitchFamily="18" charset="-78"/>
              </a:rPr>
              <a:t> </a:t>
            </a:r>
          </a:p>
        </p:txBody>
      </p:sp>
      <p:sp>
        <p:nvSpPr>
          <p:cNvPr id="18438" name="Line 7"/>
          <p:cNvSpPr>
            <a:spLocks noChangeShapeType="1"/>
          </p:cNvSpPr>
          <p:nvPr/>
        </p:nvSpPr>
        <p:spPr bwMode="auto">
          <a:xfrm>
            <a:off x="1219200" y="30480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8439" name="Line 8"/>
          <p:cNvSpPr>
            <a:spLocks noChangeShapeType="1"/>
          </p:cNvSpPr>
          <p:nvPr/>
        </p:nvSpPr>
        <p:spPr bwMode="auto">
          <a:xfrm>
            <a:off x="2743200" y="2743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8440" name="Line 11"/>
          <p:cNvSpPr>
            <a:spLocks noChangeShapeType="1"/>
          </p:cNvSpPr>
          <p:nvPr/>
        </p:nvSpPr>
        <p:spPr bwMode="auto">
          <a:xfrm flipV="1">
            <a:off x="2057400" y="2743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8441" name="Line 12"/>
          <p:cNvSpPr>
            <a:spLocks noChangeShapeType="1"/>
          </p:cNvSpPr>
          <p:nvPr/>
        </p:nvSpPr>
        <p:spPr bwMode="auto">
          <a:xfrm>
            <a:off x="2057400" y="27432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119900940"/>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800" decel="100000"/>
                                        <p:tgtEl>
                                          <p:spTgt spid="9219">
                                            <p:txEl>
                                              <p:pRg st="0" end="0"/>
                                            </p:txEl>
                                          </p:spTgt>
                                        </p:tgtEl>
                                      </p:cBhvr>
                                    </p:animEffect>
                                    <p:anim calcmode="lin" valueType="num">
                                      <p:cBhvr>
                                        <p:cTn id="8" dur="800" decel="100000" fill="hold"/>
                                        <p:tgtEl>
                                          <p:spTgt spid="921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21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800" decel="100000"/>
                                        <p:tgtEl>
                                          <p:spTgt spid="9219">
                                            <p:txEl>
                                              <p:pRg st="2" end="2"/>
                                            </p:txEl>
                                          </p:spTgt>
                                        </p:tgtEl>
                                      </p:cBhvr>
                                    </p:animEffect>
                                    <p:anim calcmode="lin" valueType="num">
                                      <p:cBhvr>
                                        <p:cTn id="18" dur="800" decel="100000" fill="hold"/>
                                        <p:tgtEl>
                                          <p:spTgt spid="9219">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219">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219">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219">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21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wheel(4)">
                                      <p:cBhvr>
                                        <p:cTn id="27" dur="20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wipe(down)">
                                      <p:cBhvr>
                                        <p:cTn id="32" dur="2000"/>
                                        <p:tgtEl>
                                          <p:spTgt spid="92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wipe(down)">
                                      <p:cBhvr>
                                        <p:cTn id="37" dur="2000"/>
                                        <p:tgtEl>
                                          <p:spTgt spid="92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Effect transition="in" filter="wipe(down)">
                                      <p:cBhvr>
                                        <p:cTn id="42"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eaLnBrk="1" hangingPunct="1">
              <a:buFont typeface="Wingdings" pitchFamily="2" charset="2"/>
              <a:buNone/>
            </a:pPr>
            <a:r>
              <a:rPr lang="en-US" sz="2400" b="1" u="sng" smtClean="0">
                <a:solidFill>
                  <a:schemeClr val="hlink"/>
                </a:solidFill>
                <a:latin typeface="Andalus" pitchFamily="18" charset="-78"/>
                <a:cs typeface="Andalus" pitchFamily="18" charset="-78"/>
              </a:rPr>
              <a:t>Time Expressions with Present Perfect:</a:t>
            </a:r>
          </a:p>
          <a:p>
            <a:pPr eaLnBrk="1" hangingPunct="1">
              <a:buFont typeface="Wingdings" pitchFamily="2" charset="2"/>
              <a:buNone/>
            </a:pPr>
            <a:r>
              <a:rPr lang="en-US" sz="1800" smtClean="0">
                <a:latin typeface="Andalus" pitchFamily="18" charset="-78"/>
                <a:cs typeface="Andalus" pitchFamily="18" charset="-78"/>
              </a:rPr>
              <a:t>When we use the Present Perfect it means that  something has happened at some point in our lives before now. Remember, the exact time the action happened is not important.</a:t>
            </a:r>
          </a:p>
          <a:p>
            <a:pPr eaLnBrk="1" hangingPunct="1">
              <a:buFont typeface="Wingdings" pitchFamily="2" charset="2"/>
              <a:buNone/>
            </a:pPr>
            <a:endParaRPr lang="en-US" sz="1800" smtClean="0">
              <a:latin typeface="Andalus" pitchFamily="18" charset="-78"/>
              <a:cs typeface="Andalus" pitchFamily="18" charset="-78"/>
            </a:endParaRPr>
          </a:p>
          <a:p>
            <a:pPr eaLnBrk="1" hangingPunct="1">
              <a:buFont typeface="Wingdings" pitchFamily="2" charset="2"/>
              <a:buNone/>
            </a:pPr>
            <a:endParaRPr lang="en-US" sz="1800" smtClean="0">
              <a:latin typeface="Andalus" pitchFamily="18" charset="-78"/>
              <a:cs typeface="Andalus" pitchFamily="18" charset="-78"/>
            </a:endParaRPr>
          </a:p>
          <a:p>
            <a:pPr eaLnBrk="1" hangingPunct="1">
              <a:buFont typeface="Wingdings" pitchFamily="2" charset="2"/>
              <a:buNone/>
            </a:pPr>
            <a:r>
              <a:rPr lang="en-US" sz="1800" smtClean="0">
                <a:latin typeface="Andalus" pitchFamily="18" charset="-78"/>
                <a:cs typeface="Andalus" pitchFamily="18" charset="-78"/>
              </a:rPr>
              <a:t>Past         Present             future</a:t>
            </a:r>
          </a:p>
          <a:p>
            <a:pPr eaLnBrk="1" hangingPunct="1">
              <a:buFont typeface="Wingdings" pitchFamily="2" charset="2"/>
              <a:buNone/>
            </a:pPr>
            <a:endParaRPr lang="en-US" sz="1800" smtClean="0">
              <a:latin typeface="Andalus" pitchFamily="18" charset="-78"/>
              <a:cs typeface="Andalus" pitchFamily="18" charset="-78"/>
            </a:endParaRPr>
          </a:p>
          <a:p>
            <a:pPr eaLnBrk="1" hangingPunct="1">
              <a:buFont typeface="Wingdings" pitchFamily="2" charset="2"/>
              <a:buNone/>
            </a:pPr>
            <a:r>
              <a:rPr lang="en-US" sz="2000" smtClean="0">
                <a:latin typeface="Andalus" pitchFamily="18" charset="-78"/>
                <a:cs typeface="Andalus" pitchFamily="18" charset="-78"/>
              </a:rPr>
              <a:t>Sometimes, we want to limit the time we are looking in for an experience. We can do this with expressions such as: in the last year, in the last weak, this week, this month ,So far, up to now, etc  </a:t>
            </a:r>
          </a:p>
        </p:txBody>
      </p:sp>
      <p:sp>
        <p:nvSpPr>
          <p:cNvPr id="19462" name="Line 6"/>
          <p:cNvSpPr>
            <a:spLocks noChangeShapeType="1"/>
          </p:cNvSpPr>
          <p:nvPr/>
        </p:nvSpPr>
        <p:spPr bwMode="auto">
          <a:xfrm>
            <a:off x="1295400" y="3886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9463" name="Line 7"/>
          <p:cNvSpPr>
            <a:spLocks noChangeShapeType="1"/>
          </p:cNvSpPr>
          <p:nvPr/>
        </p:nvSpPr>
        <p:spPr bwMode="auto">
          <a:xfrm>
            <a:off x="2514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19464" name="Oval 8"/>
          <p:cNvSpPr>
            <a:spLocks noChangeArrowheads="1"/>
          </p:cNvSpPr>
          <p:nvPr/>
        </p:nvSpPr>
        <p:spPr bwMode="auto">
          <a:xfrm>
            <a:off x="1676400" y="3657600"/>
            <a:ext cx="838200" cy="228600"/>
          </a:xfrm>
          <a:prstGeom prst="ellipse">
            <a:avLst/>
          </a:prstGeom>
          <a:solidFill>
            <a:schemeClr val="bg1"/>
          </a:solidFill>
          <a:ln w="9525">
            <a:solidFill>
              <a:schemeClr val="tx1"/>
            </a:solidFill>
            <a:round/>
            <a:headEnd/>
            <a:tailEnd/>
          </a:ln>
        </p:spPr>
        <p:txBody>
          <a:bodyPr wrap="none" anchor="ctr"/>
          <a:lstStyle/>
          <a:p>
            <a:endParaRPr lang="ar-SA"/>
          </a:p>
        </p:txBody>
      </p:sp>
      <p:sp>
        <p:nvSpPr>
          <p:cNvPr id="19465" name="Oval 9"/>
          <p:cNvSpPr>
            <a:spLocks noChangeArrowheads="1"/>
          </p:cNvSpPr>
          <p:nvPr/>
        </p:nvSpPr>
        <p:spPr bwMode="auto">
          <a:xfrm>
            <a:off x="1981200" y="3657600"/>
            <a:ext cx="228600" cy="228600"/>
          </a:xfrm>
          <a:prstGeom prst="ellipse">
            <a:avLst/>
          </a:prstGeom>
          <a:solidFill>
            <a:schemeClr val="tx1"/>
          </a:solidFill>
          <a:ln w="9525">
            <a:solidFill>
              <a:schemeClr val="tx1"/>
            </a:solidFill>
            <a:round/>
            <a:headEnd/>
            <a:tailEnd/>
          </a:ln>
        </p:spPr>
        <p:txBody>
          <a:bodyPr wrap="none" anchor="ctr"/>
          <a:lstStyle/>
          <a:p>
            <a:endParaRPr lang="ar-SA"/>
          </a:p>
        </p:txBody>
      </p:sp>
    </p:spTree>
    <p:extLst>
      <p:ext uri="{BB962C8B-B14F-4D97-AF65-F5344CB8AC3E}">
        <p14:creationId xmlns:p14="http://schemas.microsoft.com/office/powerpoint/2010/main" val="123017516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heel(4)">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800" decel="100000"/>
                                        <p:tgtEl>
                                          <p:spTgt spid="13315">
                                            <p:txEl>
                                              <p:pRg st="1" end="1"/>
                                            </p:txEl>
                                          </p:spTgt>
                                        </p:tgtEl>
                                      </p:cBhvr>
                                    </p:animEffect>
                                    <p:anim calcmode="lin" valueType="num">
                                      <p:cBhvr>
                                        <p:cTn id="13" dur="800" decel="100000" fill="hold"/>
                                        <p:tgtEl>
                                          <p:spTgt spid="13315">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3315">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3315">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3315">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331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800" decel="100000"/>
                                        <p:tgtEl>
                                          <p:spTgt spid="13315">
                                            <p:txEl>
                                              <p:pRg st="4" end="4"/>
                                            </p:txEl>
                                          </p:spTgt>
                                        </p:tgtEl>
                                      </p:cBhvr>
                                    </p:animEffect>
                                    <p:anim calcmode="lin" valueType="num">
                                      <p:cBhvr>
                                        <p:cTn id="23" dur="800" decel="100000" fill="hold"/>
                                        <p:tgtEl>
                                          <p:spTgt spid="13315">
                                            <p:txEl>
                                              <p:pRg st="4" end="4"/>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3315">
                                            <p:txEl>
                                              <p:pRg st="4" end="4"/>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3315">
                                            <p:txEl>
                                              <p:pRg st="4" end="4"/>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3315">
                                            <p:txEl>
                                              <p:pRg st="4" end="4"/>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331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0" presetClass="entr" presetSubtype="0" fill="hold" nodeType="click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Effect transition="in" filter="fade">
                                      <p:cBhvr>
                                        <p:cTn id="32" dur="800" decel="100000"/>
                                        <p:tgtEl>
                                          <p:spTgt spid="13315">
                                            <p:txEl>
                                              <p:pRg st="6" end="6"/>
                                            </p:txEl>
                                          </p:spTgt>
                                        </p:tgtEl>
                                      </p:cBhvr>
                                    </p:animEffect>
                                    <p:anim calcmode="lin" valueType="num">
                                      <p:cBhvr>
                                        <p:cTn id="33" dur="800" decel="100000" fill="hold"/>
                                        <p:tgtEl>
                                          <p:spTgt spid="13315">
                                            <p:txEl>
                                              <p:pRg st="6" end="6"/>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3315">
                                            <p:txEl>
                                              <p:pRg st="6" end="6"/>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3315">
                                            <p:txEl>
                                              <p:pRg st="6" end="6"/>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3315">
                                            <p:txEl>
                                              <p:pRg st="6" end="6"/>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331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eaLnBrk="1" hangingPunct="1">
              <a:buFont typeface="Wingdings" pitchFamily="2" charset="2"/>
              <a:buNone/>
            </a:pPr>
            <a:r>
              <a:rPr lang="en-US" b="1" u="sng" smtClean="0">
                <a:solidFill>
                  <a:schemeClr val="tx2"/>
                </a:solidFill>
                <a:latin typeface="Andalus" pitchFamily="18" charset="-78"/>
                <a:cs typeface="Andalus" pitchFamily="18" charset="-78"/>
              </a:rPr>
              <a:t>Example:-</a:t>
            </a:r>
          </a:p>
          <a:p>
            <a:pPr eaLnBrk="1" hangingPunct="1">
              <a:buFont typeface="Wingdings" pitchFamily="2" charset="2"/>
              <a:buNone/>
            </a:pPr>
            <a:endParaRPr lang="en-US" b="1" u="sng" smtClean="0">
              <a:solidFill>
                <a:schemeClr val="tx2"/>
              </a:solidFill>
              <a:latin typeface="Andalus" pitchFamily="18" charset="-78"/>
              <a:cs typeface="Andalus" pitchFamily="18" charset="-78"/>
            </a:endParaRPr>
          </a:p>
          <a:p>
            <a:pPr eaLnBrk="1" hangingPunct="1">
              <a:buFont typeface="Wingdings" pitchFamily="2" charset="2"/>
              <a:buNone/>
            </a:pPr>
            <a:r>
              <a:rPr lang="en-US" sz="2400" smtClean="0">
                <a:latin typeface="Andalus" pitchFamily="18" charset="-78"/>
                <a:cs typeface="Andalus" pitchFamily="18" charset="-78"/>
              </a:rPr>
              <a:t>1- </a:t>
            </a:r>
            <a:r>
              <a:rPr lang="en-US" sz="2400" b="1" smtClean="0">
                <a:latin typeface="Andalus" pitchFamily="18" charset="-78"/>
                <a:cs typeface="Andalus" pitchFamily="18" charset="-78"/>
              </a:rPr>
              <a:t>Have</a:t>
            </a:r>
            <a:r>
              <a:rPr lang="en-US" sz="2400" smtClean="0">
                <a:latin typeface="Andalus" pitchFamily="18" charset="-78"/>
                <a:cs typeface="Andalus" pitchFamily="18" charset="-78"/>
              </a:rPr>
              <a:t> you </a:t>
            </a:r>
            <a:r>
              <a:rPr lang="en-US" sz="2400" b="1" smtClean="0">
                <a:latin typeface="Andalus" pitchFamily="18" charset="-78"/>
                <a:cs typeface="Andalus" pitchFamily="18" charset="-78"/>
              </a:rPr>
              <a:t>been</a:t>
            </a:r>
            <a:r>
              <a:rPr lang="en-US" sz="2400" smtClean="0">
                <a:latin typeface="Andalus" pitchFamily="18" charset="-78"/>
                <a:cs typeface="Andalus" pitchFamily="18" charset="-78"/>
              </a:rPr>
              <a:t> to Mexico in </a:t>
            </a:r>
            <a:r>
              <a:rPr lang="en-US" sz="2400" b="1" smtClean="0">
                <a:latin typeface="Andalus" pitchFamily="18" charset="-78"/>
                <a:cs typeface="Andalus" pitchFamily="18" charset="-78"/>
              </a:rPr>
              <a:t>the last year</a:t>
            </a:r>
            <a:r>
              <a:rPr lang="en-US" sz="2400" smtClean="0">
                <a:latin typeface="Andalus" pitchFamily="18" charset="-78"/>
                <a:cs typeface="Andalus" pitchFamily="18" charset="-78"/>
              </a:rPr>
              <a:t>?</a:t>
            </a:r>
          </a:p>
          <a:p>
            <a:pPr eaLnBrk="1" hangingPunct="1">
              <a:buFont typeface="Wingdings" pitchFamily="2" charset="2"/>
              <a:buNone/>
            </a:pPr>
            <a:r>
              <a:rPr lang="en-US" sz="2400" smtClean="0">
                <a:latin typeface="Andalus" pitchFamily="18" charset="-78"/>
                <a:cs typeface="Andalus" pitchFamily="18" charset="-78"/>
              </a:rPr>
              <a:t>2- I </a:t>
            </a:r>
            <a:r>
              <a:rPr lang="en-US" sz="2400" b="1" smtClean="0">
                <a:latin typeface="Andalus" pitchFamily="18" charset="-78"/>
                <a:cs typeface="Andalus" pitchFamily="18" charset="-78"/>
              </a:rPr>
              <a:t>have seen</a:t>
            </a:r>
            <a:r>
              <a:rPr lang="en-US" sz="2400" smtClean="0">
                <a:latin typeface="Andalus" pitchFamily="18" charset="-78"/>
                <a:cs typeface="Andalus" pitchFamily="18" charset="-78"/>
              </a:rPr>
              <a:t> that movie six times </a:t>
            </a:r>
            <a:r>
              <a:rPr lang="en-US" sz="2400" b="1" smtClean="0">
                <a:latin typeface="Andalus" pitchFamily="18" charset="-78"/>
                <a:cs typeface="Andalus" pitchFamily="18" charset="-78"/>
              </a:rPr>
              <a:t>in the last month</a:t>
            </a:r>
            <a:r>
              <a:rPr lang="en-US" sz="2400" smtClean="0">
                <a:latin typeface="Andalus" pitchFamily="18" charset="-78"/>
                <a:cs typeface="Andalus" pitchFamily="18" charset="-78"/>
              </a:rPr>
              <a:t>.</a:t>
            </a:r>
          </a:p>
          <a:p>
            <a:pPr eaLnBrk="1" hangingPunct="1">
              <a:buFont typeface="Wingdings" pitchFamily="2" charset="2"/>
              <a:buNone/>
            </a:pPr>
            <a:r>
              <a:rPr lang="en-US" sz="2400" smtClean="0">
                <a:latin typeface="Andalus" pitchFamily="18" charset="-78"/>
                <a:cs typeface="Andalus" pitchFamily="18" charset="-78"/>
              </a:rPr>
              <a:t>3- They have had three tests in the </a:t>
            </a:r>
            <a:r>
              <a:rPr lang="en-US" sz="2400" b="1" smtClean="0">
                <a:latin typeface="Andalus" pitchFamily="18" charset="-78"/>
                <a:cs typeface="Andalus" pitchFamily="18" charset="-78"/>
              </a:rPr>
              <a:t>last week</a:t>
            </a:r>
            <a:r>
              <a:rPr lang="en-US" sz="2400" smtClean="0">
                <a:latin typeface="Andalus" pitchFamily="18" charset="-78"/>
                <a:cs typeface="Andalus" pitchFamily="18" charset="-78"/>
              </a:rPr>
              <a:t>.</a:t>
            </a:r>
          </a:p>
          <a:p>
            <a:pPr eaLnBrk="1" hangingPunct="1">
              <a:buFont typeface="Wingdings" pitchFamily="2" charset="2"/>
              <a:buNone/>
            </a:pPr>
            <a:r>
              <a:rPr lang="en-US" sz="2400" smtClean="0">
                <a:latin typeface="Andalus" pitchFamily="18" charset="-78"/>
                <a:cs typeface="Andalus" pitchFamily="18" charset="-78"/>
              </a:rPr>
              <a:t>4- You have </a:t>
            </a:r>
            <a:r>
              <a:rPr lang="en-US" sz="2400" b="1" smtClean="0">
                <a:latin typeface="Andalus" pitchFamily="18" charset="-78"/>
                <a:cs typeface="Andalus" pitchFamily="18" charset="-78"/>
              </a:rPr>
              <a:t>only</a:t>
            </a:r>
            <a:r>
              <a:rPr lang="en-US" sz="2400" smtClean="0">
                <a:latin typeface="Andalus" pitchFamily="18" charset="-78"/>
                <a:cs typeface="Andalus" pitchFamily="18" charset="-78"/>
              </a:rPr>
              <a:t> seen that movie one time.</a:t>
            </a:r>
          </a:p>
          <a:p>
            <a:pPr eaLnBrk="1" hangingPunct="1">
              <a:buFont typeface="Wingdings" pitchFamily="2" charset="2"/>
              <a:buNone/>
            </a:pPr>
            <a:r>
              <a:rPr lang="en-US" sz="2400" smtClean="0">
                <a:latin typeface="Andalus" pitchFamily="18" charset="-78"/>
                <a:cs typeface="Andalus" pitchFamily="18" charset="-78"/>
              </a:rPr>
              <a:t>5- Have you</a:t>
            </a:r>
            <a:r>
              <a:rPr lang="en-US" sz="2400" b="1" smtClean="0">
                <a:latin typeface="Andalus" pitchFamily="18" charset="-78"/>
                <a:cs typeface="Andalus" pitchFamily="18" charset="-78"/>
              </a:rPr>
              <a:t> only</a:t>
            </a:r>
            <a:r>
              <a:rPr lang="en-US" sz="2400" smtClean="0">
                <a:latin typeface="Andalus" pitchFamily="18" charset="-78"/>
                <a:cs typeface="Andalus" pitchFamily="18" charset="-78"/>
              </a:rPr>
              <a:t> seen that movie one time?</a:t>
            </a:r>
          </a:p>
          <a:p>
            <a:pPr eaLnBrk="1" hangingPunct="1">
              <a:buFont typeface="Wingdings" pitchFamily="2" charset="2"/>
              <a:buNone/>
            </a:pPr>
            <a:r>
              <a:rPr lang="en-US" sz="2400" smtClean="0">
                <a:latin typeface="Andalus" pitchFamily="18" charset="-78"/>
                <a:cs typeface="Andalus" pitchFamily="18" charset="-78"/>
              </a:rPr>
              <a:t> </a:t>
            </a:r>
          </a:p>
          <a:p>
            <a:pPr eaLnBrk="1" hangingPunct="1">
              <a:buFont typeface="Wingdings" pitchFamily="2" charset="2"/>
              <a:buNone/>
            </a:pPr>
            <a:endParaRPr lang="en-US" b="1" u="sng" smtClean="0">
              <a:solidFill>
                <a:schemeClr val="tx2"/>
              </a:solidFill>
              <a:latin typeface="Andalus" pitchFamily="18" charset="-78"/>
              <a:cs typeface="Andalus" pitchFamily="18" charset="-78"/>
            </a:endParaRPr>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359369250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anim calcmode="lin" valueType="num">
                                      <p:cBhvr>
                                        <p:cTn id="13" dur="500" fill="hold"/>
                                        <p:tgtEl>
                                          <p:spTgt spid="14339">
                                            <p:txEl>
                                              <p:pRg st="2" end="2"/>
                                            </p:txEl>
                                          </p:spTgt>
                                        </p:tgtEl>
                                        <p:attrNameLst>
                                          <p:attrName>ppt_x</p:attrName>
                                        </p:attrNameLst>
                                      </p:cBhvr>
                                      <p:tavLst>
                                        <p:tav tm="0">
                                          <p:val>
                                            <p:strVal val="#ppt_x-.1"/>
                                          </p:val>
                                        </p:tav>
                                        <p:tav tm="100000">
                                          <p:val>
                                            <p:strVal val="#ppt_x"/>
                                          </p:val>
                                        </p:tav>
                                      </p:tavLst>
                                    </p:anim>
                                    <p:anim calcmode="lin" valueType="num">
                                      <p:cBhvr>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fade">
                                      <p:cBhvr>
                                        <p:cTn id="19" dur="500"/>
                                        <p:tgtEl>
                                          <p:spTgt spid="14339">
                                            <p:txEl>
                                              <p:pRg st="3" end="3"/>
                                            </p:txEl>
                                          </p:spTgt>
                                        </p:tgtEl>
                                      </p:cBhvr>
                                    </p:animEffect>
                                    <p:anim calcmode="lin" valueType="num">
                                      <p:cBhvr>
                                        <p:cTn id="20" dur="500" fill="hold"/>
                                        <p:tgtEl>
                                          <p:spTgt spid="14339">
                                            <p:txEl>
                                              <p:pRg st="3" end="3"/>
                                            </p:txEl>
                                          </p:spTgt>
                                        </p:tgtEl>
                                        <p:attrNameLst>
                                          <p:attrName>ppt_x</p:attrName>
                                        </p:attrNameLst>
                                      </p:cBhvr>
                                      <p:tavLst>
                                        <p:tav tm="0">
                                          <p:val>
                                            <p:strVal val="#ppt_x-.1"/>
                                          </p:val>
                                        </p:tav>
                                        <p:tav tm="100000">
                                          <p:val>
                                            <p:strVal val="#ppt_x"/>
                                          </p:val>
                                        </p:tav>
                                      </p:tavLst>
                                    </p:anim>
                                    <p:anim calcmode="lin" valueType="num">
                                      <p:cBhvr>
                                        <p:cTn id="21"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14339">
                                            <p:txEl>
                                              <p:pRg st="4" end="4"/>
                                            </p:txEl>
                                          </p:spTgt>
                                        </p:tgtEl>
                                        <p:attrNameLst>
                                          <p:attrName>style.visibility</p:attrName>
                                        </p:attrNameLst>
                                      </p:cBhvr>
                                      <p:to>
                                        <p:strVal val="visible"/>
                                      </p:to>
                                    </p:set>
                                    <p:animEffect transition="in" filter="fade">
                                      <p:cBhvr>
                                        <p:cTn id="26" dur="500"/>
                                        <p:tgtEl>
                                          <p:spTgt spid="14339">
                                            <p:txEl>
                                              <p:pRg st="4" end="4"/>
                                            </p:txEl>
                                          </p:spTgt>
                                        </p:tgtEl>
                                      </p:cBhvr>
                                    </p:animEffect>
                                    <p:anim calcmode="lin" valueType="num">
                                      <p:cBhvr>
                                        <p:cTn id="27" dur="500" fill="hold"/>
                                        <p:tgtEl>
                                          <p:spTgt spid="14339">
                                            <p:txEl>
                                              <p:pRg st="4" end="4"/>
                                            </p:txEl>
                                          </p:spTgt>
                                        </p:tgtEl>
                                        <p:attrNameLst>
                                          <p:attrName>ppt_x</p:attrName>
                                        </p:attrNameLst>
                                      </p:cBhvr>
                                      <p:tavLst>
                                        <p:tav tm="0">
                                          <p:val>
                                            <p:strVal val="#ppt_x-.1"/>
                                          </p:val>
                                        </p:tav>
                                        <p:tav tm="100000">
                                          <p:val>
                                            <p:strVal val="#ppt_x"/>
                                          </p:val>
                                        </p:tav>
                                      </p:tavLst>
                                    </p:anim>
                                    <p:anim calcmode="lin" valueType="num">
                                      <p:cBhvr>
                                        <p:cTn id="28"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14339">
                                            <p:txEl>
                                              <p:pRg st="5" end="5"/>
                                            </p:txEl>
                                          </p:spTgt>
                                        </p:tgtEl>
                                        <p:attrNameLst>
                                          <p:attrName>style.visibility</p:attrName>
                                        </p:attrNameLst>
                                      </p:cBhvr>
                                      <p:to>
                                        <p:strVal val="visible"/>
                                      </p:to>
                                    </p:set>
                                    <p:animEffect transition="in" filter="fade">
                                      <p:cBhvr>
                                        <p:cTn id="33" dur="500"/>
                                        <p:tgtEl>
                                          <p:spTgt spid="14339">
                                            <p:txEl>
                                              <p:pRg st="5" end="5"/>
                                            </p:txEl>
                                          </p:spTgt>
                                        </p:tgtEl>
                                      </p:cBhvr>
                                    </p:animEffect>
                                    <p:anim calcmode="lin" valueType="num">
                                      <p:cBhvr>
                                        <p:cTn id="34" dur="500" fill="hold"/>
                                        <p:tgtEl>
                                          <p:spTgt spid="14339">
                                            <p:txEl>
                                              <p:pRg st="5" end="5"/>
                                            </p:txEl>
                                          </p:spTgt>
                                        </p:tgtEl>
                                        <p:attrNameLst>
                                          <p:attrName>ppt_x</p:attrName>
                                        </p:attrNameLst>
                                      </p:cBhvr>
                                      <p:tavLst>
                                        <p:tav tm="0">
                                          <p:val>
                                            <p:strVal val="#ppt_x-.1"/>
                                          </p:val>
                                        </p:tav>
                                        <p:tav tm="100000">
                                          <p:val>
                                            <p:strVal val="#ppt_x"/>
                                          </p:val>
                                        </p:tav>
                                      </p:tavLst>
                                    </p:anim>
                                    <p:anim calcmode="lin" valueType="num">
                                      <p:cBhvr>
                                        <p:cTn id="35"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0" presetClass="entr" presetSubtype="0" fill="hold" nodeType="clickEffect">
                                  <p:stCondLst>
                                    <p:cond delay="0"/>
                                  </p:stCondLst>
                                  <p:iterate type="lt">
                                    <p:tmPct val="10000"/>
                                  </p:iterate>
                                  <p:childTnLst>
                                    <p:set>
                                      <p:cBhvr>
                                        <p:cTn id="39" dur="1" fill="hold">
                                          <p:stCondLst>
                                            <p:cond delay="0"/>
                                          </p:stCondLst>
                                        </p:cTn>
                                        <p:tgtEl>
                                          <p:spTgt spid="14339">
                                            <p:txEl>
                                              <p:pRg st="6" end="6"/>
                                            </p:txEl>
                                          </p:spTgt>
                                        </p:tgtEl>
                                        <p:attrNameLst>
                                          <p:attrName>style.visibility</p:attrName>
                                        </p:attrNameLst>
                                      </p:cBhvr>
                                      <p:to>
                                        <p:strVal val="visible"/>
                                      </p:to>
                                    </p:set>
                                    <p:animEffect transition="in" filter="fade">
                                      <p:cBhvr>
                                        <p:cTn id="40" dur="500"/>
                                        <p:tgtEl>
                                          <p:spTgt spid="14339">
                                            <p:txEl>
                                              <p:pRg st="6" end="6"/>
                                            </p:txEl>
                                          </p:spTgt>
                                        </p:tgtEl>
                                      </p:cBhvr>
                                    </p:animEffect>
                                    <p:anim calcmode="lin" valueType="num">
                                      <p:cBhvr>
                                        <p:cTn id="41" dur="500" fill="hold"/>
                                        <p:tgtEl>
                                          <p:spTgt spid="14339">
                                            <p:txEl>
                                              <p:pRg st="6" end="6"/>
                                            </p:txEl>
                                          </p:spTgt>
                                        </p:tgtEl>
                                        <p:attrNameLst>
                                          <p:attrName>ppt_x</p:attrName>
                                        </p:attrNameLst>
                                      </p:cBhvr>
                                      <p:tavLst>
                                        <p:tav tm="0">
                                          <p:val>
                                            <p:strVal val="#ppt_x-.1"/>
                                          </p:val>
                                        </p:tav>
                                        <p:tav tm="100000">
                                          <p:val>
                                            <p:strVal val="#ppt_x"/>
                                          </p:val>
                                        </p:tav>
                                      </p:tavLst>
                                    </p:anim>
                                    <p:anim calcmode="lin" valueType="num">
                                      <p:cBhvr>
                                        <p:cTn id="42"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9029"/>
            <a:ext cx="8229600" cy="1143000"/>
          </a:xfrm>
          <a:noFill/>
        </p:spPr>
        <p:txBody>
          <a:bodyPr>
            <a:normAutofit fontScale="90000"/>
          </a:bodyPr>
          <a:lstStyle/>
          <a:p>
            <a:r>
              <a:rPr lang="en-US" dirty="0" smtClean="0"/>
              <a:t/>
            </a:r>
            <a:br>
              <a:rPr lang="en-US" dirty="0" smtClean="0"/>
            </a:br>
            <a:r>
              <a:rPr lang="en-US" dirty="0" smtClean="0"/>
              <a:t>Requesting and giving information</a:t>
            </a:r>
            <a:br>
              <a:rPr lang="en-US" dirty="0" smtClean="0"/>
            </a:br>
            <a:r>
              <a:rPr lang="en-US" dirty="0"/>
              <a:t/>
            </a:r>
            <a:br>
              <a:rPr lang="en-US" dirty="0"/>
            </a:br>
            <a:endParaRPr lang="ar-JO" dirty="0"/>
          </a:p>
        </p:txBody>
      </p:sp>
      <p:sp>
        <p:nvSpPr>
          <p:cNvPr id="5" name="Content Placeholder 2"/>
          <p:cNvSpPr>
            <a:spLocks noGrp="1"/>
          </p:cNvSpPr>
          <p:nvPr>
            <p:ph idx="1"/>
          </p:nvPr>
        </p:nvSpPr>
        <p:spPr>
          <a:xfrm>
            <a:off x="457200" y="1295400"/>
            <a:ext cx="8458200" cy="5562600"/>
          </a:xfrm>
          <a:noFill/>
        </p:spPr>
        <p:txBody>
          <a:bodyPr/>
          <a:lstStyle/>
          <a:p>
            <a:r>
              <a:rPr lang="en-US" b="1" dirty="0" smtClean="0"/>
              <a:t>We’re talking here about using the present simple and past simple in both questions and answers. Look at the tables.</a:t>
            </a:r>
          </a:p>
          <a:p>
            <a:r>
              <a:rPr lang="en-US" b="1" dirty="0" smtClean="0">
                <a:hlinkClick r:id="rId3" action="ppaction://hlinkfile"/>
              </a:rPr>
              <a:t>Present simple</a:t>
            </a:r>
            <a:endParaRPr lang="ar-JO" b="1" dirty="0"/>
          </a:p>
        </p:txBody>
      </p:sp>
      <p:graphicFrame>
        <p:nvGraphicFramePr>
          <p:cNvPr id="9" name="Table 8"/>
          <p:cNvGraphicFramePr>
            <a:graphicFrameLocks noGrp="1"/>
          </p:cNvGraphicFramePr>
          <p:nvPr>
            <p:extLst>
              <p:ext uri="{D42A27DB-BD31-4B8C-83A1-F6EECF244321}">
                <p14:modId xmlns:p14="http://schemas.microsoft.com/office/powerpoint/2010/main" val="2295361506"/>
              </p:ext>
            </p:extLst>
          </p:nvPr>
        </p:nvGraphicFramePr>
        <p:xfrm>
          <a:off x="685800" y="3465195"/>
          <a:ext cx="2743200" cy="1238250"/>
        </p:xfrm>
        <a:graphic>
          <a:graphicData uri="http://schemas.openxmlformats.org/drawingml/2006/table">
            <a:tbl>
              <a:tblPr>
                <a:tableStyleId>{35758FB7-9AC5-4552-8A53-C91805E547FA}</a:tableStyleId>
              </a:tblPr>
              <a:tblGrid>
                <a:gridCol w="1371600"/>
                <a:gridCol w="1371600"/>
              </a:tblGrid>
              <a:tr h="457200">
                <a:tc>
                  <a:txBody>
                    <a:bodyPr/>
                    <a:lstStyle/>
                    <a:p>
                      <a:pPr algn="ctr" fontAlgn="b"/>
                      <a:r>
                        <a:rPr lang="en-US" sz="1600" u="none" strike="noStrike" dirty="0" smtClean="0">
                          <a:effectLst/>
                        </a:rPr>
                        <a:t>I/you/we/they</a:t>
                      </a:r>
                    </a:p>
                    <a:p>
                      <a:pPr algn="ctr" fontAlgn="b"/>
                      <a:endParaRPr lang="ar-JO" sz="1600" b="1" i="0" u="none" strike="noStrike" dirty="0">
                        <a:solidFill>
                          <a:srgbClr val="000000"/>
                        </a:solidFill>
                        <a:effectLst/>
                        <a:latin typeface="Arial"/>
                      </a:endParaRPr>
                    </a:p>
                  </a:txBody>
                  <a:tcPr marL="9525" marR="9525" marT="9525" marB="0" anchor="b"/>
                </a:tc>
                <a:tc>
                  <a:txBody>
                    <a:bodyPr/>
                    <a:lstStyle/>
                    <a:p>
                      <a:pPr algn="l" fontAlgn="b"/>
                      <a:r>
                        <a:rPr lang="en-US" sz="1600" u="none" strike="noStrike" dirty="0" smtClean="0">
                          <a:effectLst/>
                        </a:rPr>
                        <a:t> (do not) work</a:t>
                      </a:r>
                    </a:p>
                    <a:p>
                      <a:pPr algn="l" fontAlgn="b"/>
                      <a:endParaRPr lang="en-US" sz="1600" b="1" i="0" u="none" strike="noStrike" dirty="0" smtClean="0">
                        <a:solidFill>
                          <a:srgbClr val="000000"/>
                        </a:solidFill>
                        <a:effectLst/>
                        <a:latin typeface="Arial"/>
                      </a:endParaRPr>
                    </a:p>
                  </a:txBody>
                  <a:tcPr marL="9525" marR="9525" marT="9525" marB="0" anchor="b"/>
                </a:tc>
              </a:tr>
              <a:tr h="533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he/she/it</a:t>
                      </a:r>
                    </a:p>
                    <a:p>
                      <a:pPr algn="l" fontAlgn="b"/>
                      <a:endParaRPr lang="ar-JO" sz="1600" b="1" i="0" u="none" strike="noStrike" dirty="0">
                        <a:solidFill>
                          <a:srgbClr val="000000"/>
                        </a:solidFill>
                        <a:effectLst/>
                        <a:latin typeface="Arial"/>
                      </a:endParaRPr>
                    </a:p>
                  </a:txBody>
                  <a:tcPr marL="9525" marR="9525" marT="9525" marB="0" anchor="b"/>
                </a:tc>
                <a:tc>
                  <a:txBody>
                    <a:bodyPr/>
                    <a:lstStyle/>
                    <a:p>
                      <a:pPr algn="l" fontAlgn="b"/>
                      <a:r>
                        <a:rPr lang="en-US" sz="1600" u="none" strike="noStrike" dirty="0" smtClean="0">
                          <a:effectLst/>
                        </a:rPr>
                        <a:t>Works.</a:t>
                      </a:r>
                    </a:p>
                    <a:p>
                      <a:pPr algn="l" fontAlgn="b"/>
                      <a:r>
                        <a:rPr lang="en-US" sz="1600" u="none" strike="noStrike" dirty="0" smtClean="0">
                          <a:effectLst/>
                        </a:rPr>
                        <a:t>Does not work.</a:t>
                      </a:r>
                      <a:endParaRPr lang="ar-JO" sz="1600" u="none" strike="noStrike" dirty="0" smtClean="0">
                        <a:effectLst/>
                      </a:endParaRPr>
                    </a:p>
                    <a:p>
                      <a:pPr algn="l" fontAlgn="b"/>
                      <a:endParaRPr lang="ar-JO" sz="1600" b="1" i="0" u="none" strike="noStrike" dirty="0">
                        <a:solidFill>
                          <a:srgbClr val="000000"/>
                        </a:solidFill>
                        <a:effectLst/>
                        <a:latin typeface="Arial"/>
                      </a:endParaRPr>
                    </a:p>
                  </a:txBody>
                  <a:tcPr marL="9525" marR="952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73482125"/>
              </p:ext>
            </p:extLst>
          </p:nvPr>
        </p:nvGraphicFramePr>
        <p:xfrm>
          <a:off x="671286" y="5638800"/>
          <a:ext cx="2895600" cy="950595"/>
        </p:xfrm>
        <a:graphic>
          <a:graphicData uri="http://schemas.openxmlformats.org/drawingml/2006/table">
            <a:tbl>
              <a:tblPr>
                <a:tableStyleId>{35758FB7-9AC5-4552-8A53-C91805E547FA}</a:tableStyleId>
              </a:tblPr>
              <a:tblGrid>
                <a:gridCol w="1528233"/>
                <a:gridCol w="1367367"/>
              </a:tblGrid>
              <a:tr h="457200">
                <a:tc rowSpan="2">
                  <a:txBody>
                    <a:bodyPr/>
                    <a:lstStyle/>
                    <a:p>
                      <a:pPr algn="ctr" fontAlgn="b"/>
                      <a:r>
                        <a:rPr lang="en-US" sz="1600" u="none" strike="noStrike" dirty="0" smtClean="0">
                          <a:effectLst/>
                        </a:rPr>
                        <a:t>I/You/We/They</a:t>
                      </a:r>
                    </a:p>
                    <a:p>
                      <a:pPr algn="ctr" fontAlgn="b"/>
                      <a:r>
                        <a:rPr lang="en-US" sz="1600" u="none" strike="noStrike" dirty="0" smtClean="0">
                          <a:effectLst/>
                        </a:rPr>
                        <a:t>He/She/It</a:t>
                      </a:r>
                    </a:p>
                    <a:p>
                      <a:pPr algn="ctr" fontAlgn="b"/>
                      <a:endParaRPr lang="en-US" sz="1600" b="1" i="0" u="none" strike="noStrike" dirty="0" smtClean="0">
                        <a:solidFill>
                          <a:srgbClr val="000000"/>
                        </a:solidFill>
                        <a:effectLst/>
                        <a:latin typeface="Arial"/>
                      </a:endParaRPr>
                    </a:p>
                  </a:txBody>
                  <a:tcPr marL="9525" marR="9525" marT="9525" marB="0" anchor="b"/>
                </a:tc>
                <a:tc>
                  <a:txBody>
                    <a:bodyPr/>
                    <a:lstStyle/>
                    <a:p>
                      <a:pPr algn="l" fontAlgn="b"/>
                      <a:r>
                        <a:rPr lang="en-US" sz="1600" u="none" strike="noStrike" dirty="0" smtClean="0">
                          <a:effectLst/>
                        </a:rPr>
                        <a:t>Started.</a:t>
                      </a:r>
                      <a:endParaRPr lang="en-US" sz="1600" b="1" i="0" u="none" strike="noStrike" dirty="0" smtClean="0">
                        <a:solidFill>
                          <a:srgbClr val="000000"/>
                        </a:solidFill>
                        <a:effectLst/>
                        <a:latin typeface="Arial"/>
                      </a:endParaRPr>
                    </a:p>
                  </a:txBody>
                  <a:tcPr marL="9525" marR="9525" marT="9525" marB="0" anchor="b"/>
                </a:tc>
              </a:tr>
              <a:tr h="493395">
                <a:tc vMerge="1">
                  <a:txBody>
                    <a:bodyPr/>
                    <a:lstStyle/>
                    <a:p>
                      <a:pPr rtl="1"/>
                      <a:endParaRPr lang="ar-JO"/>
                    </a:p>
                  </a:txBody>
                  <a:tcPr/>
                </a:tc>
                <a:tc>
                  <a:txBody>
                    <a:bodyPr/>
                    <a:lstStyle/>
                    <a:p>
                      <a:pPr algn="l" fontAlgn="b"/>
                      <a:r>
                        <a:rPr lang="en-US" sz="1600" u="none" strike="noStrike" dirty="0" smtClean="0">
                          <a:effectLst/>
                        </a:rPr>
                        <a:t>Did</a:t>
                      </a:r>
                      <a:r>
                        <a:rPr lang="en-US" sz="1600" u="none" strike="noStrike" baseline="0" dirty="0" smtClean="0">
                          <a:effectLst/>
                        </a:rPr>
                        <a:t> not start.</a:t>
                      </a:r>
                      <a:endParaRPr lang="en-US" sz="1600" b="1" i="0" u="none" strike="noStrike" baseline="0" dirty="0" smtClean="0">
                        <a:solidFill>
                          <a:srgbClr val="000000"/>
                        </a:solidFill>
                        <a:effectLst/>
                        <a:latin typeface="Arial"/>
                      </a:endParaRPr>
                    </a:p>
                  </a:txBody>
                  <a:tcPr marL="9525" marR="9525" marT="9525" marB="0" anchor="b"/>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94413995"/>
              </p:ext>
            </p:extLst>
          </p:nvPr>
        </p:nvGraphicFramePr>
        <p:xfrm>
          <a:off x="4572000" y="3429000"/>
          <a:ext cx="2362200" cy="813594"/>
        </p:xfrm>
        <a:graphic>
          <a:graphicData uri="http://schemas.openxmlformats.org/drawingml/2006/table">
            <a:tbl>
              <a:tblPr>
                <a:tableStyleId>{35758FB7-9AC5-4552-8A53-C91805E547FA}</a:tableStyleId>
              </a:tblPr>
              <a:tblGrid>
                <a:gridCol w="762000"/>
                <a:gridCol w="609600"/>
                <a:gridCol w="533400"/>
                <a:gridCol w="457200"/>
              </a:tblGrid>
              <a:tr h="406797">
                <a:tc rowSpan="2">
                  <a:txBody>
                    <a:bodyPr/>
                    <a:lstStyle/>
                    <a:p>
                      <a:pPr algn="ctr" fontAlgn="b"/>
                      <a:r>
                        <a:rPr lang="en-US" sz="1600" u="none" strike="noStrike" dirty="0" smtClean="0">
                          <a:effectLst/>
                        </a:rPr>
                        <a:t>(What)</a:t>
                      </a:r>
                    </a:p>
                    <a:p>
                      <a:pPr algn="ctr" fontAlgn="b"/>
                      <a:endParaRPr lang="en-US" sz="1600" b="1" i="0" u="none" strike="noStrike" dirty="0" smtClean="0">
                        <a:solidFill>
                          <a:srgbClr val="000000"/>
                        </a:solidFill>
                        <a:effectLst/>
                        <a:latin typeface="Arial"/>
                      </a:endParaRPr>
                    </a:p>
                  </a:txBody>
                  <a:tcPr marL="9525" marR="9525" marT="9525" marB="0" anchor="b"/>
                </a:tc>
                <a:tc>
                  <a:txBody>
                    <a:bodyPr/>
                    <a:lstStyle/>
                    <a:p>
                      <a:pPr algn="ctr" fontAlgn="b"/>
                      <a:r>
                        <a:rPr lang="en-US" sz="1600" u="none" strike="noStrike" dirty="0" smtClean="0">
                          <a:effectLst/>
                        </a:rPr>
                        <a:t>   do</a:t>
                      </a:r>
                      <a:endParaRPr lang="ar-JO" sz="1600" b="1"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smtClean="0">
                          <a:effectLst/>
                        </a:rPr>
                        <a:t>(you)</a:t>
                      </a:r>
                      <a:endParaRPr lang="ar-JO" sz="1600" b="1" i="0" u="none" strike="noStrike" dirty="0">
                        <a:solidFill>
                          <a:srgbClr val="000000"/>
                        </a:solidFill>
                        <a:effectLst/>
                        <a:latin typeface="Arial"/>
                      </a:endParaRPr>
                    </a:p>
                  </a:txBody>
                  <a:tcPr marL="9525" marR="9525" marT="9525" marB="0" anchor="b"/>
                </a:tc>
                <a:tc rowSpan="2">
                  <a:txBody>
                    <a:bodyPr/>
                    <a:lstStyle/>
                    <a:p>
                      <a:pPr algn="ctr" fontAlgn="b"/>
                      <a:r>
                        <a:rPr lang="en-US" sz="1600" u="none" strike="noStrike" dirty="0" smtClean="0">
                          <a:effectLst/>
                        </a:rPr>
                        <a:t>do?</a:t>
                      </a:r>
                    </a:p>
                    <a:p>
                      <a:pPr algn="ctr" fontAlgn="b"/>
                      <a:endParaRPr lang="ar-JO" sz="1600" b="1" i="0" u="none" strike="noStrike" dirty="0">
                        <a:solidFill>
                          <a:srgbClr val="000000"/>
                        </a:solidFill>
                        <a:effectLst/>
                        <a:latin typeface="Arial"/>
                      </a:endParaRPr>
                    </a:p>
                  </a:txBody>
                  <a:tcPr marL="9525" marR="9525" marT="9525" marB="0" anchor="b"/>
                </a:tc>
              </a:tr>
              <a:tr h="406797">
                <a:tc vMerge="1">
                  <a:txBody>
                    <a:bodyPr/>
                    <a:lstStyle/>
                    <a:p>
                      <a:pPr rtl="1"/>
                      <a:endParaRPr lang="ar-JO"/>
                    </a:p>
                  </a:txBody>
                  <a:tcPr/>
                </a:tc>
                <a:tc>
                  <a:txBody>
                    <a:bodyPr/>
                    <a:lstStyle/>
                    <a:p>
                      <a:pPr algn="ctr" fontAlgn="b"/>
                      <a:r>
                        <a:rPr lang="en-US" sz="1600" u="none" strike="noStrike" dirty="0" smtClean="0">
                          <a:effectLst/>
                        </a:rPr>
                        <a:t>does</a:t>
                      </a:r>
                      <a:endParaRPr lang="ar-JO" sz="1600" b="1"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smtClean="0">
                          <a:effectLst/>
                        </a:rPr>
                        <a:t>(she)</a:t>
                      </a:r>
                      <a:endParaRPr lang="ar-JO" sz="1600" b="1" i="0" u="none" strike="noStrike" dirty="0">
                        <a:solidFill>
                          <a:srgbClr val="000000"/>
                        </a:solidFill>
                        <a:effectLst/>
                        <a:latin typeface="Arial"/>
                      </a:endParaRPr>
                    </a:p>
                  </a:txBody>
                  <a:tcPr marL="9525" marR="9525" marT="9525" marB="0" anchor="b"/>
                </a:tc>
                <a:tc vMerge="1">
                  <a:txBody>
                    <a:bodyPr/>
                    <a:lstStyle/>
                    <a:p>
                      <a:pPr rtl="1"/>
                      <a:endParaRPr lang="ar-JO"/>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46504702"/>
              </p:ext>
            </p:extLst>
          </p:nvPr>
        </p:nvGraphicFramePr>
        <p:xfrm>
          <a:off x="4495800" y="5715000"/>
          <a:ext cx="2819400" cy="762000"/>
        </p:xfrm>
        <a:graphic>
          <a:graphicData uri="http://schemas.openxmlformats.org/drawingml/2006/table">
            <a:tbl>
              <a:tblPr>
                <a:tableStyleId>{35758FB7-9AC5-4552-8A53-C91805E547FA}</a:tableStyleId>
              </a:tblPr>
              <a:tblGrid>
                <a:gridCol w="762000"/>
                <a:gridCol w="647700"/>
                <a:gridCol w="704850"/>
                <a:gridCol w="704850"/>
              </a:tblGrid>
              <a:tr h="381000">
                <a:tc rowSpan="2">
                  <a:txBody>
                    <a:bodyPr/>
                    <a:lstStyle/>
                    <a:p>
                      <a:pPr algn="ctr" fontAlgn="b"/>
                      <a:r>
                        <a:rPr lang="en-US" sz="1600" u="none" strike="noStrike" dirty="0" smtClean="0">
                          <a:effectLst/>
                        </a:rPr>
                        <a:t>(When)</a:t>
                      </a:r>
                    </a:p>
                    <a:p>
                      <a:pPr algn="ctr" fontAlgn="b"/>
                      <a:endParaRPr lang="ar-JO" sz="1600" b="1" i="0" u="none" strike="noStrike" dirty="0">
                        <a:solidFill>
                          <a:srgbClr val="000000"/>
                        </a:solidFill>
                        <a:effectLst/>
                        <a:latin typeface="Arial"/>
                      </a:endParaRPr>
                    </a:p>
                  </a:txBody>
                  <a:tcPr marL="9525" marR="9525" marT="9525" marB="0" anchor="b"/>
                </a:tc>
                <a:tc rowSpan="2">
                  <a:txBody>
                    <a:bodyPr/>
                    <a:lstStyle/>
                    <a:p>
                      <a:pPr algn="ctr" fontAlgn="b"/>
                      <a:r>
                        <a:rPr lang="en-US" sz="1600" u="none" strike="noStrike" dirty="0" smtClean="0">
                          <a:effectLst/>
                        </a:rPr>
                        <a:t>Did</a:t>
                      </a:r>
                    </a:p>
                    <a:p>
                      <a:pPr algn="ctr" fontAlgn="b"/>
                      <a:endParaRPr lang="ar-JO" sz="1600" b="1" i="0" u="none" strike="noStrike" dirty="0">
                        <a:solidFill>
                          <a:srgbClr val="000000"/>
                        </a:solidFill>
                        <a:effectLst/>
                        <a:latin typeface="Arial"/>
                      </a:endParaRPr>
                    </a:p>
                  </a:txBody>
                  <a:tcPr marL="9525" marR="9525" marT="9525" marB="0" anchor="b"/>
                </a:tc>
                <a:tc>
                  <a:txBody>
                    <a:bodyPr/>
                    <a:lstStyle/>
                    <a:p>
                      <a:pPr algn="l" fontAlgn="b"/>
                      <a:r>
                        <a:rPr lang="en-US" sz="1600" u="none" strike="noStrike" dirty="0" smtClean="0">
                          <a:effectLst/>
                        </a:rPr>
                        <a:t>  (we)</a:t>
                      </a:r>
                      <a:endParaRPr lang="ar-JO" sz="1600" b="1" i="0" u="none" strike="noStrike" dirty="0">
                        <a:solidFill>
                          <a:srgbClr val="000000"/>
                        </a:solidFill>
                        <a:effectLst/>
                        <a:latin typeface="Arial"/>
                      </a:endParaRPr>
                    </a:p>
                  </a:txBody>
                  <a:tcPr marL="9525" marR="9525" marT="9525" marB="0" anchor="b"/>
                </a:tc>
                <a:tc rowSpan="2">
                  <a:txBody>
                    <a:bodyPr/>
                    <a:lstStyle/>
                    <a:p>
                      <a:pPr algn="ctr" fontAlgn="b"/>
                      <a:r>
                        <a:rPr lang="en-US" sz="1600" u="none" strike="noStrike" dirty="0" smtClean="0">
                          <a:effectLst/>
                        </a:rPr>
                        <a:t>Stop?</a:t>
                      </a:r>
                    </a:p>
                    <a:p>
                      <a:pPr algn="ctr" fontAlgn="b"/>
                      <a:endParaRPr lang="ar-JO" sz="1600" b="1" i="0" u="none" strike="noStrike" dirty="0">
                        <a:solidFill>
                          <a:srgbClr val="000000"/>
                        </a:solidFill>
                        <a:effectLst/>
                        <a:latin typeface="Arial"/>
                      </a:endParaRPr>
                    </a:p>
                  </a:txBody>
                  <a:tcPr marL="9525" marR="9525" marT="9525" marB="0" anchor="b"/>
                </a:tc>
              </a:tr>
              <a:tr h="381000">
                <a:tc vMerge="1">
                  <a:txBody>
                    <a:bodyPr/>
                    <a:lstStyle/>
                    <a:p>
                      <a:pPr rtl="1"/>
                      <a:endParaRPr lang="ar-JO"/>
                    </a:p>
                  </a:txBody>
                  <a:tcPr/>
                </a:tc>
                <a:tc vMerge="1">
                  <a:txBody>
                    <a:bodyPr/>
                    <a:lstStyle/>
                    <a:p>
                      <a:pPr rtl="1"/>
                      <a:endParaRPr lang="ar-JO"/>
                    </a:p>
                  </a:txBody>
                  <a:tcPr/>
                </a:tc>
                <a:tc>
                  <a:txBody>
                    <a:bodyPr/>
                    <a:lstStyle/>
                    <a:p>
                      <a:pPr algn="ctr" fontAlgn="b"/>
                      <a:r>
                        <a:rPr lang="en-US" sz="1600" u="none" strike="noStrike" dirty="0" smtClean="0">
                          <a:effectLst/>
                        </a:rPr>
                        <a:t>(he)</a:t>
                      </a:r>
                      <a:endParaRPr lang="ar-JO" sz="1600" b="1" i="0" u="none" strike="noStrike" dirty="0">
                        <a:solidFill>
                          <a:srgbClr val="000000"/>
                        </a:solidFill>
                        <a:effectLst/>
                        <a:latin typeface="Arial"/>
                      </a:endParaRPr>
                    </a:p>
                  </a:txBody>
                  <a:tcPr marL="9525" marR="9525" marT="9525" marB="0" anchor="b"/>
                </a:tc>
                <a:tc vMerge="1">
                  <a:txBody>
                    <a:bodyPr/>
                    <a:lstStyle/>
                    <a:p>
                      <a:pPr rtl="1"/>
                      <a:endParaRPr lang="ar-JO"/>
                    </a:p>
                  </a:txBody>
                  <a:tcPr/>
                </a:tc>
              </a:tr>
            </a:tbl>
          </a:graphicData>
        </a:graphic>
      </p:graphicFrame>
      <p:sp>
        <p:nvSpPr>
          <p:cNvPr id="14" name="Rectangle 13"/>
          <p:cNvSpPr/>
          <p:nvPr/>
        </p:nvSpPr>
        <p:spPr>
          <a:xfrm>
            <a:off x="533400" y="5029200"/>
            <a:ext cx="2971800" cy="584775"/>
          </a:xfrm>
          <a:prstGeom prst="rect">
            <a:avLst/>
          </a:prstGeom>
        </p:spPr>
        <p:txBody>
          <a:bodyPr wrap="square">
            <a:spAutoFit/>
          </a:bodyPr>
          <a:lstStyle/>
          <a:p>
            <a:pPr marL="457200" indent="-457200">
              <a:buFont typeface="Arial" pitchFamily="34" charset="0"/>
              <a:buChar char="•"/>
            </a:pPr>
            <a:r>
              <a:rPr lang="en-US" sz="3200" b="1" dirty="0"/>
              <a:t>Past simple</a:t>
            </a:r>
            <a:endParaRPr lang="ar-JO" sz="3200" b="1" dirty="0"/>
          </a:p>
        </p:txBody>
      </p:sp>
      <p:sp>
        <p:nvSpPr>
          <p:cNvPr id="2" name="Action Button: Movie 1">
            <a:hlinkClick r:id="" action="ppaction://noaction" highlightClick="1"/>
          </p:cNvPr>
          <p:cNvSpPr/>
          <p:nvPr/>
        </p:nvSpPr>
        <p:spPr>
          <a:xfrm>
            <a:off x="8001000" y="4419600"/>
            <a:ext cx="9144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755587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mtClean="0">
                <a:latin typeface="Andalus" pitchFamily="18" charset="-78"/>
                <a:cs typeface="Andalus" pitchFamily="18" charset="-78"/>
              </a:rPr>
              <a:t>Past Continuous</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b="1" u="sng" smtClean="0">
                <a:solidFill>
                  <a:schemeClr val="tx2"/>
                </a:solidFill>
                <a:latin typeface="Andalus" pitchFamily="18" charset="-78"/>
                <a:cs typeface="Andalus" pitchFamily="18" charset="-78"/>
              </a:rPr>
              <a:t>FORM:-</a:t>
            </a:r>
            <a:r>
              <a:rPr lang="en-US" sz="2400" smtClean="0">
                <a:latin typeface="Andalus" pitchFamily="18" charset="-78"/>
                <a:cs typeface="Andalus" pitchFamily="18" charset="-78"/>
              </a:rPr>
              <a:t> </a:t>
            </a:r>
            <a:r>
              <a:rPr lang="en-US" sz="2000" smtClean="0">
                <a:latin typeface="Andalus" pitchFamily="18" charset="-78"/>
                <a:cs typeface="Andalus" pitchFamily="18" charset="-78"/>
              </a:rPr>
              <a:t>was\were + present participle</a:t>
            </a:r>
          </a:p>
          <a:p>
            <a:pPr eaLnBrk="1" hangingPunct="1">
              <a:buFont typeface="Wingdings" pitchFamily="2" charset="2"/>
              <a:buNone/>
            </a:pPr>
            <a:endParaRPr lang="en-US" sz="2000" smtClean="0">
              <a:latin typeface="Andalus" pitchFamily="18" charset="-78"/>
              <a:cs typeface="Andalus" pitchFamily="18" charset="-78"/>
            </a:endParaRPr>
          </a:p>
          <a:p>
            <a:pPr eaLnBrk="1" hangingPunct="1">
              <a:buFont typeface="Wingdings" pitchFamily="2" charset="2"/>
              <a:buNone/>
            </a:pPr>
            <a:r>
              <a:rPr lang="en-US" b="1" u="sng" smtClean="0">
                <a:solidFill>
                  <a:srgbClr val="009900"/>
                </a:solidFill>
                <a:latin typeface="Andalus" pitchFamily="18" charset="-78"/>
                <a:cs typeface="Andalus" pitchFamily="18" charset="-78"/>
              </a:rPr>
              <a:t>Example:-</a:t>
            </a:r>
          </a:p>
          <a:p>
            <a:pPr eaLnBrk="1" hangingPunct="1">
              <a:buFont typeface="Wingdings" pitchFamily="2" charset="2"/>
              <a:buNone/>
            </a:pPr>
            <a:r>
              <a:rPr lang="en-US" sz="2400" smtClean="0">
                <a:latin typeface="Andalus" pitchFamily="18" charset="-78"/>
                <a:cs typeface="Andalus" pitchFamily="18" charset="-78"/>
              </a:rPr>
              <a:t>1- You </a:t>
            </a:r>
            <a:r>
              <a:rPr lang="en-US" sz="2400" b="1" smtClean="0">
                <a:latin typeface="Andalus" pitchFamily="18" charset="-78"/>
                <a:cs typeface="Andalus" pitchFamily="18" charset="-78"/>
              </a:rPr>
              <a:t>were studying</a:t>
            </a:r>
            <a:r>
              <a:rPr lang="en-US" sz="2400" smtClean="0">
                <a:latin typeface="Andalus" pitchFamily="18" charset="-78"/>
                <a:cs typeface="Andalus" pitchFamily="18" charset="-78"/>
              </a:rPr>
              <a:t> when she called.</a:t>
            </a:r>
          </a:p>
          <a:p>
            <a:pPr eaLnBrk="1" hangingPunct="1">
              <a:buFont typeface="Wingdings" pitchFamily="2" charset="2"/>
              <a:buNone/>
            </a:pPr>
            <a:r>
              <a:rPr lang="en-US" sz="2400" smtClean="0">
                <a:latin typeface="Andalus" pitchFamily="18" charset="-78"/>
                <a:cs typeface="Andalus" pitchFamily="18" charset="-78"/>
              </a:rPr>
              <a:t>2- </a:t>
            </a:r>
            <a:r>
              <a:rPr lang="en-US" sz="2400" b="1" smtClean="0">
                <a:latin typeface="Andalus" pitchFamily="18" charset="-78"/>
                <a:cs typeface="Andalus" pitchFamily="18" charset="-78"/>
              </a:rPr>
              <a:t>were </a:t>
            </a:r>
            <a:r>
              <a:rPr lang="en-US" sz="2400" smtClean="0">
                <a:latin typeface="Andalus" pitchFamily="18" charset="-78"/>
                <a:cs typeface="Andalus" pitchFamily="18" charset="-78"/>
              </a:rPr>
              <a:t>you </a:t>
            </a:r>
            <a:r>
              <a:rPr lang="en-US" sz="2400" b="1" smtClean="0">
                <a:latin typeface="Andalus" pitchFamily="18" charset="-78"/>
                <a:cs typeface="Andalus" pitchFamily="18" charset="-78"/>
              </a:rPr>
              <a:t>studying</a:t>
            </a:r>
            <a:r>
              <a:rPr lang="en-US" sz="2400" smtClean="0">
                <a:latin typeface="Andalus" pitchFamily="18" charset="-78"/>
                <a:cs typeface="Andalus" pitchFamily="18" charset="-78"/>
              </a:rPr>
              <a:t> when she called?</a:t>
            </a:r>
          </a:p>
          <a:p>
            <a:pPr eaLnBrk="1" hangingPunct="1">
              <a:buFont typeface="Wingdings" pitchFamily="2" charset="2"/>
              <a:buNone/>
            </a:pPr>
            <a:r>
              <a:rPr lang="en-US" sz="2400" smtClean="0">
                <a:latin typeface="Andalus" pitchFamily="18" charset="-78"/>
                <a:cs typeface="Andalus" pitchFamily="18" charset="-78"/>
              </a:rPr>
              <a:t>3- I </a:t>
            </a:r>
            <a:r>
              <a:rPr lang="en-US" sz="2400" b="1" smtClean="0">
                <a:latin typeface="Andalus" pitchFamily="18" charset="-78"/>
                <a:cs typeface="Andalus" pitchFamily="18" charset="-78"/>
              </a:rPr>
              <a:t>was sleeping</a:t>
            </a:r>
            <a:r>
              <a:rPr lang="en-US" sz="2400" smtClean="0">
                <a:latin typeface="Andalus" pitchFamily="18" charset="-78"/>
                <a:cs typeface="Andalus" pitchFamily="18" charset="-78"/>
              </a:rPr>
              <a:t> when he arrived.</a:t>
            </a:r>
            <a:endParaRPr lang="en-US" sz="2400" b="1" u="sng" smtClean="0">
              <a:solidFill>
                <a:schemeClr val="accent1"/>
              </a:solidFill>
              <a:latin typeface="Andalus" pitchFamily="18" charset="-78"/>
              <a:cs typeface="Andalus" pitchFamily="18" charset="-78"/>
            </a:endParaRPr>
          </a:p>
          <a:p>
            <a:pPr eaLnBrk="1" hangingPunct="1">
              <a:buFont typeface="Wingdings" pitchFamily="2" charset="2"/>
              <a:buNone/>
            </a:pPr>
            <a:endParaRPr lang="en-US" sz="2400" smtClean="0">
              <a:latin typeface="Andalus" pitchFamily="18" charset="-78"/>
              <a:cs typeface="Andalus" pitchFamily="18" charset="-78"/>
            </a:endParaRPr>
          </a:p>
        </p:txBody>
      </p:sp>
    </p:spTree>
    <p:extLst>
      <p:ext uri="{BB962C8B-B14F-4D97-AF65-F5344CB8AC3E}">
        <p14:creationId xmlns:p14="http://schemas.microsoft.com/office/powerpoint/2010/main" val="2915252775"/>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4)">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amond(in)">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heel(4)">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up)">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up)">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up)">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t>
            </a:r>
          </a:p>
        </p:txBody>
      </p:sp>
      <p:sp>
        <p:nvSpPr>
          <p:cNvPr id="16387"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800" b="1" u="sng" dirty="0" smtClean="0">
                <a:solidFill>
                  <a:srgbClr val="6600CC"/>
                </a:solidFill>
                <a:latin typeface="Andalus" pitchFamily="18" charset="-78"/>
                <a:cs typeface="Andalus" pitchFamily="18" charset="-78"/>
              </a:rPr>
              <a:t>USE 1:-</a:t>
            </a:r>
            <a:r>
              <a:rPr lang="en-US" sz="2600" b="1" u="sng" dirty="0" smtClean="0">
                <a:solidFill>
                  <a:schemeClr val="accent1"/>
                </a:solidFill>
                <a:latin typeface="Andalus" pitchFamily="18" charset="-78"/>
                <a:cs typeface="Andalus" pitchFamily="18" charset="-78"/>
              </a:rPr>
              <a:t> </a:t>
            </a:r>
            <a:r>
              <a:rPr lang="en-US" sz="2000" b="1" dirty="0" smtClean="0">
                <a:latin typeface="Andalus" pitchFamily="18" charset="-78"/>
                <a:cs typeface="Andalus" pitchFamily="18" charset="-78"/>
              </a:rPr>
              <a:t>interrupted Action in the past</a:t>
            </a:r>
          </a:p>
          <a:p>
            <a:pPr eaLnBrk="1" hangingPunct="1">
              <a:lnSpc>
                <a:spcPct val="80000"/>
              </a:lnSpc>
              <a:buFont typeface="Wingdings" pitchFamily="2" charset="2"/>
              <a:buNone/>
            </a:pPr>
            <a:endParaRPr lang="en-US" sz="2000" dirty="0" smtClean="0">
              <a:latin typeface="Andalus" pitchFamily="18" charset="-78"/>
              <a:cs typeface="Andalus" pitchFamily="18" charset="-78"/>
            </a:endParaRPr>
          </a:p>
          <a:p>
            <a:pPr eaLnBrk="1" hangingPunct="1">
              <a:lnSpc>
                <a:spcPct val="80000"/>
              </a:lnSpc>
              <a:buFont typeface="Wingdings" pitchFamily="2" charset="2"/>
              <a:buNone/>
            </a:pPr>
            <a:endParaRPr lang="en-US" sz="2000" dirty="0" smtClean="0">
              <a:latin typeface="Andalus" pitchFamily="18" charset="-78"/>
              <a:cs typeface="Andalus" pitchFamily="18" charset="-78"/>
            </a:endParaRPr>
          </a:p>
          <a:p>
            <a:pPr eaLnBrk="1" hangingPunct="1">
              <a:lnSpc>
                <a:spcPct val="80000"/>
              </a:lnSpc>
              <a:buFont typeface="Wingdings" pitchFamily="2" charset="2"/>
              <a:buNone/>
            </a:pPr>
            <a:r>
              <a:rPr lang="en-US" sz="2000" b="1" i="1" dirty="0" smtClean="0">
                <a:latin typeface="Andalus" pitchFamily="18" charset="-78"/>
                <a:cs typeface="Andalus" pitchFamily="18" charset="-78"/>
              </a:rPr>
              <a:t>Past             Present              future</a:t>
            </a:r>
            <a:r>
              <a:rPr lang="en-US" sz="2000" dirty="0" smtClean="0">
                <a:latin typeface="Andalus" pitchFamily="18" charset="-78"/>
                <a:cs typeface="Andalus" pitchFamily="18" charset="-78"/>
              </a:rPr>
              <a:t> </a:t>
            </a:r>
          </a:p>
          <a:p>
            <a:pPr eaLnBrk="1" hangingPunct="1">
              <a:lnSpc>
                <a:spcPct val="80000"/>
              </a:lnSpc>
              <a:buFont typeface="Wingdings" pitchFamily="2" charset="2"/>
              <a:buNone/>
            </a:pPr>
            <a:endParaRPr lang="en-US" sz="2000" dirty="0" smtClean="0">
              <a:latin typeface="Andalus" pitchFamily="18" charset="-78"/>
              <a:cs typeface="Andalus" pitchFamily="18" charset="-78"/>
            </a:endParaRPr>
          </a:p>
          <a:p>
            <a:pPr eaLnBrk="1" hangingPunct="1">
              <a:lnSpc>
                <a:spcPct val="80000"/>
              </a:lnSpc>
              <a:buFont typeface="Wingdings" pitchFamily="2" charset="2"/>
              <a:buNone/>
            </a:pPr>
            <a:r>
              <a:rPr lang="en-US" sz="1800" dirty="0" smtClean="0">
                <a:latin typeface="Andalus" pitchFamily="18" charset="-78"/>
                <a:cs typeface="Andalus" pitchFamily="18" charset="-78"/>
              </a:rPr>
              <a:t>Use the past continuous to indicate that a longer action in the past was interrupted. The interruption is usually a shorter action in the Simple Past. Remember this can be a real interruption or just an interruption in time.</a:t>
            </a:r>
          </a:p>
          <a:p>
            <a:pPr eaLnBrk="1" hangingPunct="1">
              <a:lnSpc>
                <a:spcPct val="80000"/>
              </a:lnSpc>
              <a:buFont typeface="Wingdings" pitchFamily="2" charset="2"/>
              <a:buNone/>
            </a:pPr>
            <a:r>
              <a:rPr lang="en-US" sz="2800" b="1" u="sng" dirty="0" smtClean="0">
                <a:solidFill>
                  <a:srgbClr val="009900"/>
                </a:solidFill>
                <a:latin typeface="Andalus" pitchFamily="18" charset="-78"/>
                <a:cs typeface="Andalus" pitchFamily="18" charset="-78"/>
              </a:rPr>
              <a:t>Examples:-</a:t>
            </a:r>
          </a:p>
          <a:p>
            <a:pPr eaLnBrk="1" hangingPunct="1">
              <a:lnSpc>
                <a:spcPct val="80000"/>
              </a:lnSpc>
              <a:buFont typeface="Wingdings" pitchFamily="2" charset="2"/>
              <a:buNone/>
            </a:pPr>
            <a:r>
              <a:rPr lang="en-US" sz="2000" dirty="0" smtClean="0">
                <a:latin typeface="Andalus" pitchFamily="18" charset="-78"/>
                <a:cs typeface="Andalus" pitchFamily="18" charset="-78"/>
              </a:rPr>
              <a:t>1- I </a:t>
            </a:r>
            <a:r>
              <a:rPr lang="en-US" sz="2000" b="1" dirty="0" smtClean="0">
                <a:latin typeface="Andalus" pitchFamily="18" charset="-78"/>
                <a:cs typeface="Andalus" pitchFamily="18" charset="-78"/>
              </a:rPr>
              <a:t>was watching</a:t>
            </a:r>
            <a:r>
              <a:rPr lang="en-US" sz="2000" dirty="0" smtClean="0">
                <a:latin typeface="Andalus" pitchFamily="18" charset="-78"/>
                <a:cs typeface="Andalus" pitchFamily="18" charset="-78"/>
              </a:rPr>
              <a:t> TV when she called.</a:t>
            </a:r>
          </a:p>
          <a:p>
            <a:pPr eaLnBrk="1" hangingPunct="1">
              <a:lnSpc>
                <a:spcPct val="80000"/>
              </a:lnSpc>
              <a:buFont typeface="Wingdings" pitchFamily="2" charset="2"/>
              <a:buNone/>
            </a:pPr>
            <a:r>
              <a:rPr lang="en-US" sz="2000" dirty="0" smtClean="0">
                <a:latin typeface="Andalus" pitchFamily="18" charset="-78"/>
                <a:cs typeface="Andalus" pitchFamily="18" charset="-78"/>
              </a:rPr>
              <a:t>2-While we </a:t>
            </a:r>
            <a:r>
              <a:rPr lang="en-US" sz="2000" b="1" dirty="0" smtClean="0">
                <a:latin typeface="Andalus" pitchFamily="18" charset="-78"/>
                <a:cs typeface="Andalus" pitchFamily="18" charset="-78"/>
              </a:rPr>
              <a:t>were having</a:t>
            </a:r>
            <a:r>
              <a:rPr lang="en-US" sz="2000" dirty="0" smtClean="0">
                <a:latin typeface="Andalus" pitchFamily="18" charset="-78"/>
                <a:cs typeface="Andalus" pitchFamily="18" charset="-78"/>
              </a:rPr>
              <a:t> the picnic, it started to rain.</a:t>
            </a:r>
          </a:p>
          <a:p>
            <a:pPr eaLnBrk="1" hangingPunct="1">
              <a:lnSpc>
                <a:spcPct val="80000"/>
              </a:lnSpc>
              <a:buFont typeface="Wingdings" pitchFamily="2" charset="2"/>
              <a:buNone/>
            </a:pPr>
            <a:r>
              <a:rPr lang="en-US" sz="2000" dirty="0" smtClean="0">
                <a:latin typeface="Andalus" pitchFamily="18" charset="-78"/>
                <a:cs typeface="Andalus" pitchFamily="18" charset="-78"/>
              </a:rPr>
              <a:t>3- what </a:t>
            </a:r>
            <a:r>
              <a:rPr lang="en-US" sz="2000" b="1" dirty="0" smtClean="0">
                <a:latin typeface="Andalus" pitchFamily="18" charset="-78"/>
                <a:cs typeface="Andalus" pitchFamily="18" charset="-78"/>
              </a:rPr>
              <a:t>were</a:t>
            </a:r>
            <a:r>
              <a:rPr lang="en-US" sz="2000" dirty="0" smtClean="0">
                <a:latin typeface="Andalus" pitchFamily="18" charset="-78"/>
                <a:cs typeface="Andalus" pitchFamily="18" charset="-78"/>
              </a:rPr>
              <a:t> you </a:t>
            </a:r>
            <a:r>
              <a:rPr lang="en-US" sz="2000" b="1" dirty="0" smtClean="0">
                <a:latin typeface="Andalus" pitchFamily="18" charset="-78"/>
                <a:cs typeface="Andalus" pitchFamily="18" charset="-78"/>
              </a:rPr>
              <a:t>doing</a:t>
            </a:r>
            <a:r>
              <a:rPr lang="en-US" sz="2000" dirty="0" smtClean="0">
                <a:latin typeface="Andalus" pitchFamily="18" charset="-78"/>
                <a:cs typeface="Andalus" pitchFamily="18" charset="-78"/>
              </a:rPr>
              <a:t> when the earthquake started?</a:t>
            </a:r>
          </a:p>
          <a:p>
            <a:pPr eaLnBrk="1" hangingPunct="1">
              <a:lnSpc>
                <a:spcPct val="80000"/>
              </a:lnSpc>
              <a:buFont typeface="Wingdings" pitchFamily="2" charset="2"/>
              <a:buNone/>
            </a:pPr>
            <a:r>
              <a:rPr lang="en-US" sz="2000" dirty="0" smtClean="0">
                <a:latin typeface="Andalus" pitchFamily="18" charset="-78"/>
                <a:cs typeface="Andalus" pitchFamily="18" charset="-78"/>
              </a:rPr>
              <a:t>4- I </a:t>
            </a:r>
            <a:r>
              <a:rPr lang="en-US" sz="2000" b="1" dirty="0" smtClean="0">
                <a:latin typeface="Andalus" pitchFamily="18" charset="-78"/>
                <a:cs typeface="Andalus" pitchFamily="18" charset="-78"/>
              </a:rPr>
              <a:t>was listening</a:t>
            </a:r>
            <a:r>
              <a:rPr lang="en-US" sz="2000" dirty="0" smtClean="0">
                <a:latin typeface="Andalus" pitchFamily="18" charset="-78"/>
                <a:cs typeface="Andalus" pitchFamily="18" charset="-78"/>
              </a:rPr>
              <a:t> to my iPod, so I didn't hear the fire alarm.</a:t>
            </a:r>
          </a:p>
          <a:p>
            <a:pPr eaLnBrk="1" hangingPunct="1">
              <a:lnSpc>
                <a:spcPct val="80000"/>
              </a:lnSpc>
              <a:buFont typeface="Wingdings" pitchFamily="2" charset="2"/>
              <a:buNone/>
            </a:pPr>
            <a:endParaRPr lang="en-US" sz="1800" dirty="0" smtClean="0">
              <a:latin typeface="Andalus" pitchFamily="18" charset="-78"/>
              <a:cs typeface="Andalus" pitchFamily="18" charset="-78"/>
            </a:endParaRPr>
          </a:p>
          <a:p>
            <a:pPr eaLnBrk="1" hangingPunct="1">
              <a:lnSpc>
                <a:spcPct val="80000"/>
              </a:lnSpc>
              <a:buFont typeface="Wingdings" pitchFamily="2" charset="2"/>
              <a:buNone/>
            </a:pPr>
            <a:endParaRPr lang="en-US" sz="2000" dirty="0" smtClean="0">
              <a:latin typeface="Andalus" pitchFamily="18" charset="-78"/>
              <a:cs typeface="Andalus" pitchFamily="18" charset="-78"/>
            </a:endParaRPr>
          </a:p>
          <a:p>
            <a:pPr eaLnBrk="1" hangingPunct="1">
              <a:lnSpc>
                <a:spcPct val="80000"/>
              </a:lnSpc>
              <a:buFont typeface="Wingdings" pitchFamily="2" charset="2"/>
              <a:buNone/>
            </a:pPr>
            <a:endParaRPr lang="en-US" sz="1800" dirty="0" smtClean="0">
              <a:latin typeface="Andalus" pitchFamily="18" charset="-78"/>
              <a:cs typeface="Andalus" pitchFamily="18" charset="-78"/>
            </a:endParaRPr>
          </a:p>
          <a:p>
            <a:pPr eaLnBrk="1" hangingPunct="1">
              <a:lnSpc>
                <a:spcPct val="80000"/>
              </a:lnSpc>
              <a:buFont typeface="Wingdings" pitchFamily="2" charset="2"/>
              <a:buNone/>
            </a:pPr>
            <a:endParaRPr lang="en-US" sz="1800" dirty="0" smtClean="0">
              <a:latin typeface="Andalus" pitchFamily="18" charset="-78"/>
              <a:cs typeface="Andalus" pitchFamily="18" charset="-78"/>
            </a:endParaRPr>
          </a:p>
          <a:p>
            <a:pPr eaLnBrk="1" hangingPunct="1">
              <a:lnSpc>
                <a:spcPct val="80000"/>
              </a:lnSpc>
              <a:buFont typeface="Wingdings" pitchFamily="2" charset="2"/>
              <a:buNone/>
            </a:pPr>
            <a:endParaRPr lang="en-US" sz="2600" b="1" u="sng" dirty="0" smtClean="0">
              <a:solidFill>
                <a:schemeClr val="accent1"/>
              </a:solidFill>
              <a:latin typeface="Andalus" pitchFamily="18" charset="-78"/>
              <a:cs typeface="Andalus" pitchFamily="18" charset="-78"/>
            </a:endParaRPr>
          </a:p>
        </p:txBody>
      </p:sp>
      <p:sp>
        <p:nvSpPr>
          <p:cNvPr id="22534" name="Line 7"/>
          <p:cNvSpPr>
            <a:spLocks noChangeShapeType="1"/>
          </p:cNvSpPr>
          <p:nvPr/>
        </p:nvSpPr>
        <p:spPr bwMode="auto">
          <a:xfrm>
            <a:off x="533400" y="26670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2535" name="Line 8"/>
          <p:cNvSpPr>
            <a:spLocks noChangeShapeType="1"/>
          </p:cNvSpPr>
          <p:nvPr/>
        </p:nvSpPr>
        <p:spPr bwMode="auto">
          <a:xfrm>
            <a:off x="21336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2664638612"/>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800" decel="100000"/>
                                        <p:tgtEl>
                                          <p:spTgt spid="16387">
                                            <p:txEl>
                                              <p:pRg st="3" end="3"/>
                                            </p:txEl>
                                          </p:spTgt>
                                        </p:tgtEl>
                                      </p:cBhvr>
                                    </p:animEffect>
                                    <p:anim calcmode="lin" valueType="num">
                                      <p:cBhvr>
                                        <p:cTn id="13" dur="800" decel="100000" fill="hold"/>
                                        <p:tgtEl>
                                          <p:spTgt spid="16387">
                                            <p:txEl>
                                              <p:pRg st="3" end="3"/>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6387">
                                            <p:txEl>
                                              <p:pRg st="3" end="3"/>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6387">
                                            <p:txEl>
                                              <p:pRg st="3" end="3"/>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6387">
                                            <p:txEl>
                                              <p:pRg st="3" end="3"/>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638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fade">
                                      <p:cBhvr>
                                        <p:cTn id="22" dur="800" decel="100000"/>
                                        <p:tgtEl>
                                          <p:spTgt spid="16387">
                                            <p:txEl>
                                              <p:pRg st="5" end="5"/>
                                            </p:txEl>
                                          </p:spTgt>
                                        </p:tgtEl>
                                      </p:cBhvr>
                                    </p:animEffect>
                                    <p:anim calcmode="lin" valueType="num">
                                      <p:cBhvr>
                                        <p:cTn id="23" dur="800" decel="100000" fill="hold"/>
                                        <p:tgtEl>
                                          <p:spTgt spid="16387">
                                            <p:txEl>
                                              <p:pRg st="5" end="5"/>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6387">
                                            <p:txEl>
                                              <p:pRg st="5" end="5"/>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6387">
                                            <p:txEl>
                                              <p:pRg st="5" end="5"/>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6387">
                                            <p:txEl>
                                              <p:pRg st="5" end="5"/>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638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wipe(left)">
                                      <p:cBhvr>
                                        <p:cTn id="32" dur="5000"/>
                                        <p:tgtEl>
                                          <p:spTgt spid="1638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wipe(left)">
                                      <p:cBhvr>
                                        <p:cTn id="37" dur="5000"/>
                                        <p:tgtEl>
                                          <p:spTgt spid="1638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wipe(left)">
                                      <p:cBhvr>
                                        <p:cTn id="42" dur="5000"/>
                                        <p:tgtEl>
                                          <p:spTgt spid="1638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6387">
                                            <p:txEl>
                                              <p:pRg st="9" end="9"/>
                                            </p:txEl>
                                          </p:spTgt>
                                        </p:tgtEl>
                                        <p:attrNameLst>
                                          <p:attrName>style.visibility</p:attrName>
                                        </p:attrNameLst>
                                      </p:cBhvr>
                                      <p:to>
                                        <p:strVal val="visible"/>
                                      </p:to>
                                    </p:set>
                                    <p:animEffect transition="in" filter="wipe(left)">
                                      <p:cBhvr>
                                        <p:cTn id="47" dur="5000"/>
                                        <p:tgtEl>
                                          <p:spTgt spid="1638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6387">
                                            <p:txEl>
                                              <p:pRg st="10" end="10"/>
                                            </p:txEl>
                                          </p:spTgt>
                                        </p:tgtEl>
                                        <p:attrNameLst>
                                          <p:attrName>style.visibility</p:attrName>
                                        </p:attrNameLst>
                                      </p:cBhvr>
                                      <p:to>
                                        <p:strVal val="visible"/>
                                      </p:to>
                                    </p:set>
                                    <p:animEffect transition="in" filter="wipe(left)">
                                      <p:cBhvr>
                                        <p:cTn id="52" dur="50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ar-SA" smtClean="0"/>
          </a:p>
        </p:txBody>
      </p:sp>
      <p:sp>
        <p:nvSpPr>
          <p:cNvPr id="17411" name="Rectangle 3"/>
          <p:cNvSpPr>
            <a:spLocks noGrp="1" noChangeArrowheads="1"/>
          </p:cNvSpPr>
          <p:nvPr>
            <p:ph type="body" idx="1"/>
          </p:nvPr>
        </p:nvSpPr>
        <p:spPr/>
        <p:txBody>
          <a:bodyPr/>
          <a:lstStyle/>
          <a:p>
            <a:pPr eaLnBrk="1" hangingPunct="1">
              <a:buFont typeface="Wingdings" pitchFamily="2" charset="2"/>
              <a:buNone/>
            </a:pPr>
            <a:r>
              <a:rPr lang="en-US" b="1" i="1" u="sng" dirty="0" smtClean="0">
                <a:solidFill>
                  <a:srgbClr val="6600CC"/>
                </a:solidFill>
                <a:latin typeface="Andalus" pitchFamily="18" charset="-78"/>
                <a:cs typeface="Andalus" pitchFamily="18" charset="-78"/>
              </a:rPr>
              <a:t>USE 2:-</a:t>
            </a:r>
            <a:r>
              <a:rPr lang="en-US" sz="2400" b="1" dirty="0" smtClean="0">
                <a:latin typeface="Andalus" pitchFamily="18" charset="-78"/>
                <a:cs typeface="Andalus" pitchFamily="18" charset="-78"/>
              </a:rPr>
              <a:t>Specific Time as an Interruption</a:t>
            </a:r>
          </a:p>
          <a:p>
            <a:pPr eaLnBrk="1" hangingPunct="1">
              <a:buFont typeface="Wingdings" pitchFamily="2" charset="2"/>
              <a:buNone/>
            </a:pPr>
            <a:endParaRPr lang="en-US" sz="2400" dirty="0" smtClean="0">
              <a:latin typeface="Andalus" pitchFamily="18" charset="-78"/>
              <a:cs typeface="Andalus" pitchFamily="18" charset="-78"/>
            </a:endParaRPr>
          </a:p>
          <a:p>
            <a:pPr eaLnBrk="1" hangingPunct="1">
              <a:buFont typeface="Wingdings" pitchFamily="2" charset="2"/>
              <a:buNone/>
            </a:pPr>
            <a:endParaRPr lang="en-US" sz="2400" dirty="0" smtClean="0">
              <a:latin typeface="Andalus" pitchFamily="18" charset="-78"/>
              <a:cs typeface="Andalus" pitchFamily="18" charset="-78"/>
            </a:endParaRPr>
          </a:p>
          <a:p>
            <a:pPr eaLnBrk="1" hangingPunct="1">
              <a:buFont typeface="Wingdings" pitchFamily="2" charset="2"/>
              <a:buNone/>
            </a:pPr>
            <a:r>
              <a:rPr lang="en-US" sz="2400" b="1" dirty="0" smtClean="0">
                <a:latin typeface="Andalus" pitchFamily="18" charset="-78"/>
                <a:cs typeface="Andalus" pitchFamily="18" charset="-78"/>
              </a:rPr>
              <a:t>Past           Present          Future</a:t>
            </a:r>
          </a:p>
          <a:p>
            <a:pPr eaLnBrk="1" hangingPunct="1">
              <a:buFont typeface="Wingdings" pitchFamily="2" charset="2"/>
              <a:buNone/>
            </a:pPr>
            <a:endParaRPr lang="en-US" sz="1400" dirty="0" smtClean="0">
              <a:latin typeface="Andalus" pitchFamily="18" charset="-78"/>
              <a:cs typeface="Andalus" pitchFamily="18" charset="-78"/>
            </a:endParaRPr>
          </a:p>
          <a:p>
            <a:pPr eaLnBrk="1" hangingPunct="1">
              <a:buFont typeface="Wingdings" pitchFamily="2" charset="2"/>
              <a:buNone/>
            </a:pPr>
            <a:r>
              <a:rPr lang="en-US" b="1" i="1" u="sng" dirty="0" smtClean="0">
                <a:solidFill>
                  <a:srgbClr val="009900"/>
                </a:solidFill>
                <a:latin typeface="Andalus" pitchFamily="18" charset="-78"/>
                <a:cs typeface="Andalus" pitchFamily="18" charset="-78"/>
              </a:rPr>
              <a:t>Examples:-</a:t>
            </a:r>
          </a:p>
          <a:p>
            <a:pPr eaLnBrk="1" hangingPunct="1">
              <a:buFont typeface="Wingdings" pitchFamily="2" charset="2"/>
              <a:buNone/>
            </a:pPr>
            <a:r>
              <a:rPr lang="en-US" sz="2400" dirty="0" smtClean="0">
                <a:latin typeface="Andalus" pitchFamily="18" charset="-78"/>
                <a:cs typeface="Andalus" pitchFamily="18" charset="-78"/>
              </a:rPr>
              <a:t>1- Last night at 6 pm. I </a:t>
            </a:r>
            <a:r>
              <a:rPr lang="en-US" sz="2400" b="1" dirty="0" smtClean="0">
                <a:latin typeface="Andalus" pitchFamily="18" charset="-78"/>
                <a:cs typeface="Andalus" pitchFamily="18" charset="-78"/>
              </a:rPr>
              <a:t>was eating</a:t>
            </a:r>
            <a:r>
              <a:rPr lang="en-US" sz="2400" dirty="0" smtClean="0">
                <a:latin typeface="Andalus" pitchFamily="18" charset="-78"/>
                <a:cs typeface="Andalus" pitchFamily="18" charset="-78"/>
              </a:rPr>
              <a:t> dinner.</a:t>
            </a:r>
          </a:p>
          <a:p>
            <a:pPr eaLnBrk="1" hangingPunct="1">
              <a:buFont typeface="Wingdings" pitchFamily="2" charset="2"/>
              <a:buNone/>
            </a:pPr>
            <a:r>
              <a:rPr lang="en-US" sz="2400" dirty="0" smtClean="0">
                <a:latin typeface="Andalus" pitchFamily="18" charset="-78"/>
                <a:cs typeface="Andalus" pitchFamily="18" charset="-78"/>
              </a:rPr>
              <a:t>2- Yesterday at this time, I </a:t>
            </a:r>
            <a:r>
              <a:rPr lang="en-US" sz="2400" b="1" dirty="0" smtClean="0">
                <a:latin typeface="Andalus" pitchFamily="18" charset="-78"/>
                <a:cs typeface="Andalus" pitchFamily="18" charset="-78"/>
              </a:rPr>
              <a:t>was sitting </a:t>
            </a:r>
            <a:r>
              <a:rPr lang="en-US" sz="2400" dirty="0" smtClean="0">
                <a:latin typeface="Andalus" pitchFamily="18" charset="-78"/>
                <a:cs typeface="Andalus" pitchFamily="18" charset="-78"/>
              </a:rPr>
              <a:t>at my desk at work.</a:t>
            </a:r>
          </a:p>
          <a:p>
            <a:pPr eaLnBrk="1" hangingPunct="1">
              <a:buFont typeface="Wingdings" pitchFamily="2" charset="2"/>
              <a:buNone/>
            </a:pPr>
            <a:endParaRPr lang="en-US" dirty="0" smtClean="0">
              <a:solidFill>
                <a:srgbClr val="009900"/>
              </a:solidFill>
              <a:latin typeface="Andalus" pitchFamily="18" charset="-78"/>
              <a:cs typeface="Andalus" pitchFamily="18" charset="-78"/>
            </a:endParaRPr>
          </a:p>
          <a:p>
            <a:pPr eaLnBrk="1" hangingPunct="1">
              <a:buFont typeface="Wingdings" pitchFamily="2" charset="2"/>
              <a:buNone/>
            </a:pPr>
            <a:endParaRPr lang="en-US" sz="2400" dirty="0" smtClean="0">
              <a:latin typeface="Andalus" pitchFamily="18" charset="-78"/>
              <a:cs typeface="Andalus" pitchFamily="18" charset="-78"/>
            </a:endParaRPr>
          </a:p>
          <a:p>
            <a:pPr eaLnBrk="1" hangingPunct="1">
              <a:buFont typeface="Wingdings" pitchFamily="2" charset="2"/>
              <a:buNone/>
            </a:pPr>
            <a:endParaRPr lang="en-US" sz="2400" dirty="0" smtClean="0">
              <a:solidFill>
                <a:srgbClr val="009900"/>
              </a:solidFill>
              <a:latin typeface="Andalus" pitchFamily="18" charset="-78"/>
              <a:cs typeface="Andalus" pitchFamily="18" charset="-78"/>
            </a:endParaRPr>
          </a:p>
        </p:txBody>
      </p:sp>
      <p:sp>
        <p:nvSpPr>
          <p:cNvPr id="23558" name="Line 8"/>
          <p:cNvSpPr>
            <a:spLocks noChangeShapeType="1"/>
          </p:cNvSpPr>
          <p:nvPr/>
        </p:nvSpPr>
        <p:spPr bwMode="auto">
          <a:xfrm>
            <a:off x="533400" y="3124200"/>
            <a:ext cx="388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3559" name="Line 9"/>
          <p:cNvSpPr>
            <a:spLocks noChangeShapeType="1"/>
          </p:cNvSpPr>
          <p:nvPr/>
        </p:nvSpPr>
        <p:spPr bwMode="auto">
          <a:xfrm>
            <a:off x="2209800" y="2667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133849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800" decel="100000"/>
                                        <p:tgtEl>
                                          <p:spTgt spid="17411">
                                            <p:txEl>
                                              <p:pRg st="0" end="0"/>
                                            </p:txEl>
                                          </p:spTgt>
                                        </p:tgtEl>
                                      </p:cBhvr>
                                    </p:animEffect>
                                    <p:anim calcmode="lin" valueType="num">
                                      <p:cBhvr>
                                        <p:cTn id="8" dur="800" decel="100000" fill="hold"/>
                                        <p:tgtEl>
                                          <p:spTgt spid="174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74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74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800" decel="100000"/>
                                        <p:tgtEl>
                                          <p:spTgt spid="17411">
                                            <p:txEl>
                                              <p:pRg st="3" end="3"/>
                                            </p:txEl>
                                          </p:spTgt>
                                        </p:tgtEl>
                                      </p:cBhvr>
                                    </p:animEffect>
                                    <p:anim calcmode="lin" valueType="num">
                                      <p:cBhvr>
                                        <p:cTn id="18" dur="800" decel="100000" fill="hold"/>
                                        <p:tgtEl>
                                          <p:spTgt spid="17411">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7411">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7411">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411">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41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fade">
                                      <p:cBhvr>
                                        <p:cTn id="27" dur="800" decel="100000"/>
                                        <p:tgtEl>
                                          <p:spTgt spid="17411">
                                            <p:txEl>
                                              <p:pRg st="5" end="5"/>
                                            </p:txEl>
                                          </p:spTgt>
                                        </p:tgtEl>
                                      </p:cBhvr>
                                    </p:animEffect>
                                    <p:anim calcmode="lin" valueType="num">
                                      <p:cBhvr>
                                        <p:cTn id="28" dur="800" decel="100000" fill="hold"/>
                                        <p:tgtEl>
                                          <p:spTgt spid="17411">
                                            <p:txEl>
                                              <p:pRg st="5" end="5"/>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7411">
                                            <p:txEl>
                                              <p:pRg st="5" end="5"/>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7411">
                                            <p:txEl>
                                              <p:pRg st="5" end="5"/>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7411">
                                            <p:txEl>
                                              <p:pRg st="5" end="5"/>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74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circle(in)">
                                      <p:cBhvr>
                                        <p:cTn id="37" dur="2000"/>
                                        <p:tgtEl>
                                          <p:spTgt spid="174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circle(in)">
                                      <p:cBhvr>
                                        <p:cTn id="42"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ar-SA" smtClean="0"/>
          </a:p>
        </p:txBody>
      </p:sp>
      <p:sp>
        <p:nvSpPr>
          <p:cNvPr id="1843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b="1" i="1" u="sng" dirty="0" smtClean="0">
                <a:solidFill>
                  <a:srgbClr val="6600CC"/>
                </a:solidFill>
                <a:latin typeface="Andalus" pitchFamily="18" charset="-78"/>
                <a:cs typeface="Andalus" pitchFamily="18" charset="-78"/>
              </a:rPr>
              <a:t>USE 3:-</a:t>
            </a:r>
            <a:r>
              <a:rPr lang="en-US" sz="2400" dirty="0" smtClean="0">
                <a:latin typeface="Andalus" pitchFamily="18" charset="-78"/>
                <a:cs typeface="Andalus" pitchFamily="18" charset="-78"/>
              </a:rPr>
              <a:t> Parallel Action</a:t>
            </a:r>
          </a:p>
          <a:p>
            <a:pPr eaLnBrk="1" hangingPunct="1">
              <a:lnSpc>
                <a:spcPct val="90000"/>
              </a:lnSpc>
              <a:buFont typeface="Wingdings" pitchFamily="2" charset="2"/>
              <a:buNone/>
            </a:pPr>
            <a:endParaRPr lang="en-US" sz="2400" dirty="0" smtClean="0">
              <a:latin typeface="Andalus" pitchFamily="18" charset="-78"/>
              <a:cs typeface="Andalus" pitchFamily="18" charset="-78"/>
            </a:endParaRPr>
          </a:p>
          <a:p>
            <a:pPr eaLnBrk="1" hangingPunct="1">
              <a:lnSpc>
                <a:spcPct val="90000"/>
              </a:lnSpc>
              <a:buFont typeface="Wingdings" pitchFamily="2" charset="2"/>
              <a:buNone/>
            </a:pPr>
            <a:endParaRPr lang="en-US" sz="2400" dirty="0" smtClean="0">
              <a:latin typeface="Andalus" pitchFamily="18" charset="-78"/>
              <a:cs typeface="Andalus" pitchFamily="18" charset="-78"/>
            </a:endParaRPr>
          </a:p>
          <a:p>
            <a:pPr eaLnBrk="1" hangingPunct="1">
              <a:lnSpc>
                <a:spcPct val="90000"/>
              </a:lnSpc>
              <a:buFont typeface="Wingdings" pitchFamily="2" charset="2"/>
              <a:buNone/>
            </a:pPr>
            <a:r>
              <a:rPr lang="en-US" sz="1800" dirty="0" smtClean="0">
                <a:latin typeface="Andalus" pitchFamily="18" charset="-78"/>
                <a:cs typeface="Andalus" pitchFamily="18" charset="-78"/>
              </a:rPr>
              <a:t>Past           Present          future</a:t>
            </a:r>
          </a:p>
          <a:p>
            <a:pPr eaLnBrk="1" hangingPunct="1">
              <a:lnSpc>
                <a:spcPct val="90000"/>
              </a:lnSpc>
              <a:buFont typeface="Wingdings" pitchFamily="2" charset="2"/>
              <a:buNone/>
            </a:pPr>
            <a:endParaRPr lang="en-US" sz="1000" dirty="0" smtClean="0">
              <a:latin typeface="Andalus" pitchFamily="18" charset="-78"/>
              <a:cs typeface="Andalus" pitchFamily="18" charset="-78"/>
            </a:endParaRPr>
          </a:p>
          <a:p>
            <a:pPr eaLnBrk="1" hangingPunct="1">
              <a:lnSpc>
                <a:spcPct val="90000"/>
              </a:lnSpc>
              <a:buFont typeface="Wingdings" pitchFamily="2" charset="2"/>
              <a:buNone/>
            </a:pPr>
            <a:r>
              <a:rPr lang="en-US" sz="2000" dirty="0" smtClean="0">
                <a:latin typeface="Andalus" pitchFamily="18" charset="-78"/>
                <a:cs typeface="Andalus" pitchFamily="18" charset="-78"/>
              </a:rPr>
              <a:t>When you use the past Continuous with two actions in the same sentence, it expresses the idea that both actions were happening at the same time,</a:t>
            </a:r>
          </a:p>
          <a:p>
            <a:pPr eaLnBrk="1" hangingPunct="1">
              <a:lnSpc>
                <a:spcPct val="90000"/>
              </a:lnSpc>
              <a:buFont typeface="Wingdings" pitchFamily="2" charset="2"/>
              <a:buNone/>
            </a:pPr>
            <a:r>
              <a:rPr lang="en-US" sz="2000" dirty="0" smtClean="0">
                <a:latin typeface="Andalus" pitchFamily="18" charset="-78"/>
                <a:cs typeface="Andalus" pitchFamily="18" charset="-78"/>
              </a:rPr>
              <a:t>The actions are parallel.</a:t>
            </a:r>
          </a:p>
          <a:p>
            <a:pPr eaLnBrk="1" hangingPunct="1">
              <a:lnSpc>
                <a:spcPct val="90000"/>
              </a:lnSpc>
              <a:buFont typeface="Wingdings" pitchFamily="2" charset="2"/>
              <a:buNone/>
            </a:pPr>
            <a:r>
              <a:rPr lang="en-US" b="1" i="1" u="sng" dirty="0" smtClean="0">
                <a:solidFill>
                  <a:srgbClr val="009900"/>
                </a:solidFill>
                <a:latin typeface="Andalus" pitchFamily="18" charset="-78"/>
                <a:cs typeface="Andalus" pitchFamily="18" charset="-78"/>
              </a:rPr>
              <a:t>Example:-</a:t>
            </a:r>
            <a:endParaRPr lang="en-US" sz="2400" dirty="0" smtClean="0">
              <a:latin typeface="Andalus" pitchFamily="18" charset="-78"/>
              <a:cs typeface="Andalus" pitchFamily="18" charset="-78"/>
            </a:endParaRPr>
          </a:p>
          <a:p>
            <a:pPr eaLnBrk="1" hangingPunct="1">
              <a:lnSpc>
                <a:spcPct val="90000"/>
              </a:lnSpc>
              <a:buFont typeface="Wingdings" pitchFamily="2" charset="2"/>
              <a:buNone/>
            </a:pPr>
            <a:r>
              <a:rPr lang="en-US" sz="2400" dirty="0" smtClean="0">
                <a:latin typeface="Andalus" pitchFamily="18" charset="-78"/>
                <a:cs typeface="Andalus" pitchFamily="18" charset="-78"/>
              </a:rPr>
              <a:t>1-I was studying while he was making dinner.</a:t>
            </a:r>
          </a:p>
          <a:p>
            <a:pPr eaLnBrk="1" hangingPunct="1">
              <a:lnSpc>
                <a:spcPct val="90000"/>
              </a:lnSpc>
              <a:buFont typeface="Wingdings" pitchFamily="2" charset="2"/>
              <a:buNone/>
            </a:pPr>
            <a:r>
              <a:rPr lang="en-US" sz="2400" dirty="0" smtClean="0">
                <a:latin typeface="Andalus" pitchFamily="18" charset="-78"/>
                <a:cs typeface="Andalus" pitchFamily="18" charset="-78"/>
              </a:rPr>
              <a:t>2- Were you listening while he was talking?</a:t>
            </a:r>
            <a:endParaRPr lang="en-US" b="1" i="1" u="sng" dirty="0" smtClean="0">
              <a:solidFill>
                <a:srgbClr val="009900"/>
              </a:solidFill>
              <a:latin typeface="Andalus" pitchFamily="18" charset="-78"/>
              <a:cs typeface="Andalus" pitchFamily="18" charset="-78"/>
            </a:endParaRPr>
          </a:p>
        </p:txBody>
      </p:sp>
      <p:sp>
        <p:nvSpPr>
          <p:cNvPr id="24582" name="Line 6"/>
          <p:cNvSpPr>
            <a:spLocks noChangeShapeType="1"/>
          </p:cNvSpPr>
          <p:nvPr/>
        </p:nvSpPr>
        <p:spPr bwMode="auto">
          <a:xfrm>
            <a:off x="609600" y="289560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4583" name="Line 7"/>
          <p:cNvSpPr>
            <a:spLocks noChangeShapeType="1"/>
          </p:cNvSpPr>
          <p:nvPr/>
        </p:nvSpPr>
        <p:spPr bwMode="auto">
          <a:xfrm>
            <a:off x="1828800" y="2514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4584" name="Line 8"/>
          <p:cNvSpPr>
            <a:spLocks noChangeShapeType="1"/>
          </p:cNvSpPr>
          <p:nvPr/>
        </p:nvSpPr>
        <p:spPr bwMode="auto">
          <a:xfrm>
            <a:off x="838200" y="2743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4585" name="Line 9"/>
          <p:cNvSpPr>
            <a:spLocks noChangeShapeType="1"/>
          </p:cNvSpPr>
          <p:nvPr/>
        </p:nvSpPr>
        <p:spPr bwMode="auto">
          <a:xfrm>
            <a:off x="838200" y="26670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285078020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heel(4)">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fade">
                                      <p:cBhvr>
                                        <p:cTn id="12" dur="800" decel="100000"/>
                                        <p:tgtEl>
                                          <p:spTgt spid="18435">
                                            <p:txEl>
                                              <p:pRg st="3" end="3"/>
                                            </p:txEl>
                                          </p:spTgt>
                                        </p:tgtEl>
                                      </p:cBhvr>
                                    </p:animEffect>
                                    <p:anim calcmode="lin" valueType="num">
                                      <p:cBhvr>
                                        <p:cTn id="13" dur="800" decel="100000" fill="hold"/>
                                        <p:tgtEl>
                                          <p:spTgt spid="18435">
                                            <p:txEl>
                                              <p:pRg st="3" end="3"/>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8435">
                                            <p:txEl>
                                              <p:pRg st="3" end="3"/>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8435">
                                            <p:txEl>
                                              <p:pRg st="3" end="3"/>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8435">
                                            <p:txEl>
                                              <p:pRg st="3" end="3"/>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843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18435">
                                            <p:txEl>
                                              <p:pRg st="5" end="5"/>
                                            </p:txEl>
                                          </p:spTgt>
                                        </p:tgtEl>
                                        <p:attrNameLst>
                                          <p:attrName>style.visibility</p:attrName>
                                        </p:attrNameLst>
                                      </p:cBhvr>
                                      <p:to>
                                        <p:strVal val="visible"/>
                                      </p:to>
                                    </p:set>
                                    <p:animEffect transition="in" filter="fade">
                                      <p:cBhvr>
                                        <p:cTn id="22" dur="800" decel="100000"/>
                                        <p:tgtEl>
                                          <p:spTgt spid="18435">
                                            <p:txEl>
                                              <p:pRg st="5" end="5"/>
                                            </p:txEl>
                                          </p:spTgt>
                                        </p:tgtEl>
                                      </p:cBhvr>
                                    </p:animEffect>
                                    <p:anim calcmode="lin" valueType="num">
                                      <p:cBhvr>
                                        <p:cTn id="23" dur="800" decel="100000" fill="hold"/>
                                        <p:tgtEl>
                                          <p:spTgt spid="18435">
                                            <p:txEl>
                                              <p:pRg st="5" end="5"/>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8435">
                                            <p:txEl>
                                              <p:pRg st="5" end="5"/>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8435">
                                            <p:txEl>
                                              <p:pRg st="5" end="5"/>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8435">
                                            <p:txEl>
                                              <p:pRg st="5" end="5"/>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8435">
                                            <p:txEl>
                                              <p:pRg st="5" end="5"/>
                                            </p:txEl>
                                          </p:spTgt>
                                        </p:tgtEl>
                                        <p:attrNameLst>
                                          <p:attrName>ppt_y</p:attrName>
                                        </p:attrNameLst>
                                      </p:cBhvr>
                                      <p:tavLst>
                                        <p:tav tm="0">
                                          <p:val>
                                            <p:strVal val="#ppt_y+0.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18435">
                                            <p:txEl>
                                              <p:pRg st="6" end="6"/>
                                            </p:txEl>
                                          </p:spTgt>
                                        </p:tgtEl>
                                        <p:attrNameLst>
                                          <p:attrName>style.visibility</p:attrName>
                                        </p:attrNameLst>
                                      </p:cBhvr>
                                      <p:to>
                                        <p:strVal val="visible"/>
                                      </p:to>
                                    </p:set>
                                    <p:animEffect transition="in" filter="fade">
                                      <p:cBhvr>
                                        <p:cTn id="30" dur="800" decel="100000"/>
                                        <p:tgtEl>
                                          <p:spTgt spid="18435">
                                            <p:txEl>
                                              <p:pRg st="6" end="6"/>
                                            </p:txEl>
                                          </p:spTgt>
                                        </p:tgtEl>
                                      </p:cBhvr>
                                    </p:animEffect>
                                    <p:anim calcmode="lin" valueType="num">
                                      <p:cBhvr>
                                        <p:cTn id="31" dur="800" decel="100000" fill="hold"/>
                                        <p:tgtEl>
                                          <p:spTgt spid="18435">
                                            <p:txEl>
                                              <p:pRg st="6" end="6"/>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18435">
                                            <p:txEl>
                                              <p:pRg st="6" end="6"/>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18435">
                                            <p:txEl>
                                              <p:pRg st="6" end="6"/>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8435">
                                            <p:txEl>
                                              <p:pRg st="6" end="6"/>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8435">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nodeType="clickEffect">
                                  <p:stCondLst>
                                    <p:cond delay="0"/>
                                  </p:stCondLst>
                                  <p:childTnLst>
                                    <p:set>
                                      <p:cBhvr>
                                        <p:cTn id="39" dur="1" fill="hold">
                                          <p:stCondLst>
                                            <p:cond delay="0"/>
                                          </p:stCondLst>
                                        </p:cTn>
                                        <p:tgtEl>
                                          <p:spTgt spid="18435">
                                            <p:txEl>
                                              <p:pRg st="7" end="7"/>
                                            </p:txEl>
                                          </p:spTgt>
                                        </p:tgtEl>
                                        <p:attrNameLst>
                                          <p:attrName>style.visibility</p:attrName>
                                        </p:attrNameLst>
                                      </p:cBhvr>
                                      <p:to>
                                        <p:strVal val="visible"/>
                                      </p:to>
                                    </p:set>
                                    <p:animEffect transition="in" filter="wheel(4)">
                                      <p:cBhvr>
                                        <p:cTn id="40" dur="2000"/>
                                        <p:tgtEl>
                                          <p:spTgt spid="18435">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18435">
                                            <p:txEl>
                                              <p:pRg st="8" end="8"/>
                                            </p:txEl>
                                          </p:spTgt>
                                        </p:tgtEl>
                                        <p:attrNameLst>
                                          <p:attrName>style.visibility</p:attrName>
                                        </p:attrNameLst>
                                      </p:cBhvr>
                                      <p:to>
                                        <p:strVal val="visible"/>
                                      </p:to>
                                    </p:set>
                                    <p:animEffect transition="in" filter="fade">
                                      <p:cBhvr>
                                        <p:cTn id="45" dur="800" decel="100000"/>
                                        <p:tgtEl>
                                          <p:spTgt spid="18435">
                                            <p:txEl>
                                              <p:pRg st="8" end="8"/>
                                            </p:txEl>
                                          </p:spTgt>
                                        </p:tgtEl>
                                      </p:cBhvr>
                                    </p:animEffect>
                                    <p:anim calcmode="lin" valueType="num">
                                      <p:cBhvr>
                                        <p:cTn id="46" dur="800" decel="100000" fill="hold"/>
                                        <p:tgtEl>
                                          <p:spTgt spid="18435">
                                            <p:txEl>
                                              <p:pRg st="8" end="8"/>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8435">
                                            <p:txEl>
                                              <p:pRg st="8" end="8"/>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8435">
                                            <p:txEl>
                                              <p:pRg st="8" end="8"/>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8435">
                                            <p:txEl>
                                              <p:pRg st="8" end="8"/>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8435">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nodeType="clickEffect">
                                  <p:stCondLst>
                                    <p:cond delay="0"/>
                                  </p:stCondLst>
                                  <p:childTnLst>
                                    <p:set>
                                      <p:cBhvr>
                                        <p:cTn id="54" dur="1" fill="hold">
                                          <p:stCondLst>
                                            <p:cond delay="0"/>
                                          </p:stCondLst>
                                        </p:cTn>
                                        <p:tgtEl>
                                          <p:spTgt spid="18435">
                                            <p:txEl>
                                              <p:pRg st="9" end="9"/>
                                            </p:txEl>
                                          </p:spTgt>
                                        </p:tgtEl>
                                        <p:attrNameLst>
                                          <p:attrName>style.visibility</p:attrName>
                                        </p:attrNameLst>
                                      </p:cBhvr>
                                      <p:to>
                                        <p:strVal val="visible"/>
                                      </p:to>
                                    </p:set>
                                    <p:animEffect transition="in" filter="fade">
                                      <p:cBhvr>
                                        <p:cTn id="55" dur="800" decel="100000"/>
                                        <p:tgtEl>
                                          <p:spTgt spid="18435">
                                            <p:txEl>
                                              <p:pRg st="9" end="9"/>
                                            </p:txEl>
                                          </p:spTgt>
                                        </p:tgtEl>
                                      </p:cBhvr>
                                    </p:animEffect>
                                    <p:anim calcmode="lin" valueType="num">
                                      <p:cBhvr>
                                        <p:cTn id="56" dur="800" decel="100000" fill="hold"/>
                                        <p:tgtEl>
                                          <p:spTgt spid="18435">
                                            <p:txEl>
                                              <p:pRg st="9" end="9"/>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18435">
                                            <p:txEl>
                                              <p:pRg st="9" end="9"/>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18435">
                                            <p:txEl>
                                              <p:pRg st="9" end="9"/>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8435">
                                            <p:txEl>
                                              <p:pRg st="9" end="9"/>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8435">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ar-SA" sz="2000" smtClean="0"/>
          </a:p>
        </p:txBody>
      </p:sp>
      <p:sp>
        <p:nvSpPr>
          <p:cNvPr id="11161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b="1" i="1" u="sng" dirty="0" smtClean="0">
                <a:solidFill>
                  <a:schemeClr val="tx2"/>
                </a:solidFill>
                <a:latin typeface="Andalus" pitchFamily="18" charset="-78"/>
                <a:cs typeface="Andalus" pitchFamily="18" charset="-78"/>
              </a:rPr>
              <a:t>USE 4:-</a:t>
            </a:r>
            <a:r>
              <a:rPr lang="en-US" b="1" i="1" u="sng" dirty="0" smtClean="0">
                <a:solidFill>
                  <a:schemeClr val="tx2"/>
                </a:solidFill>
                <a:latin typeface="Andalus" pitchFamily="18" charset="-78"/>
                <a:cs typeface="Andalus" pitchFamily="18" charset="-78"/>
              </a:rPr>
              <a:t> </a:t>
            </a:r>
            <a:r>
              <a:rPr lang="en-US" sz="2000" b="1" dirty="0" smtClean="0">
                <a:latin typeface="Andalus" pitchFamily="18" charset="-78"/>
                <a:cs typeface="Andalus" pitchFamily="18" charset="-78"/>
              </a:rPr>
              <a:t>Repetition and irritation with “Always”.</a:t>
            </a:r>
          </a:p>
          <a:p>
            <a:pPr eaLnBrk="1" hangingPunct="1">
              <a:lnSpc>
                <a:spcPct val="90000"/>
              </a:lnSpc>
              <a:buFont typeface="Wingdings" pitchFamily="2" charset="2"/>
              <a:buNone/>
            </a:pPr>
            <a:endParaRPr lang="en-US" sz="2000" dirty="0" smtClean="0">
              <a:latin typeface="Andalus" pitchFamily="18" charset="-78"/>
              <a:cs typeface="Andalus" pitchFamily="18" charset="-78"/>
            </a:endParaRPr>
          </a:p>
          <a:p>
            <a:pPr eaLnBrk="1" hangingPunct="1">
              <a:lnSpc>
                <a:spcPct val="90000"/>
              </a:lnSpc>
              <a:buFont typeface="Wingdings" pitchFamily="2" charset="2"/>
              <a:buNone/>
            </a:pPr>
            <a:endParaRPr lang="en-US" sz="1400" dirty="0" smtClean="0">
              <a:latin typeface="Andalus" pitchFamily="18" charset="-78"/>
              <a:cs typeface="Andalus" pitchFamily="18" charset="-78"/>
            </a:endParaRPr>
          </a:p>
          <a:p>
            <a:pPr eaLnBrk="1" hangingPunct="1">
              <a:lnSpc>
                <a:spcPct val="90000"/>
              </a:lnSpc>
              <a:buFont typeface="Wingdings" pitchFamily="2" charset="2"/>
              <a:buNone/>
            </a:pPr>
            <a:r>
              <a:rPr lang="en-US" sz="1800" b="1" dirty="0" smtClean="0">
                <a:latin typeface="Andalus" pitchFamily="18" charset="-78"/>
                <a:cs typeface="Andalus" pitchFamily="18" charset="-78"/>
              </a:rPr>
              <a:t>past                present            future</a:t>
            </a:r>
          </a:p>
          <a:p>
            <a:pPr eaLnBrk="1" hangingPunct="1">
              <a:lnSpc>
                <a:spcPct val="90000"/>
              </a:lnSpc>
              <a:buFont typeface="Wingdings" pitchFamily="2" charset="2"/>
              <a:buNone/>
            </a:pPr>
            <a:endParaRPr lang="en-US" sz="1400" dirty="0" smtClean="0">
              <a:latin typeface="Andalus" pitchFamily="18" charset="-78"/>
              <a:cs typeface="Andalus" pitchFamily="18" charset="-78"/>
            </a:endParaRPr>
          </a:p>
          <a:p>
            <a:pPr eaLnBrk="1" hangingPunct="1">
              <a:lnSpc>
                <a:spcPct val="90000"/>
              </a:lnSpc>
              <a:buFont typeface="Wingdings" pitchFamily="2" charset="2"/>
              <a:buNone/>
            </a:pPr>
            <a:r>
              <a:rPr lang="en-US" sz="1800" dirty="0" smtClean="0">
                <a:latin typeface="Andalus" pitchFamily="18" charset="-78"/>
                <a:cs typeface="Andalus" pitchFamily="18" charset="-78"/>
              </a:rPr>
              <a:t>The Past Continuous with words such as" always” or “constantly” expresses the idea that something irritating or shocking often happened in the past. The concept is very similar to the expression “used to” but with negative emotion. Remember to put the words “always” or “constantly” between “be” and “verb+ing”.</a:t>
            </a:r>
          </a:p>
          <a:p>
            <a:pPr eaLnBrk="1" hangingPunct="1">
              <a:lnSpc>
                <a:spcPct val="90000"/>
              </a:lnSpc>
              <a:buFont typeface="Wingdings" pitchFamily="2" charset="2"/>
              <a:buNone/>
            </a:pPr>
            <a:r>
              <a:rPr lang="en-US" sz="2800" b="1" i="1" u="sng" dirty="0" smtClean="0">
                <a:solidFill>
                  <a:srgbClr val="009900"/>
                </a:solidFill>
                <a:latin typeface="Andalus" pitchFamily="18" charset="-78"/>
                <a:cs typeface="Andalus" pitchFamily="18" charset="-78"/>
              </a:rPr>
              <a:t>Examples:-</a:t>
            </a:r>
          </a:p>
          <a:p>
            <a:pPr eaLnBrk="1" hangingPunct="1">
              <a:lnSpc>
                <a:spcPct val="90000"/>
              </a:lnSpc>
              <a:buFont typeface="Wingdings" pitchFamily="2" charset="2"/>
              <a:buNone/>
            </a:pPr>
            <a:r>
              <a:rPr lang="en-US" sz="2000" dirty="0" smtClean="0">
                <a:latin typeface="Andalus" pitchFamily="18" charset="-78"/>
                <a:cs typeface="Andalus" pitchFamily="18" charset="-78"/>
              </a:rPr>
              <a:t>1-She </a:t>
            </a:r>
            <a:r>
              <a:rPr lang="en-US" sz="2000" b="1" dirty="0" smtClean="0">
                <a:latin typeface="Andalus" pitchFamily="18" charset="-78"/>
                <a:cs typeface="Andalus" pitchFamily="18" charset="-78"/>
              </a:rPr>
              <a:t>was always</a:t>
            </a:r>
            <a:r>
              <a:rPr lang="en-US" sz="2000" dirty="0" smtClean="0">
                <a:latin typeface="Andalus" pitchFamily="18" charset="-78"/>
                <a:cs typeface="Andalus" pitchFamily="18" charset="-78"/>
              </a:rPr>
              <a:t> coming to class late.</a:t>
            </a:r>
          </a:p>
          <a:p>
            <a:pPr eaLnBrk="1" hangingPunct="1">
              <a:lnSpc>
                <a:spcPct val="90000"/>
              </a:lnSpc>
              <a:buFont typeface="Wingdings" pitchFamily="2" charset="2"/>
              <a:buNone/>
            </a:pPr>
            <a:r>
              <a:rPr lang="en-US" sz="2000" dirty="0" smtClean="0">
                <a:latin typeface="Andalus" pitchFamily="18" charset="-78"/>
                <a:cs typeface="Andalus" pitchFamily="18" charset="-78"/>
              </a:rPr>
              <a:t>2- He </a:t>
            </a:r>
            <a:r>
              <a:rPr lang="en-US" sz="2000" b="1" dirty="0" smtClean="0">
                <a:latin typeface="Andalus" pitchFamily="18" charset="-78"/>
                <a:cs typeface="Andalus" pitchFamily="18" charset="-78"/>
              </a:rPr>
              <a:t>was constantly talking</a:t>
            </a:r>
            <a:r>
              <a:rPr lang="en-US" sz="2000" dirty="0" smtClean="0">
                <a:latin typeface="Andalus" pitchFamily="18" charset="-78"/>
                <a:cs typeface="Andalus" pitchFamily="18" charset="-78"/>
              </a:rPr>
              <a:t>. He annoyed every one.</a:t>
            </a:r>
          </a:p>
          <a:p>
            <a:pPr eaLnBrk="1" hangingPunct="1">
              <a:lnSpc>
                <a:spcPct val="90000"/>
              </a:lnSpc>
              <a:buFont typeface="Wingdings" pitchFamily="2" charset="2"/>
              <a:buNone/>
            </a:pPr>
            <a:r>
              <a:rPr lang="en-US" sz="2000" dirty="0" smtClean="0">
                <a:latin typeface="Andalus" pitchFamily="18" charset="-78"/>
                <a:cs typeface="Andalus" pitchFamily="18" charset="-78"/>
              </a:rPr>
              <a:t>3- I didn't </a:t>
            </a:r>
            <a:r>
              <a:rPr lang="ar-SA" sz="2000" dirty="0" smtClean="0">
                <a:latin typeface="Andalus" pitchFamily="18" charset="-78"/>
                <a:cs typeface="Andalus" pitchFamily="18" charset="-78"/>
              </a:rPr>
              <a:t>’</a:t>
            </a:r>
            <a:r>
              <a:rPr lang="en-US" sz="2000" dirty="0" smtClean="0">
                <a:latin typeface="Andalus" pitchFamily="18" charset="-78"/>
                <a:cs typeface="Andalus" pitchFamily="18" charset="-78"/>
              </a:rPr>
              <a:t>t like them because they </a:t>
            </a:r>
            <a:r>
              <a:rPr lang="en-US" sz="2000" b="1" dirty="0" smtClean="0">
                <a:latin typeface="Andalus" pitchFamily="18" charset="-78"/>
                <a:cs typeface="Andalus" pitchFamily="18" charset="-78"/>
              </a:rPr>
              <a:t>were always complaining</a:t>
            </a:r>
            <a:r>
              <a:rPr lang="en-US" sz="2000" dirty="0" smtClean="0">
                <a:latin typeface="Andalus" pitchFamily="18" charset="-78"/>
                <a:cs typeface="Andalus" pitchFamily="18" charset="-78"/>
              </a:rPr>
              <a:t>.</a:t>
            </a:r>
            <a:endParaRPr lang="en-US" sz="1800" b="1" i="1" u="sng" dirty="0" smtClean="0">
              <a:solidFill>
                <a:schemeClr val="tx2"/>
              </a:solidFill>
              <a:latin typeface="Andalus" pitchFamily="18" charset="-78"/>
              <a:cs typeface="Andalus" pitchFamily="18" charset="-78"/>
            </a:endParaRPr>
          </a:p>
        </p:txBody>
      </p:sp>
      <p:sp>
        <p:nvSpPr>
          <p:cNvPr id="26628" name="Line 4"/>
          <p:cNvSpPr>
            <a:spLocks noChangeShapeType="1"/>
          </p:cNvSpPr>
          <p:nvPr/>
        </p:nvSpPr>
        <p:spPr bwMode="auto">
          <a:xfrm flipV="1">
            <a:off x="533400" y="27432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29" name="Line 5"/>
          <p:cNvSpPr>
            <a:spLocks noChangeShapeType="1"/>
          </p:cNvSpPr>
          <p:nvPr/>
        </p:nvSpPr>
        <p:spPr bwMode="auto">
          <a:xfrm>
            <a:off x="2133600" y="251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30" name="Line 6"/>
          <p:cNvSpPr>
            <a:spLocks noChangeShapeType="1"/>
          </p:cNvSpPr>
          <p:nvPr/>
        </p:nvSpPr>
        <p:spPr bwMode="auto">
          <a:xfrm>
            <a:off x="990600" y="2514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31" name="Line 7"/>
          <p:cNvSpPr>
            <a:spLocks noChangeShapeType="1"/>
          </p:cNvSpPr>
          <p:nvPr/>
        </p:nvSpPr>
        <p:spPr bwMode="auto">
          <a:xfrm flipH="1">
            <a:off x="990600" y="2514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32" name="Line 8"/>
          <p:cNvSpPr>
            <a:spLocks noChangeShapeType="1"/>
          </p:cNvSpPr>
          <p:nvPr/>
        </p:nvSpPr>
        <p:spPr bwMode="auto">
          <a:xfrm flipH="1">
            <a:off x="685800" y="2514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33" name="Line 9"/>
          <p:cNvSpPr>
            <a:spLocks noChangeShapeType="1"/>
          </p:cNvSpPr>
          <p:nvPr/>
        </p:nvSpPr>
        <p:spPr bwMode="auto">
          <a:xfrm flipH="1">
            <a:off x="1295400" y="2514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34" name="Line 10"/>
          <p:cNvSpPr>
            <a:spLocks noChangeShapeType="1"/>
          </p:cNvSpPr>
          <p:nvPr/>
        </p:nvSpPr>
        <p:spPr bwMode="auto">
          <a:xfrm>
            <a:off x="1295400" y="2514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6635" name="Line 11"/>
          <p:cNvSpPr>
            <a:spLocks noChangeShapeType="1"/>
          </p:cNvSpPr>
          <p:nvPr/>
        </p:nvSpPr>
        <p:spPr bwMode="auto">
          <a:xfrm>
            <a:off x="685800" y="2514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59088708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11619">
                                            <p:txEl>
                                              <p:pRg st="3" end="3"/>
                                            </p:txEl>
                                          </p:spTgt>
                                        </p:tgtEl>
                                        <p:attrNameLst>
                                          <p:attrName>style.visibility</p:attrName>
                                        </p:attrNameLst>
                                      </p:cBhvr>
                                      <p:to>
                                        <p:strVal val="visible"/>
                                      </p:to>
                                    </p:set>
                                    <p:animEffect transition="in" filter="fade">
                                      <p:cBhvr>
                                        <p:cTn id="14" dur="800" decel="100000"/>
                                        <p:tgtEl>
                                          <p:spTgt spid="111619">
                                            <p:txEl>
                                              <p:pRg st="3" end="3"/>
                                            </p:txEl>
                                          </p:spTgt>
                                        </p:tgtEl>
                                      </p:cBhvr>
                                    </p:animEffect>
                                    <p:anim calcmode="lin" valueType="num">
                                      <p:cBhvr>
                                        <p:cTn id="15" dur="800" decel="100000" fill="hold"/>
                                        <p:tgtEl>
                                          <p:spTgt spid="111619">
                                            <p:txEl>
                                              <p:pRg st="3" end="3"/>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11619">
                                            <p:txEl>
                                              <p:pRg st="3" end="3"/>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11619">
                                            <p:txEl>
                                              <p:pRg st="3" end="3"/>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1619">
                                            <p:txEl>
                                              <p:pRg st="3" end="3"/>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161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111619">
                                            <p:txEl>
                                              <p:pRg st="5" end="5"/>
                                            </p:txEl>
                                          </p:spTgt>
                                        </p:tgtEl>
                                        <p:attrNameLst>
                                          <p:attrName>style.visibility</p:attrName>
                                        </p:attrNameLst>
                                      </p:cBhvr>
                                      <p:to>
                                        <p:strVal val="visible"/>
                                      </p:to>
                                    </p:set>
                                    <p:animEffect transition="in" filter="fade">
                                      <p:cBhvr>
                                        <p:cTn id="24" dur="800" decel="100000"/>
                                        <p:tgtEl>
                                          <p:spTgt spid="111619">
                                            <p:txEl>
                                              <p:pRg st="5" end="5"/>
                                            </p:txEl>
                                          </p:spTgt>
                                        </p:tgtEl>
                                      </p:cBhvr>
                                    </p:animEffect>
                                    <p:anim calcmode="lin" valueType="num">
                                      <p:cBhvr>
                                        <p:cTn id="25" dur="800" decel="100000" fill="hold"/>
                                        <p:tgtEl>
                                          <p:spTgt spid="111619">
                                            <p:txEl>
                                              <p:pRg st="5" end="5"/>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11619">
                                            <p:txEl>
                                              <p:pRg st="5" end="5"/>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11619">
                                            <p:txEl>
                                              <p:pRg st="5" end="5"/>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1619">
                                            <p:txEl>
                                              <p:pRg st="5" end="5"/>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161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checkerboard(across)">
                                      <p:cBhvr>
                                        <p:cTn id="34" dur="500"/>
                                        <p:tgtEl>
                                          <p:spTgt spid="111619">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3000"/>
                                        <p:tgtEl>
                                          <p:spTgt spid="111619">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11619">
                                            <p:txEl>
                                              <p:pRg st="8" end="8"/>
                                            </p:txEl>
                                          </p:spTgt>
                                        </p:tgtEl>
                                        <p:attrNameLst>
                                          <p:attrName>style.visibility</p:attrName>
                                        </p:attrNameLst>
                                      </p:cBhvr>
                                      <p:to>
                                        <p:strVal val="visible"/>
                                      </p:to>
                                    </p:set>
                                    <p:animEffect transition="in" filter="wipe(left)">
                                      <p:cBhvr>
                                        <p:cTn id="44" dur="3000"/>
                                        <p:tgtEl>
                                          <p:spTgt spid="111619">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11619">
                                            <p:txEl>
                                              <p:pRg st="9" end="9"/>
                                            </p:txEl>
                                          </p:spTgt>
                                        </p:tgtEl>
                                        <p:attrNameLst>
                                          <p:attrName>style.visibility</p:attrName>
                                        </p:attrNameLst>
                                      </p:cBhvr>
                                      <p:to>
                                        <p:strVal val="visible"/>
                                      </p:to>
                                    </p:set>
                                    <p:animEffect transition="in" filter="wipe(left)">
                                      <p:cBhvr>
                                        <p:cTn id="49" dur="30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ar-SA" sz="1800" smtClean="0"/>
          </a:p>
        </p:txBody>
      </p:sp>
      <p:sp>
        <p:nvSpPr>
          <p:cNvPr id="113667" name="Rectangle 3"/>
          <p:cNvSpPr>
            <a:spLocks noGrp="1" noChangeArrowheads="1"/>
          </p:cNvSpPr>
          <p:nvPr>
            <p:ph type="body" idx="1"/>
          </p:nvPr>
        </p:nvSpPr>
        <p:spPr/>
        <p:txBody>
          <a:bodyPr/>
          <a:lstStyle/>
          <a:p>
            <a:pPr eaLnBrk="1" hangingPunct="1">
              <a:buFont typeface="Wingdings" pitchFamily="2" charset="2"/>
              <a:buNone/>
            </a:pPr>
            <a:r>
              <a:rPr lang="en-US" sz="2800" b="1" i="1" u="sng" smtClean="0">
                <a:solidFill>
                  <a:schemeClr val="tx2"/>
                </a:solidFill>
                <a:latin typeface="Andalus" pitchFamily="18" charset="-78"/>
                <a:cs typeface="Andalus" pitchFamily="18" charset="-78"/>
              </a:rPr>
              <a:t>While vs. when</a:t>
            </a:r>
          </a:p>
          <a:p>
            <a:pPr eaLnBrk="1" hangingPunct="1">
              <a:buFont typeface="Wingdings" pitchFamily="2" charset="2"/>
              <a:buNone/>
            </a:pPr>
            <a:r>
              <a:rPr lang="en-US" sz="1800" smtClean="0">
                <a:latin typeface="Andalus" pitchFamily="18" charset="-78"/>
                <a:cs typeface="Andalus" pitchFamily="18" charset="-78"/>
              </a:rPr>
              <a:t>Clauses are groups of words which have meaning, but are often not complete sentences. Some clauses begin with the word “when” such as “when she called” ,“Other clauses begin with “while” such as “while she was sleeping” and “while he was surfing.”</a:t>
            </a:r>
          </a:p>
          <a:p>
            <a:pPr eaLnBrk="1" hangingPunct="1">
              <a:buFont typeface="Wingdings" pitchFamily="2" charset="2"/>
              <a:buNone/>
            </a:pPr>
            <a:r>
              <a:rPr lang="en-US" sz="1800" smtClean="0">
                <a:latin typeface="Andalus" pitchFamily="18" charset="-78"/>
                <a:cs typeface="Andalus" pitchFamily="18" charset="-78"/>
              </a:rPr>
              <a:t>When you talk about things in the past, “when” is followed by the verb tense Simple Past, whereas “while” is usually followed by Past Continuous. “while” expresses the idea of “during that time”. Study the examples below. They have similar meanings, but they emphasize different part of the sentence.</a:t>
            </a:r>
          </a:p>
          <a:p>
            <a:pPr eaLnBrk="1" hangingPunct="1">
              <a:buFont typeface="Wingdings" pitchFamily="2" charset="2"/>
              <a:buNone/>
            </a:pPr>
            <a:r>
              <a:rPr lang="en-US" sz="2800" b="1" i="1" u="sng" smtClean="0">
                <a:solidFill>
                  <a:srgbClr val="009900"/>
                </a:solidFill>
                <a:latin typeface="Andalus" pitchFamily="18" charset="-78"/>
                <a:cs typeface="Andalus" pitchFamily="18" charset="-78"/>
              </a:rPr>
              <a:t>Examples:-</a:t>
            </a:r>
          </a:p>
          <a:p>
            <a:pPr eaLnBrk="1" hangingPunct="1">
              <a:buFont typeface="Wingdings" pitchFamily="2" charset="2"/>
              <a:buNone/>
            </a:pPr>
            <a:r>
              <a:rPr lang="en-US" sz="2000" smtClean="0">
                <a:latin typeface="Andalus" pitchFamily="18" charset="-78"/>
                <a:cs typeface="Andalus" pitchFamily="18" charset="-78"/>
              </a:rPr>
              <a:t>1- I was studying </a:t>
            </a:r>
            <a:r>
              <a:rPr lang="en-US" sz="2000" b="1" smtClean="0">
                <a:latin typeface="Andalus" pitchFamily="18" charset="-78"/>
                <a:cs typeface="Andalus" pitchFamily="18" charset="-78"/>
              </a:rPr>
              <a:t>when she called.</a:t>
            </a:r>
          </a:p>
          <a:p>
            <a:pPr eaLnBrk="1" hangingPunct="1">
              <a:buFont typeface="Wingdings" pitchFamily="2" charset="2"/>
              <a:buNone/>
            </a:pPr>
            <a:r>
              <a:rPr lang="en-US" sz="2000" smtClean="0">
                <a:latin typeface="Andalus" pitchFamily="18" charset="-78"/>
                <a:cs typeface="Andalus" pitchFamily="18" charset="-78"/>
              </a:rPr>
              <a:t>2- while </a:t>
            </a:r>
            <a:r>
              <a:rPr lang="en-US" sz="2000" b="1" smtClean="0">
                <a:latin typeface="Andalus" pitchFamily="18" charset="-78"/>
                <a:cs typeface="Andalus" pitchFamily="18" charset="-78"/>
              </a:rPr>
              <a:t>I was studying</a:t>
            </a:r>
            <a:r>
              <a:rPr lang="en-US" sz="2000" smtClean="0">
                <a:latin typeface="Andalus" pitchFamily="18" charset="-78"/>
                <a:cs typeface="Andalus" pitchFamily="18" charset="-78"/>
              </a:rPr>
              <a:t>, she called.</a:t>
            </a:r>
          </a:p>
          <a:p>
            <a:pPr eaLnBrk="1" hangingPunct="1">
              <a:buFont typeface="Wingdings" pitchFamily="2" charset="2"/>
              <a:buNone/>
            </a:pPr>
            <a:endParaRPr lang="en-US" sz="1800" smtClean="0">
              <a:latin typeface="Andalus" pitchFamily="18" charset="-78"/>
              <a:cs typeface="Andalus" pitchFamily="18" charset="-78"/>
            </a:endParaRPr>
          </a:p>
        </p:txBody>
      </p:sp>
    </p:spTree>
    <p:extLst>
      <p:ext uri="{BB962C8B-B14F-4D97-AF65-F5344CB8AC3E}">
        <p14:creationId xmlns:p14="http://schemas.microsoft.com/office/powerpoint/2010/main" val="140398735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800" decel="100000"/>
                                        <p:tgtEl>
                                          <p:spTgt spid="113667">
                                            <p:txEl>
                                              <p:pRg st="0" end="0"/>
                                            </p:txEl>
                                          </p:spTgt>
                                        </p:tgtEl>
                                      </p:cBhvr>
                                    </p:animEffect>
                                    <p:anim calcmode="lin" valueType="num">
                                      <p:cBhvr>
                                        <p:cTn id="8" dur="800" decel="100000" fill="hold"/>
                                        <p:tgtEl>
                                          <p:spTgt spid="1136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36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36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36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36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13667">
                                            <p:txEl>
                                              <p:pRg st="1" end="1"/>
                                            </p:txEl>
                                          </p:spTgt>
                                        </p:tgtEl>
                                        <p:attrNameLst>
                                          <p:attrName>style.visibility</p:attrName>
                                        </p:attrNameLst>
                                      </p:cBhvr>
                                      <p:to>
                                        <p:strVal val="visible"/>
                                      </p:to>
                                    </p:set>
                                    <p:animEffect transition="in" filter="fade">
                                      <p:cBhvr>
                                        <p:cTn id="17" dur="800" decel="100000"/>
                                        <p:tgtEl>
                                          <p:spTgt spid="113667">
                                            <p:txEl>
                                              <p:pRg st="1" end="1"/>
                                            </p:txEl>
                                          </p:spTgt>
                                        </p:tgtEl>
                                      </p:cBhvr>
                                    </p:animEffect>
                                    <p:anim calcmode="lin" valueType="num">
                                      <p:cBhvr>
                                        <p:cTn id="18" dur="800" decel="100000" fill="hold"/>
                                        <p:tgtEl>
                                          <p:spTgt spid="11366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1366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1366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366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366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13667">
                                            <p:txEl>
                                              <p:pRg st="2" end="2"/>
                                            </p:txEl>
                                          </p:spTgt>
                                        </p:tgtEl>
                                        <p:attrNameLst>
                                          <p:attrName>style.visibility</p:attrName>
                                        </p:attrNameLst>
                                      </p:cBhvr>
                                      <p:to>
                                        <p:strVal val="visible"/>
                                      </p:to>
                                    </p:set>
                                    <p:animEffect transition="in" filter="fade">
                                      <p:cBhvr>
                                        <p:cTn id="27" dur="800" decel="100000"/>
                                        <p:tgtEl>
                                          <p:spTgt spid="113667">
                                            <p:txEl>
                                              <p:pRg st="2" end="2"/>
                                            </p:txEl>
                                          </p:spTgt>
                                        </p:tgtEl>
                                      </p:cBhvr>
                                    </p:animEffect>
                                    <p:anim calcmode="lin" valueType="num">
                                      <p:cBhvr>
                                        <p:cTn id="28" dur="800" decel="100000" fill="hold"/>
                                        <p:tgtEl>
                                          <p:spTgt spid="11366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366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366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366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36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13667">
                                            <p:txEl>
                                              <p:pRg st="3" end="3"/>
                                            </p:txEl>
                                          </p:spTgt>
                                        </p:tgtEl>
                                        <p:attrNameLst>
                                          <p:attrName>style.visibility</p:attrName>
                                        </p:attrNameLst>
                                      </p:cBhvr>
                                      <p:to>
                                        <p:strVal val="visible"/>
                                      </p:to>
                                    </p:set>
                                    <p:animEffect transition="in" filter="fade">
                                      <p:cBhvr>
                                        <p:cTn id="37" dur="800" decel="100000"/>
                                        <p:tgtEl>
                                          <p:spTgt spid="113667">
                                            <p:txEl>
                                              <p:pRg st="3" end="3"/>
                                            </p:txEl>
                                          </p:spTgt>
                                        </p:tgtEl>
                                      </p:cBhvr>
                                    </p:animEffect>
                                    <p:anim calcmode="lin" valueType="num">
                                      <p:cBhvr>
                                        <p:cTn id="38" dur="800" decel="100000" fill="hold"/>
                                        <p:tgtEl>
                                          <p:spTgt spid="11366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366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366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366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366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13667">
                                            <p:txEl>
                                              <p:pRg st="4" end="4"/>
                                            </p:txEl>
                                          </p:spTgt>
                                        </p:tgtEl>
                                        <p:attrNameLst>
                                          <p:attrName>style.visibility</p:attrName>
                                        </p:attrNameLst>
                                      </p:cBhvr>
                                      <p:to>
                                        <p:strVal val="visible"/>
                                      </p:to>
                                    </p:set>
                                    <p:animEffect transition="in" filter="fade">
                                      <p:cBhvr>
                                        <p:cTn id="47" dur="800" decel="100000"/>
                                        <p:tgtEl>
                                          <p:spTgt spid="113667">
                                            <p:txEl>
                                              <p:pRg st="4" end="4"/>
                                            </p:txEl>
                                          </p:spTgt>
                                        </p:tgtEl>
                                      </p:cBhvr>
                                    </p:animEffect>
                                    <p:anim calcmode="lin" valueType="num">
                                      <p:cBhvr>
                                        <p:cTn id="48" dur="800" decel="100000" fill="hold"/>
                                        <p:tgtEl>
                                          <p:spTgt spid="113667">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13667">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13667">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3667">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366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13667">
                                            <p:txEl>
                                              <p:pRg st="5" end="5"/>
                                            </p:txEl>
                                          </p:spTgt>
                                        </p:tgtEl>
                                        <p:attrNameLst>
                                          <p:attrName>style.visibility</p:attrName>
                                        </p:attrNameLst>
                                      </p:cBhvr>
                                      <p:to>
                                        <p:strVal val="visible"/>
                                      </p:to>
                                    </p:set>
                                    <p:animEffect transition="in" filter="fade">
                                      <p:cBhvr>
                                        <p:cTn id="57" dur="800" decel="100000"/>
                                        <p:tgtEl>
                                          <p:spTgt spid="113667">
                                            <p:txEl>
                                              <p:pRg st="5" end="5"/>
                                            </p:txEl>
                                          </p:spTgt>
                                        </p:tgtEl>
                                      </p:cBhvr>
                                    </p:animEffect>
                                    <p:anim calcmode="lin" valueType="num">
                                      <p:cBhvr>
                                        <p:cTn id="58" dur="800" decel="100000" fill="hold"/>
                                        <p:tgtEl>
                                          <p:spTgt spid="113667">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13667">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13667">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3667">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366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2238"/>
            <a:ext cx="7543800" cy="182562"/>
          </a:xfrm>
        </p:spPr>
        <p:txBody>
          <a:bodyPr>
            <a:normAutofit fontScale="90000"/>
          </a:bodyPr>
          <a:lstStyle/>
          <a:p>
            <a:pPr eaLnBrk="1" hangingPunct="1"/>
            <a:endParaRPr lang="ar-SA" sz="3500" smtClean="0"/>
          </a:p>
        </p:txBody>
      </p:sp>
      <p:sp>
        <p:nvSpPr>
          <p:cNvPr id="114691" name="Rectangle 3"/>
          <p:cNvSpPr>
            <a:spLocks noGrp="1" noChangeArrowheads="1"/>
          </p:cNvSpPr>
          <p:nvPr>
            <p:ph type="body" idx="1"/>
          </p:nvPr>
        </p:nvSpPr>
        <p:spPr>
          <a:xfrm>
            <a:off x="457200" y="1905000"/>
            <a:ext cx="8229600" cy="4225925"/>
          </a:xfrm>
        </p:spPr>
        <p:txBody>
          <a:bodyPr/>
          <a:lstStyle/>
          <a:p>
            <a:pPr eaLnBrk="1" hangingPunct="1">
              <a:buFont typeface="Wingdings" pitchFamily="2" charset="2"/>
              <a:buNone/>
            </a:pPr>
            <a:r>
              <a:rPr lang="en-US" sz="2800" b="1" i="1" u="sng" dirty="0" smtClean="0">
                <a:solidFill>
                  <a:schemeClr val="tx2"/>
                </a:solidFill>
                <a:latin typeface="Andalus" pitchFamily="18" charset="-78"/>
                <a:cs typeface="Andalus" pitchFamily="18" charset="-78"/>
              </a:rPr>
              <a:t>REMEMBER Non-Continuous Verbs /Mixed Verbs</a:t>
            </a:r>
          </a:p>
          <a:p>
            <a:pPr eaLnBrk="1" hangingPunct="1">
              <a:buFont typeface="Wingdings" pitchFamily="2" charset="2"/>
              <a:buNone/>
            </a:pPr>
            <a:r>
              <a:rPr lang="en-US" sz="2200" dirty="0" smtClean="0">
                <a:latin typeface="Andalus" pitchFamily="18" charset="-78"/>
                <a:cs typeface="Andalus" pitchFamily="18" charset="-78"/>
              </a:rPr>
              <a:t>It is important to remember that Non-Continuous Verbs cannot be used in any continuous tenses. Also, certain non-continuous meanings for Mixed Verbs cannot be used in continuous tenses. Instead of using Past continuous with these verbs, you must use Simple Past.</a:t>
            </a:r>
          </a:p>
          <a:p>
            <a:pPr eaLnBrk="1" hangingPunct="1">
              <a:buFont typeface="Wingdings" pitchFamily="2" charset="2"/>
              <a:buNone/>
            </a:pPr>
            <a:r>
              <a:rPr lang="en-US" b="1" i="1" u="sng" dirty="0" smtClean="0">
                <a:solidFill>
                  <a:srgbClr val="009900"/>
                </a:solidFill>
                <a:latin typeface="Andalus" pitchFamily="18" charset="-78"/>
                <a:cs typeface="Andalus" pitchFamily="18" charset="-78"/>
              </a:rPr>
              <a:t>Examples:-</a:t>
            </a:r>
          </a:p>
          <a:p>
            <a:pPr eaLnBrk="1" hangingPunct="1">
              <a:buFont typeface="Wingdings" pitchFamily="2" charset="2"/>
              <a:buNone/>
            </a:pPr>
            <a:r>
              <a:rPr lang="en-US" sz="2000" dirty="0" smtClean="0">
                <a:latin typeface="Andalus" pitchFamily="18" charset="-78"/>
                <a:cs typeface="Andalus" pitchFamily="18" charset="-78"/>
              </a:rPr>
              <a:t>1- Jana </a:t>
            </a:r>
            <a:r>
              <a:rPr lang="en-US" sz="2000" b="1" dirty="0" smtClean="0">
                <a:latin typeface="Andalus" pitchFamily="18" charset="-78"/>
                <a:cs typeface="Andalus" pitchFamily="18" charset="-78"/>
              </a:rPr>
              <a:t>was being</a:t>
            </a:r>
            <a:r>
              <a:rPr lang="en-US" sz="2000" dirty="0" smtClean="0">
                <a:latin typeface="Andalus" pitchFamily="18" charset="-78"/>
                <a:cs typeface="Andalus" pitchFamily="18" charset="-78"/>
              </a:rPr>
              <a:t> at my house when you arrived Not </a:t>
            </a:r>
            <a:r>
              <a:rPr lang="en-US" sz="2000" b="1" dirty="0" smtClean="0">
                <a:latin typeface="Andalus" pitchFamily="18" charset="-78"/>
                <a:cs typeface="Andalus" pitchFamily="18" charset="-78"/>
              </a:rPr>
              <a:t>Correct.</a:t>
            </a:r>
          </a:p>
          <a:p>
            <a:pPr eaLnBrk="1" hangingPunct="1">
              <a:buFont typeface="Wingdings" pitchFamily="2" charset="2"/>
              <a:buNone/>
            </a:pPr>
            <a:r>
              <a:rPr lang="en-US" sz="2000" dirty="0" smtClean="0">
                <a:latin typeface="Andalus" pitchFamily="18" charset="-78"/>
                <a:cs typeface="Andalus" pitchFamily="18" charset="-78"/>
              </a:rPr>
              <a:t>2- Jana </a:t>
            </a:r>
            <a:r>
              <a:rPr lang="en-US" sz="2000" b="1" dirty="0" smtClean="0">
                <a:latin typeface="Andalus" pitchFamily="18" charset="-78"/>
                <a:cs typeface="Andalus" pitchFamily="18" charset="-78"/>
              </a:rPr>
              <a:t>was</a:t>
            </a:r>
            <a:r>
              <a:rPr lang="en-US" sz="2000" dirty="0" smtClean="0">
                <a:latin typeface="Andalus" pitchFamily="18" charset="-78"/>
                <a:cs typeface="Andalus" pitchFamily="18" charset="-78"/>
              </a:rPr>
              <a:t> at my  house  when you arrived </a:t>
            </a:r>
            <a:r>
              <a:rPr lang="en-US" sz="2000" b="1" dirty="0" smtClean="0">
                <a:latin typeface="Andalus" pitchFamily="18" charset="-78"/>
                <a:cs typeface="Andalus" pitchFamily="18" charset="-78"/>
              </a:rPr>
              <a:t>correct.</a:t>
            </a:r>
          </a:p>
        </p:txBody>
      </p:sp>
    </p:spTree>
    <p:extLst>
      <p:ext uri="{BB962C8B-B14F-4D97-AF65-F5344CB8AC3E}">
        <p14:creationId xmlns:p14="http://schemas.microsoft.com/office/powerpoint/2010/main" val="63534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left)">
                                      <p:cBhvr>
                                        <p:cTn id="7" dur="30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800" decel="100000"/>
                                        <p:tgtEl>
                                          <p:spTgt spid="114691">
                                            <p:txEl>
                                              <p:pRg st="1" end="1"/>
                                            </p:txEl>
                                          </p:spTgt>
                                        </p:tgtEl>
                                      </p:cBhvr>
                                    </p:animEffect>
                                    <p:anim calcmode="lin" valueType="num">
                                      <p:cBhvr>
                                        <p:cTn id="13" dur="800" decel="100000" fill="hold"/>
                                        <p:tgtEl>
                                          <p:spTgt spid="114691">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14691">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14691">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4691">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469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wipe(left)">
                                      <p:cBhvr>
                                        <p:cTn id="22" dur="3000"/>
                                        <p:tgtEl>
                                          <p:spTgt spid="1146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fade">
                                      <p:cBhvr>
                                        <p:cTn id="27" dur="800" decel="100000"/>
                                        <p:tgtEl>
                                          <p:spTgt spid="114691">
                                            <p:txEl>
                                              <p:pRg st="3" end="3"/>
                                            </p:txEl>
                                          </p:spTgt>
                                        </p:tgtEl>
                                      </p:cBhvr>
                                    </p:animEffect>
                                    <p:anim calcmode="lin" valueType="num">
                                      <p:cBhvr>
                                        <p:cTn id="28" dur="800" decel="100000" fill="hold"/>
                                        <p:tgtEl>
                                          <p:spTgt spid="114691">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14691">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14691">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4691">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469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14691">
                                            <p:txEl>
                                              <p:pRg st="4" end="4"/>
                                            </p:txEl>
                                          </p:spTgt>
                                        </p:tgtEl>
                                        <p:attrNameLst>
                                          <p:attrName>style.visibility</p:attrName>
                                        </p:attrNameLst>
                                      </p:cBhvr>
                                      <p:to>
                                        <p:strVal val="visible"/>
                                      </p:to>
                                    </p:set>
                                    <p:animEffect transition="in" filter="fade">
                                      <p:cBhvr>
                                        <p:cTn id="37" dur="800" decel="100000"/>
                                        <p:tgtEl>
                                          <p:spTgt spid="114691">
                                            <p:txEl>
                                              <p:pRg st="4" end="4"/>
                                            </p:txEl>
                                          </p:spTgt>
                                        </p:tgtEl>
                                      </p:cBhvr>
                                    </p:animEffect>
                                    <p:anim calcmode="lin" valueType="num">
                                      <p:cBhvr>
                                        <p:cTn id="38" dur="800" decel="100000" fill="hold"/>
                                        <p:tgtEl>
                                          <p:spTgt spid="114691">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14691">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14691">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4691">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469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ctr" eaLnBrk="1" hangingPunct="1"/>
            <a:r>
              <a:rPr lang="en-US" dirty="0" smtClean="0">
                <a:solidFill>
                  <a:schemeClr val="accent4"/>
                </a:solidFill>
                <a:latin typeface="Andalus" pitchFamily="18" charset="-78"/>
                <a:cs typeface="Andalus" pitchFamily="18" charset="-78"/>
              </a:rPr>
              <a:t>Simple Future</a:t>
            </a:r>
          </a:p>
        </p:txBody>
      </p:sp>
      <p:sp>
        <p:nvSpPr>
          <p:cNvPr id="124931" name="Rectangle 3"/>
          <p:cNvSpPr>
            <a:spLocks noGrp="1" noChangeArrowheads="1"/>
          </p:cNvSpPr>
          <p:nvPr>
            <p:ph type="body" idx="1"/>
          </p:nvPr>
        </p:nvSpPr>
        <p:spPr>
          <a:xfrm>
            <a:off x="457200" y="1600200"/>
            <a:ext cx="8229600" cy="4495800"/>
          </a:xfrm>
        </p:spPr>
        <p:txBody>
          <a:bodyPr/>
          <a:lstStyle/>
          <a:p>
            <a:pPr eaLnBrk="1" hangingPunct="1">
              <a:lnSpc>
                <a:spcPct val="80000"/>
              </a:lnSpc>
              <a:buFont typeface="Wingdings" pitchFamily="2" charset="2"/>
              <a:buNone/>
            </a:pPr>
            <a:r>
              <a:rPr lang="en-US" sz="2000" dirty="0" smtClean="0">
                <a:latin typeface="Andalus" pitchFamily="18" charset="-78"/>
                <a:cs typeface="Andalus" pitchFamily="18" charset="-78"/>
              </a:rPr>
              <a:t>Simple Future has two different forms in English: “will” and “be going to”.</a:t>
            </a:r>
          </a:p>
          <a:p>
            <a:pPr eaLnBrk="1" hangingPunct="1">
              <a:lnSpc>
                <a:spcPct val="80000"/>
              </a:lnSpc>
              <a:buFont typeface="Wingdings" pitchFamily="2" charset="2"/>
              <a:buNone/>
            </a:pPr>
            <a:endParaRPr lang="en-US" sz="2000" dirty="0" smtClean="0">
              <a:latin typeface="Andalus" pitchFamily="18" charset="-78"/>
              <a:cs typeface="Andalus" pitchFamily="18" charset="-78"/>
            </a:endParaRPr>
          </a:p>
          <a:p>
            <a:pPr eaLnBrk="1" hangingPunct="1">
              <a:lnSpc>
                <a:spcPct val="80000"/>
              </a:lnSpc>
              <a:buFont typeface="Wingdings" pitchFamily="2" charset="2"/>
              <a:buNone/>
            </a:pPr>
            <a:endParaRPr lang="en-US" sz="500" dirty="0" smtClean="0">
              <a:latin typeface="Andalus" pitchFamily="18" charset="-78"/>
              <a:cs typeface="Andalus" pitchFamily="18" charset="-78"/>
            </a:endParaRPr>
          </a:p>
          <a:p>
            <a:pPr eaLnBrk="1" hangingPunct="1">
              <a:lnSpc>
                <a:spcPct val="80000"/>
              </a:lnSpc>
              <a:buFont typeface="Wingdings" pitchFamily="2" charset="2"/>
              <a:buNone/>
            </a:pPr>
            <a:endParaRPr lang="en-US" sz="500" dirty="0" smtClean="0">
              <a:latin typeface="Andalus" pitchFamily="18" charset="-78"/>
              <a:cs typeface="Andalus" pitchFamily="18" charset="-78"/>
            </a:endParaRPr>
          </a:p>
          <a:p>
            <a:pPr eaLnBrk="1" hangingPunct="1">
              <a:lnSpc>
                <a:spcPct val="80000"/>
              </a:lnSpc>
              <a:buFont typeface="Wingdings" pitchFamily="2" charset="2"/>
              <a:buNone/>
            </a:pPr>
            <a:endParaRPr lang="en-US" sz="500" dirty="0" smtClean="0">
              <a:latin typeface="Andalus" pitchFamily="18" charset="-78"/>
              <a:cs typeface="Andalus" pitchFamily="18" charset="-78"/>
            </a:endParaRPr>
          </a:p>
          <a:p>
            <a:pPr eaLnBrk="1" hangingPunct="1">
              <a:lnSpc>
                <a:spcPct val="80000"/>
              </a:lnSpc>
              <a:buFont typeface="Wingdings" pitchFamily="2" charset="2"/>
              <a:buNone/>
            </a:pPr>
            <a:endParaRPr lang="en-US" sz="500" dirty="0" smtClean="0">
              <a:latin typeface="Andalus" pitchFamily="18" charset="-78"/>
              <a:cs typeface="Andalus" pitchFamily="18" charset="-78"/>
            </a:endParaRPr>
          </a:p>
          <a:p>
            <a:pPr eaLnBrk="1" hangingPunct="1">
              <a:lnSpc>
                <a:spcPct val="80000"/>
              </a:lnSpc>
              <a:buFont typeface="Wingdings" pitchFamily="2" charset="2"/>
              <a:buNone/>
            </a:pPr>
            <a:endParaRPr lang="en-US" sz="500" dirty="0" smtClean="0">
              <a:latin typeface="Andalus" pitchFamily="18" charset="-78"/>
              <a:cs typeface="Andalus" pitchFamily="18" charset="-78"/>
            </a:endParaRPr>
          </a:p>
          <a:p>
            <a:pPr eaLnBrk="1" hangingPunct="1">
              <a:lnSpc>
                <a:spcPct val="80000"/>
              </a:lnSpc>
              <a:buFont typeface="Wingdings" pitchFamily="2" charset="2"/>
              <a:buNone/>
            </a:pPr>
            <a:endParaRPr lang="en-US" sz="500" dirty="0" smtClean="0">
              <a:latin typeface="Andalus" pitchFamily="18" charset="-78"/>
              <a:cs typeface="Andalus" pitchFamily="18" charset="-78"/>
            </a:endParaRPr>
          </a:p>
          <a:p>
            <a:pPr eaLnBrk="1" hangingPunct="1">
              <a:lnSpc>
                <a:spcPct val="80000"/>
              </a:lnSpc>
              <a:buFont typeface="Wingdings" pitchFamily="2" charset="2"/>
              <a:buNone/>
            </a:pPr>
            <a:endParaRPr lang="en-US" sz="1600" dirty="0" smtClean="0">
              <a:latin typeface="Andalus" pitchFamily="18" charset="-78"/>
              <a:cs typeface="Andalus" pitchFamily="18" charset="-78"/>
            </a:endParaRPr>
          </a:p>
          <a:p>
            <a:pPr eaLnBrk="1" hangingPunct="1">
              <a:lnSpc>
                <a:spcPct val="80000"/>
              </a:lnSpc>
              <a:buFont typeface="Wingdings" pitchFamily="2" charset="2"/>
              <a:buNone/>
            </a:pPr>
            <a:r>
              <a:rPr lang="en-US" sz="1600" b="1" dirty="0" smtClean="0">
                <a:latin typeface="Andalus" pitchFamily="18" charset="-78"/>
                <a:cs typeface="Andalus" pitchFamily="18" charset="-78"/>
              </a:rPr>
              <a:t>Past         Present       Future</a:t>
            </a:r>
          </a:p>
          <a:p>
            <a:pPr eaLnBrk="1" hangingPunct="1">
              <a:lnSpc>
                <a:spcPct val="80000"/>
              </a:lnSpc>
              <a:buFont typeface="Wingdings" pitchFamily="2" charset="2"/>
              <a:buNone/>
            </a:pPr>
            <a:r>
              <a:rPr lang="en-US" sz="2400" b="1" i="1" smtClean="0">
                <a:solidFill>
                  <a:srgbClr val="FF33CC"/>
                </a:solidFill>
                <a:latin typeface="Andalus" pitchFamily="18" charset="-78"/>
                <a:cs typeface="Andalus" pitchFamily="18" charset="-78"/>
              </a:rPr>
              <a:t>FORM Will</a:t>
            </a:r>
            <a:endParaRPr lang="en-US" sz="2400" b="1" i="1" dirty="0" smtClean="0">
              <a:solidFill>
                <a:srgbClr val="FF33CC"/>
              </a:solidFill>
              <a:latin typeface="Andalus" pitchFamily="18" charset="-78"/>
              <a:cs typeface="Andalus" pitchFamily="18" charset="-78"/>
            </a:endParaRPr>
          </a:p>
          <a:p>
            <a:pPr eaLnBrk="1" hangingPunct="1">
              <a:lnSpc>
                <a:spcPct val="80000"/>
              </a:lnSpc>
              <a:buFont typeface="Wingdings" pitchFamily="2" charset="2"/>
              <a:buNone/>
            </a:pPr>
            <a:r>
              <a:rPr lang="en-US" sz="1800" dirty="0" smtClean="0">
                <a:latin typeface="Andalus" pitchFamily="18" charset="-78"/>
                <a:cs typeface="Andalus" pitchFamily="18" charset="-78"/>
              </a:rPr>
              <a:t>Will + verb</a:t>
            </a:r>
          </a:p>
          <a:p>
            <a:pPr eaLnBrk="1" hangingPunct="1">
              <a:lnSpc>
                <a:spcPct val="80000"/>
              </a:lnSpc>
              <a:buFont typeface="Wingdings" pitchFamily="2" charset="2"/>
              <a:buNone/>
            </a:pPr>
            <a:endParaRPr lang="en-US" sz="1800" dirty="0" smtClean="0">
              <a:latin typeface="Andalus" pitchFamily="18" charset="-78"/>
              <a:cs typeface="Andalus" pitchFamily="18" charset="-78"/>
            </a:endParaRPr>
          </a:p>
          <a:p>
            <a:pPr eaLnBrk="1" hangingPunct="1">
              <a:lnSpc>
                <a:spcPct val="80000"/>
              </a:lnSpc>
              <a:buFont typeface="Wingdings" pitchFamily="2" charset="2"/>
              <a:buNone/>
            </a:pPr>
            <a:r>
              <a:rPr lang="en-US" sz="2400" b="1" i="1" dirty="0" smtClean="0">
                <a:solidFill>
                  <a:srgbClr val="990099"/>
                </a:solidFill>
                <a:latin typeface="Andalus" pitchFamily="18" charset="-78"/>
                <a:cs typeface="Andalus" pitchFamily="18" charset="-78"/>
              </a:rPr>
              <a:t>Examples:-</a:t>
            </a:r>
          </a:p>
          <a:p>
            <a:pPr eaLnBrk="1" hangingPunct="1">
              <a:lnSpc>
                <a:spcPct val="80000"/>
              </a:lnSpc>
              <a:buFont typeface="Wingdings" pitchFamily="2" charset="2"/>
              <a:buNone/>
            </a:pPr>
            <a:r>
              <a:rPr lang="en-US" sz="1800" dirty="0" smtClean="0">
                <a:latin typeface="Andalus" pitchFamily="18" charset="-78"/>
                <a:cs typeface="Andalus" pitchFamily="18" charset="-78"/>
              </a:rPr>
              <a:t>1-You </a:t>
            </a:r>
            <a:r>
              <a:rPr lang="en-US" sz="1800" b="1" dirty="0" smtClean="0">
                <a:latin typeface="Andalus" pitchFamily="18" charset="-78"/>
                <a:cs typeface="Andalus" pitchFamily="18" charset="-78"/>
              </a:rPr>
              <a:t>will help</a:t>
            </a:r>
            <a:r>
              <a:rPr lang="en-US" sz="1800" dirty="0" smtClean="0">
                <a:latin typeface="Andalus" pitchFamily="18" charset="-78"/>
                <a:cs typeface="Andalus" pitchFamily="18" charset="-78"/>
              </a:rPr>
              <a:t> him later.</a:t>
            </a:r>
          </a:p>
          <a:p>
            <a:pPr eaLnBrk="1" hangingPunct="1">
              <a:lnSpc>
                <a:spcPct val="80000"/>
              </a:lnSpc>
              <a:buFont typeface="Wingdings" pitchFamily="2" charset="2"/>
              <a:buNone/>
            </a:pPr>
            <a:r>
              <a:rPr lang="en-US" sz="1800" dirty="0" smtClean="0">
                <a:latin typeface="Andalus" pitchFamily="18" charset="-78"/>
                <a:cs typeface="Andalus" pitchFamily="18" charset="-78"/>
              </a:rPr>
              <a:t>2-</a:t>
            </a:r>
            <a:r>
              <a:rPr lang="en-US" sz="1800" b="1" dirty="0" smtClean="0">
                <a:latin typeface="Andalus" pitchFamily="18" charset="-78"/>
                <a:cs typeface="Andalus" pitchFamily="18" charset="-78"/>
              </a:rPr>
              <a:t>will</a:t>
            </a:r>
            <a:r>
              <a:rPr lang="en-US" sz="1800" dirty="0" smtClean="0">
                <a:latin typeface="Andalus" pitchFamily="18" charset="-78"/>
                <a:cs typeface="Andalus" pitchFamily="18" charset="-78"/>
              </a:rPr>
              <a:t> you </a:t>
            </a:r>
            <a:r>
              <a:rPr lang="en-US" sz="1800" b="1" dirty="0" smtClean="0">
                <a:latin typeface="Andalus" pitchFamily="18" charset="-78"/>
                <a:cs typeface="Andalus" pitchFamily="18" charset="-78"/>
              </a:rPr>
              <a:t>help</a:t>
            </a:r>
            <a:r>
              <a:rPr lang="en-US" sz="1800" dirty="0" smtClean="0">
                <a:latin typeface="Andalus" pitchFamily="18" charset="-78"/>
                <a:cs typeface="Andalus" pitchFamily="18" charset="-78"/>
              </a:rPr>
              <a:t> him later?</a:t>
            </a:r>
          </a:p>
          <a:p>
            <a:pPr eaLnBrk="1" hangingPunct="1">
              <a:lnSpc>
                <a:spcPct val="80000"/>
              </a:lnSpc>
              <a:buFont typeface="Wingdings" pitchFamily="2" charset="2"/>
              <a:buNone/>
            </a:pPr>
            <a:r>
              <a:rPr lang="en-US" sz="1800" dirty="0" smtClean="0">
                <a:latin typeface="Andalus" pitchFamily="18" charset="-78"/>
                <a:cs typeface="Andalus" pitchFamily="18" charset="-78"/>
              </a:rPr>
              <a:t>3- you </a:t>
            </a:r>
            <a:r>
              <a:rPr lang="en-US" sz="1800" b="1" dirty="0" smtClean="0">
                <a:latin typeface="Andalus" pitchFamily="18" charset="-78"/>
                <a:cs typeface="Andalus" pitchFamily="18" charset="-78"/>
              </a:rPr>
              <a:t>will not help</a:t>
            </a:r>
            <a:r>
              <a:rPr lang="en-US" sz="1800" dirty="0" smtClean="0">
                <a:latin typeface="Andalus" pitchFamily="18" charset="-78"/>
                <a:cs typeface="Andalus" pitchFamily="18" charset="-78"/>
              </a:rPr>
              <a:t> him later.</a:t>
            </a:r>
          </a:p>
        </p:txBody>
      </p:sp>
      <p:sp>
        <p:nvSpPr>
          <p:cNvPr id="29702" name="Line 12"/>
          <p:cNvSpPr>
            <a:spLocks noChangeShapeType="1"/>
          </p:cNvSpPr>
          <p:nvPr/>
        </p:nvSpPr>
        <p:spPr bwMode="auto">
          <a:xfrm flipV="1">
            <a:off x="304800" y="28194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9703" name="Line 13"/>
          <p:cNvSpPr>
            <a:spLocks noChangeShapeType="1"/>
          </p:cNvSpPr>
          <p:nvPr/>
        </p:nvSpPr>
        <p:spPr bwMode="auto">
          <a:xfrm>
            <a:off x="1676400" y="2514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9704" name="Line 15"/>
          <p:cNvSpPr>
            <a:spLocks noChangeShapeType="1"/>
          </p:cNvSpPr>
          <p:nvPr/>
        </p:nvSpPr>
        <p:spPr bwMode="auto">
          <a:xfrm>
            <a:off x="1981200" y="24384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29705" name="Line 16"/>
          <p:cNvSpPr>
            <a:spLocks noChangeShapeType="1"/>
          </p:cNvSpPr>
          <p:nvPr/>
        </p:nvSpPr>
        <p:spPr bwMode="auto">
          <a:xfrm flipH="1">
            <a:off x="1981200" y="24384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102774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circle(in)">
                                      <p:cBhvr>
                                        <p:cTn id="7" dur="2000"/>
                                        <p:tgtEl>
                                          <p:spTgt spid="124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fade">
                                      <p:cBhvr>
                                        <p:cTn id="12" dur="2000"/>
                                        <p:tgtEl>
                                          <p:spTgt spid="124931">
                                            <p:txEl>
                                              <p:pRg st="0" end="0"/>
                                            </p:txEl>
                                          </p:spTgt>
                                        </p:tgtEl>
                                      </p:cBhvr>
                                    </p:animEffect>
                                    <p:anim calcmode="lin" valueType="num">
                                      <p:cBhvr>
                                        <p:cTn id="13" dur="2000" fill="hold"/>
                                        <p:tgtEl>
                                          <p:spTgt spid="124931">
                                            <p:txEl>
                                              <p:pRg st="0" end="0"/>
                                            </p:txEl>
                                          </p:spTgt>
                                        </p:tgtEl>
                                        <p:attrNameLst>
                                          <p:attrName>ppt_x</p:attrName>
                                        </p:attrNameLst>
                                      </p:cBhvr>
                                      <p:tavLst>
                                        <p:tav tm="0">
                                          <p:val>
                                            <p:strVal val="#ppt_x-.1"/>
                                          </p:val>
                                        </p:tav>
                                        <p:tav tm="100000">
                                          <p:val>
                                            <p:strVal val="#ppt_x"/>
                                          </p:val>
                                        </p:tav>
                                      </p:tavLst>
                                    </p:anim>
                                    <p:anim calcmode="lin" valueType="num">
                                      <p:cBhvr>
                                        <p:cTn id="14" dur="20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124931">
                                            <p:txEl>
                                              <p:pRg st="9" end="9"/>
                                            </p:txEl>
                                          </p:spTgt>
                                        </p:tgtEl>
                                        <p:attrNameLst>
                                          <p:attrName>style.visibility</p:attrName>
                                        </p:attrNameLst>
                                      </p:cBhvr>
                                      <p:to>
                                        <p:strVal val="visible"/>
                                      </p:to>
                                    </p:set>
                                    <p:animEffect transition="in" filter="fade">
                                      <p:cBhvr>
                                        <p:cTn id="19" dur="800" decel="100000"/>
                                        <p:tgtEl>
                                          <p:spTgt spid="124931">
                                            <p:txEl>
                                              <p:pRg st="9" end="9"/>
                                            </p:txEl>
                                          </p:spTgt>
                                        </p:tgtEl>
                                      </p:cBhvr>
                                    </p:animEffect>
                                    <p:anim calcmode="lin" valueType="num">
                                      <p:cBhvr>
                                        <p:cTn id="20" dur="800" decel="100000" fill="hold"/>
                                        <p:tgtEl>
                                          <p:spTgt spid="124931">
                                            <p:txEl>
                                              <p:pRg st="9" end="9"/>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124931">
                                            <p:txEl>
                                              <p:pRg st="9" end="9"/>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124931">
                                            <p:txEl>
                                              <p:pRg st="9" end="9"/>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24931">
                                            <p:txEl>
                                              <p:pRg st="9" end="9"/>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24931">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124931">
                                            <p:txEl>
                                              <p:pRg st="10" end="10"/>
                                            </p:txEl>
                                          </p:spTgt>
                                        </p:tgtEl>
                                        <p:attrNameLst>
                                          <p:attrName>style.visibility</p:attrName>
                                        </p:attrNameLst>
                                      </p:cBhvr>
                                      <p:to>
                                        <p:strVal val="visible"/>
                                      </p:to>
                                    </p:set>
                                    <p:animEffect transition="in" filter="circle(in)">
                                      <p:cBhvr>
                                        <p:cTn id="29" dur="2000"/>
                                        <p:tgtEl>
                                          <p:spTgt spid="124931">
                                            <p:txEl>
                                              <p:pRg st="10" end="1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nodeType="clickEffect">
                                  <p:stCondLst>
                                    <p:cond delay="0"/>
                                  </p:stCondLst>
                                  <p:iterate type="lt">
                                    <p:tmPct val="10000"/>
                                  </p:iterate>
                                  <p:childTnLst>
                                    <p:set>
                                      <p:cBhvr>
                                        <p:cTn id="33" dur="1" fill="hold">
                                          <p:stCondLst>
                                            <p:cond delay="0"/>
                                          </p:stCondLst>
                                        </p:cTn>
                                        <p:tgtEl>
                                          <p:spTgt spid="124931">
                                            <p:txEl>
                                              <p:pRg st="11" end="11"/>
                                            </p:txEl>
                                          </p:spTgt>
                                        </p:tgtEl>
                                        <p:attrNameLst>
                                          <p:attrName>style.visibility</p:attrName>
                                        </p:attrNameLst>
                                      </p:cBhvr>
                                      <p:to>
                                        <p:strVal val="visible"/>
                                      </p:to>
                                    </p:set>
                                    <p:animEffect transition="in" filter="fade">
                                      <p:cBhvr>
                                        <p:cTn id="34" dur="1000"/>
                                        <p:tgtEl>
                                          <p:spTgt spid="124931">
                                            <p:txEl>
                                              <p:pRg st="11" end="11"/>
                                            </p:txEl>
                                          </p:spTgt>
                                        </p:tgtEl>
                                      </p:cBhvr>
                                    </p:animEffect>
                                    <p:anim calcmode="lin" valueType="num">
                                      <p:cBhvr>
                                        <p:cTn id="35" dur="1000" fill="hold"/>
                                        <p:tgtEl>
                                          <p:spTgt spid="124931">
                                            <p:txEl>
                                              <p:pRg st="11" end="11"/>
                                            </p:txEl>
                                          </p:spTgt>
                                        </p:tgtEl>
                                        <p:attrNameLst>
                                          <p:attrName>ppt_x</p:attrName>
                                        </p:attrNameLst>
                                      </p:cBhvr>
                                      <p:tavLst>
                                        <p:tav tm="0">
                                          <p:val>
                                            <p:strVal val="#ppt_x-.1"/>
                                          </p:val>
                                        </p:tav>
                                        <p:tav tm="100000">
                                          <p:val>
                                            <p:strVal val="#ppt_x"/>
                                          </p:val>
                                        </p:tav>
                                      </p:tavLst>
                                    </p:anim>
                                    <p:anim calcmode="lin" valueType="num">
                                      <p:cBhvr>
                                        <p:cTn id="36" dur="1000" fill="hold"/>
                                        <p:tgtEl>
                                          <p:spTgt spid="12493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124931">
                                            <p:txEl>
                                              <p:pRg st="13" end="13"/>
                                            </p:txEl>
                                          </p:spTgt>
                                        </p:tgtEl>
                                        <p:attrNameLst>
                                          <p:attrName>style.visibility</p:attrName>
                                        </p:attrNameLst>
                                      </p:cBhvr>
                                      <p:to>
                                        <p:strVal val="visible"/>
                                      </p:to>
                                    </p:set>
                                    <p:animEffect transition="in" filter="circle(in)">
                                      <p:cBhvr>
                                        <p:cTn id="41" dur="2000"/>
                                        <p:tgtEl>
                                          <p:spTgt spid="124931">
                                            <p:txEl>
                                              <p:pRg st="13" end="1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24931">
                                            <p:txEl>
                                              <p:pRg st="14" end="14"/>
                                            </p:txEl>
                                          </p:spTgt>
                                        </p:tgtEl>
                                        <p:attrNameLst>
                                          <p:attrName>style.visibility</p:attrName>
                                        </p:attrNameLst>
                                      </p:cBhvr>
                                      <p:to>
                                        <p:strVal val="visible"/>
                                      </p:to>
                                    </p:set>
                                    <p:animEffect transition="in" filter="fade">
                                      <p:cBhvr>
                                        <p:cTn id="46" dur="1000"/>
                                        <p:tgtEl>
                                          <p:spTgt spid="124931">
                                            <p:txEl>
                                              <p:pRg st="14" end="14"/>
                                            </p:txEl>
                                          </p:spTgt>
                                        </p:tgtEl>
                                      </p:cBhvr>
                                    </p:animEffect>
                                    <p:anim calcmode="lin" valueType="num">
                                      <p:cBhvr>
                                        <p:cTn id="47" dur="1000" fill="hold"/>
                                        <p:tgtEl>
                                          <p:spTgt spid="124931">
                                            <p:txEl>
                                              <p:pRg st="14" end="14"/>
                                            </p:txEl>
                                          </p:spTgt>
                                        </p:tgtEl>
                                        <p:attrNameLst>
                                          <p:attrName>ppt_x</p:attrName>
                                        </p:attrNameLst>
                                      </p:cBhvr>
                                      <p:tavLst>
                                        <p:tav tm="0">
                                          <p:val>
                                            <p:strVal val="#ppt_x-.1"/>
                                          </p:val>
                                        </p:tav>
                                        <p:tav tm="100000">
                                          <p:val>
                                            <p:strVal val="#ppt_x"/>
                                          </p:val>
                                        </p:tav>
                                      </p:tavLst>
                                    </p:anim>
                                    <p:anim calcmode="lin" valueType="num">
                                      <p:cBhvr>
                                        <p:cTn id="48" dur="1000" fill="hold"/>
                                        <p:tgtEl>
                                          <p:spTgt spid="12493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0" presetClass="entr" presetSubtype="0" fill="hold" nodeType="clickEffect">
                                  <p:stCondLst>
                                    <p:cond delay="0"/>
                                  </p:stCondLst>
                                  <p:iterate type="lt">
                                    <p:tmPct val="10000"/>
                                  </p:iterate>
                                  <p:childTnLst>
                                    <p:set>
                                      <p:cBhvr>
                                        <p:cTn id="52" dur="1" fill="hold">
                                          <p:stCondLst>
                                            <p:cond delay="0"/>
                                          </p:stCondLst>
                                        </p:cTn>
                                        <p:tgtEl>
                                          <p:spTgt spid="124931">
                                            <p:txEl>
                                              <p:pRg st="15" end="15"/>
                                            </p:txEl>
                                          </p:spTgt>
                                        </p:tgtEl>
                                        <p:attrNameLst>
                                          <p:attrName>style.visibility</p:attrName>
                                        </p:attrNameLst>
                                      </p:cBhvr>
                                      <p:to>
                                        <p:strVal val="visible"/>
                                      </p:to>
                                    </p:set>
                                    <p:animEffect transition="in" filter="fade">
                                      <p:cBhvr>
                                        <p:cTn id="53" dur="1000"/>
                                        <p:tgtEl>
                                          <p:spTgt spid="124931">
                                            <p:txEl>
                                              <p:pRg st="15" end="15"/>
                                            </p:txEl>
                                          </p:spTgt>
                                        </p:tgtEl>
                                      </p:cBhvr>
                                    </p:animEffect>
                                    <p:anim calcmode="lin" valueType="num">
                                      <p:cBhvr>
                                        <p:cTn id="54" dur="1000" fill="hold"/>
                                        <p:tgtEl>
                                          <p:spTgt spid="124931">
                                            <p:txEl>
                                              <p:pRg st="15" end="15"/>
                                            </p:txEl>
                                          </p:spTgt>
                                        </p:tgtEl>
                                        <p:attrNameLst>
                                          <p:attrName>ppt_x</p:attrName>
                                        </p:attrNameLst>
                                      </p:cBhvr>
                                      <p:tavLst>
                                        <p:tav tm="0">
                                          <p:val>
                                            <p:strVal val="#ppt_x-.1"/>
                                          </p:val>
                                        </p:tav>
                                        <p:tav tm="100000">
                                          <p:val>
                                            <p:strVal val="#ppt_x"/>
                                          </p:val>
                                        </p:tav>
                                      </p:tavLst>
                                    </p:anim>
                                    <p:anim calcmode="lin" valueType="num">
                                      <p:cBhvr>
                                        <p:cTn id="55" dur="1000" fill="hold"/>
                                        <p:tgtEl>
                                          <p:spTgt spid="124931">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0" presetClass="entr" presetSubtype="0" fill="hold" nodeType="clickEffect">
                                  <p:stCondLst>
                                    <p:cond delay="0"/>
                                  </p:stCondLst>
                                  <p:iterate type="lt">
                                    <p:tmPct val="10000"/>
                                  </p:iterate>
                                  <p:childTnLst>
                                    <p:set>
                                      <p:cBhvr>
                                        <p:cTn id="59" dur="1" fill="hold">
                                          <p:stCondLst>
                                            <p:cond delay="0"/>
                                          </p:stCondLst>
                                        </p:cTn>
                                        <p:tgtEl>
                                          <p:spTgt spid="124931">
                                            <p:txEl>
                                              <p:pRg st="16" end="16"/>
                                            </p:txEl>
                                          </p:spTgt>
                                        </p:tgtEl>
                                        <p:attrNameLst>
                                          <p:attrName>style.visibility</p:attrName>
                                        </p:attrNameLst>
                                      </p:cBhvr>
                                      <p:to>
                                        <p:strVal val="visible"/>
                                      </p:to>
                                    </p:set>
                                    <p:animEffect transition="in" filter="fade">
                                      <p:cBhvr>
                                        <p:cTn id="60" dur="1000"/>
                                        <p:tgtEl>
                                          <p:spTgt spid="124931">
                                            <p:txEl>
                                              <p:pRg st="16" end="16"/>
                                            </p:txEl>
                                          </p:spTgt>
                                        </p:tgtEl>
                                      </p:cBhvr>
                                    </p:animEffect>
                                    <p:anim calcmode="lin" valueType="num">
                                      <p:cBhvr>
                                        <p:cTn id="61" dur="1000" fill="hold"/>
                                        <p:tgtEl>
                                          <p:spTgt spid="124931">
                                            <p:txEl>
                                              <p:pRg st="16" end="16"/>
                                            </p:txEl>
                                          </p:spTgt>
                                        </p:tgtEl>
                                        <p:attrNameLst>
                                          <p:attrName>ppt_x</p:attrName>
                                        </p:attrNameLst>
                                      </p:cBhvr>
                                      <p:tavLst>
                                        <p:tav tm="0">
                                          <p:val>
                                            <p:strVal val="#ppt_x-.1"/>
                                          </p:val>
                                        </p:tav>
                                        <p:tav tm="100000">
                                          <p:val>
                                            <p:strVal val="#ppt_x"/>
                                          </p:val>
                                        </p:tav>
                                      </p:tavLst>
                                    </p:anim>
                                    <p:anim calcmode="lin" valueType="num">
                                      <p:cBhvr>
                                        <p:cTn id="62" dur="1000" fill="hold"/>
                                        <p:tgtEl>
                                          <p:spTgt spid="124931">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7467600" cy="152400"/>
          </a:xfrm>
        </p:spPr>
        <p:txBody>
          <a:bodyPr>
            <a:normAutofit fontScale="90000"/>
          </a:bodyPr>
          <a:lstStyle/>
          <a:p>
            <a:pPr eaLnBrk="1" hangingPunct="1"/>
            <a:endParaRPr lang="ar-SA" sz="4000" smtClean="0"/>
          </a:p>
        </p:txBody>
      </p:sp>
      <p:sp>
        <p:nvSpPr>
          <p:cNvPr id="134147" name="Rectangle 3"/>
          <p:cNvSpPr>
            <a:spLocks noGrp="1" noChangeArrowheads="1"/>
          </p:cNvSpPr>
          <p:nvPr>
            <p:ph type="body" idx="1"/>
          </p:nvPr>
        </p:nvSpPr>
        <p:spPr>
          <a:xfrm>
            <a:off x="457200" y="1676400"/>
            <a:ext cx="8229600" cy="4191000"/>
          </a:xfrm>
        </p:spPr>
        <p:txBody>
          <a:bodyPr/>
          <a:lstStyle/>
          <a:p>
            <a:pPr marL="609600" indent="-609600" eaLnBrk="1" hangingPunct="1">
              <a:buFont typeface="Wingdings" pitchFamily="2" charset="2"/>
              <a:buNone/>
            </a:pPr>
            <a:r>
              <a:rPr lang="en-US" b="1" i="1" u="sng" dirty="0" smtClean="0">
                <a:solidFill>
                  <a:srgbClr val="990099"/>
                </a:solidFill>
                <a:latin typeface="Andalus" pitchFamily="18" charset="-78"/>
                <a:cs typeface="Andalus" pitchFamily="18" charset="-78"/>
              </a:rPr>
              <a:t>FORM  </a:t>
            </a:r>
            <a:r>
              <a:rPr lang="en-US" b="1" i="1" u="sng" dirty="0">
                <a:solidFill>
                  <a:srgbClr val="990099"/>
                </a:solidFill>
                <a:latin typeface="Andalus" pitchFamily="18" charset="-78"/>
                <a:cs typeface="Andalus" pitchFamily="18" charset="-78"/>
              </a:rPr>
              <a:t>:</a:t>
            </a:r>
            <a:r>
              <a:rPr lang="en-US" b="1" i="1" u="sng" dirty="0" smtClean="0">
                <a:solidFill>
                  <a:srgbClr val="990099"/>
                </a:solidFill>
                <a:latin typeface="Andalus" pitchFamily="18" charset="-78"/>
                <a:cs typeface="Andalus" pitchFamily="18" charset="-78"/>
              </a:rPr>
              <a:t>Be Going to:</a:t>
            </a:r>
          </a:p>
          <a:p>
            <a:pPr marL="609600" indent="-609600" eaLnBrk="1" hangingPunct="1">
              <a:buFont typeface="Wingdings" pitchFamily="2" charset="2"/>
              <a:buNone/>
            </a:pPr>
            <a:r>
              <a:rPr lang="en-US" sz="2800" dirty="0" smtClean="0">
                <a:latin typeface="Andalus" pitchFamily="18" charset="-78"/>
                <a:cs typeface="Andalus" pitchFamily="18" charset="-78"/>
              </a:rPr>
              <a:t>Am/is/are + going to +verb</a:t>
            </a:r>
          </a:p>
          <a:p>
            <a:pPr marL="609600" indent="-609600" eaLnBrk="1" hangingPunct="1">
              <a:buFont typeface="Wingdings" pitchFamily="2" charset="2"/>
              <a:buNone/>
            </a:pPr>
            <a:endParaRPr lang="en-US" sz="2800" dirty="0" smtClean="0">
              <a:latin typeface="Andalus" pitchFamily="18" charset="-78"/>
              <a:cs typeface="Andalus" pitchFamily="18" charset="-78"/>
            </a:endParaRPr>
          </a:p>
          <a:p>
            <a:pPr marL="609600" indent="-609600" eaLnBrk="1" hangingPunct="1">
              <a:buFont typeface="Wingdings" pitchFamily="2" charset="2"/>
              <a:buNone/>
            </a:pPr>
            <a:r>
              <a:rPr lang="en-US" b="1" i="1" u="sng" dirty="0" smtClean="0">
                <a:solidFill>
                  <a:schemeClr val="accent1"/>
                </a:solidFill>
                <a:latin typeface="Andalus" pitchFamily="18" charset="-78"/>
                <a:cs typeface="Andalus" pitchFamily="18" charset="-78"/>
              </a:rPr>
              <a:t>Examples:-</a:t>
            </a:r>
          </a:p>
          <a:p>
            <a:pPr marL="609600" indent="-609600" eaLnBrk="1" hangingPunct="1">
              <a:buFont typeface="Wingdings" pitchFamily="2" charset="2"/>
              <a:buAutoNum type="arabicPeriod"/>
            </a:pPr>
            <a:r>
              <a:rPr lang="en-US" sz="2800" dirty="0" smtClean="0">
                <a:latin typeface="Andalus" pitchFamily="18" charset="-78"/>
                <a:cs typeface="Andalus" pitchFamily="18" charset="-78"/>
              </a:rPr>
              <a:t>You </a:t>
            </a:r>
            <a:r>
              <a:rPr lang="en-US" sz="2800" b="1" dirty="0" smtClean="0">
                <a:latin typeface="Andalus" pitchFamily="18" charset="-78"/>
                <a:cs typeface="Andalus" pitchFamily="18" charset="-78"/>
              </a:rPr>
              <a:t>are going to meet</a:t>
            </a:r>
            <a:r>
              <a:rPr lang="en-US" sz="2800" dirty="0" smtClean="0">
                <a:latin typeface="Andalus" pitchFamily="18" charset="-78"/>
                <a:cs typeface="Andalus" pitchFamily="18" charset="-78"/>
              </a:rPr>
              <a:t> Jana tonight.</a:t>
            </a:r>
          </a:p>
          <a:p>
            <a:pPr marL="609600" indent="-609600" eaLnBrk="1" hangingPunct="1">
              <a:buFont typeface="Wingdings" pitchFamily="2" charset="2"/>
              <a:buNone/>
            </a:pPr>
            <a:r>
              <a:rPr lang="en-US" sz="2800" dirty="0" smtClean="0">
                <a:latin typeface="Andalus" pitchFamily="18" charset="-78"/>
                <a:cs typeface="Andalus" pitchFamily="18" charset="-78"/>
              </a:rPr>
              <a:t>2. </a:t>
            </a:r>
            <a:r>
              <a:rPr lang="en-US" sz="2800" b="1" dirty="0" smtClean="0">
                <a:latin typeface="Andalus" pitchFamily="18" charset="-78"/>
                <a:cs typeface="Andalus" pitchFamily="18" charset="-78"/>
              </a:rPr>
              <a:t>Are</a:t>
            </a:r>
            <a:r>
              <a:rPr lang="en-US" sz="2800" dirty="0" smtClean="0">
                <a:latin typeface="Andalus" pitchFamily="18" charset="-78"/>
                <a:cs typeface="Andalus" pitchFamily="18" charset="-78"/>
              </a:rPr>
              <a:t> you </a:t>
            </a:r>
            <a:r>
              <a:rPr lang="en-US" sz="2800" b="1" dirty="0" smtClean="0">
                <a:latin typeface="Andalus" pitchFamily="18" charset="-78"/>
                <a:cs typeface="Andalus" pitchFamily="18" charset="-78"/>
              </a:rPr>
              <a:t>going to meet</a:t>
            </a:r>
            <a:r>
              <a:rPr lang="en-US" sz="2800" dirty="0" smtClean="0">
                <a:latin typeface="Andalus" pitchFamily="18" charset="-78"/>
                <a:cs typeface="Andalus" pitchFamily="18" charset="-78"/>
              </a:rPr>
              <a:t> Jana tonight?</a:t>
            </a:r>
          </a:p>
          <a:p>
            <a:pPr marL="609600" indent="-609600" eaLnBrk="1" hangingPunct="1">
              <a:buFont typeface="Wingdings" pitchFamily="2" charset="2"/>
              <a:buNone/>
            </a:pPr>
            <a:r>
              <a:rPr lang="en-US" sz="2800" dirty="0" smtClean="0">
                <a:latin typeface="Andalus" pitchFamily="18" charset="-78"/>
                <a:cs typeface="Andalus" pitchFamily="18" charset="-78"/>
              </a:rPr>
              <a:t>3.You </a:t>
            </a:r>
            <a:r>
              <a:rPr lang="en-US" sz="2800" b="1" dirty="0" smtClean="0">
                <a:latin typeface="Andalus" pitchFamily="18" charset="-78"/>
                <a:cs typeface="Andalus" pitchFamily="18" charset="-78"/>
              </a:rPr>
              <a:t>are not going to meet</a:t>
            </a:r>
            <a:r>
              <a:rPr lang="en-US" sz="2800" dirty="0" smtClean="0">
                <a:latin typeface="Andalus" pitchFamily="18" charset="-78"/>
                <a:cs typeface="Andalus" pitchFamily="18" charset="-78"/>
              </a:rPr>
              <a:t> Jana tonight.</a:t>
            </a:r>
          </a:p>
          <a:p>
            <a:pPr marL="609600" indent="-609600" eaLnBrk="1" hangingPunct="1">
              <a:buFont typeface="Wingdings" pitchFamily="2" charset="2"/>
              <a:buNone/>
            </a:pPr>
            <a:endParaRPr lang="en-US" sz="2800" dirty="0" smtClean="0">
              <a:latin typeface="Andalus" pitchFamily="18" charset="-78"/>
              <a:cs typeface="Andalus" pitchFamily="18" charset="-78"/>
            </a:endParaRPr>
          </a:p>
          <a:p>
            <a:pPr marL="609600" indent="-609600" eaLnBrk="1" hangingPunct="1">
              <a:buFont typeface="Wingdings" pitchFamily="2" charset="2"/>
              <a:buNone/>
            </a:pPr>
            <a:endParaRPr lang="en-US" sz="2800" dirty="0" smtClean="0">
              <a:latin typeface="Andalus" pitchFamily="18" charset="-78"/>
              <a:cs typeface="Andalus" pitchFamily="18" charset="-78"/>
            </a:endParaRPr>
          </a:p>
          <a:p>
            <a:pPr marL="609600" indent="-609600" eaLnBrk="1" hangingPunct="1">
              <a:buFont typeface="Wingdings" pitchFamily="2" charset="2"/>
              <a:buNone/>
            </a:pPr>
            <a:endParaRPr lang="en-US" b="1" i="1" u="sng" dirty="0" smtClean="0">
              <a:solidFill>
                <a:srgbClr val="990099"/>
              </a:solidFill>
              <a:latin typeface="Andalus" pitchFamily="18" charset="-78"/>
              <a:cs typeface="Andalus" pitchFamily="18" charset="-78"/>
            </a:endParaRPr>
          </a:p>
        </p:txBody>
      </p:sp>
    </p:spTree>
    <p:extLst>
      <p:ext uri="{BB962C8B-B14F-4D97-AF65-F5344CB8AC3E}">
        <p14:creationId xmlns:p14="http://schemas.microsoft.com/office/powerpoint/2010/main" val="29076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wheel(4)">
                                      <p:cBhvr>
                                        <p:cTn id="7" dur="20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fade">
                                      <p:cBhvr>
                                        <p:cTn id="12" dur="800" decel="100000"/>
                                        <p:tgtEl>
                                          <p:spTgt spid="134147">
                                            <p:txEl>
                                              <p:pRg st="1" end="1"/>
                                            </p:txEl>
                                          </p:spTgt>
                                        </p:tgtEl>
                                      </p:cBhvr>
                                    </p:animEffect>
                                    <p:anim calcmode="lin" valueType="num">
                                      <p:cBhvr>
                                        <p:cTn id="13" dur="800" decel="100000" fill="hold"/>
                                        <p:tgtEl>
                                          <p:spTgt spid="134147">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34147">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34147">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34147">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34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animEffect transition="in" filter="wheel(4)">
                                      <p:cBhvr>
                                        <p:cTn id="22" dur="2000"/>
                                        <p:tgtEl>
                                          <p:spTgt spid="134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4147">
                                            <p:txEl>
                                              <p:pRg st="4" end="4"/>
                                            </p:txEl>
                                          </p:spTgt>
                                        </p:tgtEl>
                                        <p:attrNameLst>
                                          <p:attrName>style.visibility</p:attrName>
                                        </p:attrNameLst>
                                      </p:cBhvr>
                                      <p:to>
                                        <p:strVal val="visible"/>
                                      </p:to>
                                    </p:set>
                                    <p:animEffect transition="in" filter="fade">
                                      <p:cBhvr>
                                        <p:cTn id="27" dur="800" decel="100000"/>
                                        <p:tgtEl>
                                          <p:spTgt spid="134147">
                                            <p:txEl>
                                              <p:pRg st="4" end="4"/>
                                            </p:txEl>
                                          </p:spTgt>
                                        </p:tgtEl>
                                      </p:cBhvr>
                                    </p:animEffect>
                                    <p:anim calcmode="lin" valueType="num">
                                      <p:cBhvr>
                                        <p:cTn id="28" dur="800" decel="100000" fill="hold"/>
                                        <p:tgtEl>
                                          <p:spTgt spid="134147">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34147">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34147">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4147">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4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Effect transition="in" filter="fade">
                                      <p:cBhvr>
                                        <p:cTn id="37" dur="800" decel="100000"/>
                                        <p:tgtEl>
                                          <p:spTgt spid="134147">
                                            <p:txEl>
                                              <p:pRg st="5" end="5"/>
                                            </p:txEl>
                                          </p:spTgt>
                                        </p:tgtEl>
                                      </p:cBhvr>
                                    </p:animEffect>
                                    <p:anim calcmode="lin" valueType="num">
                                      <p:cBhvr>
                                        <p:cTn id="38" dur="800" decel="100000" fill="hold"/>
                                        <p:tgtEl>
                                          <p:spTgt spid="134147">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34147">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34147">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4147">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4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34147">
                                            <p:txEl>
                                              <p:pRg st="6" end="6"/>
                                            </p:txEl>
                                          </p:spTgt>
                                        </p:tgtEl>
                                        <p:attrNameLst>
                                          <p:attrName>style.visibility</p:attrName>
                                        </p:attrNameLst>
                                      </p:cBhvr>
                                      <p:to>
                                        <p:strVal val="visible"/>
                                      </p:to>
                                    </p:set>
                                    <p:animEffect transition="in" filter="fade">
                                      <p:cBhvr>
                                        <p:cTn id="47" dur="800" decel="100000"/>
                                        <p:tgtEl>
                                          <p:spTgt spid="134147">
                                            <p:txEl>
                                              <p:pRg st="6" end="6"/>
                                            </p:txEl>
                                          </p:spTgt>
                                        </p:tgtEl>
                                      </p:cBhvr>
                                    </p:animEffect>
                                    <p:anim calcmode="lin" valueType="num">
                                      <p:cBhvr>
                                        <p:cTn id="48" dur="800" decel="100000" fill="hold"/>
                                        <p:tgtEl>
                                          <p:spTgt spid="134147">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34147">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34147">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34147">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3414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152400"/>
          </a:xfrm>
        </p:spPr>
        <p:txBody>
          <a:bodyPr>
            <a:normAutofit fontScale="90000"/>
          </a:bodyPr>
          <a:lstStyle/>
          <a:p>
            <a:pPr eaLnBrk="1" hangingPunct="1"/>
            <a:endParaRPr lang="ar-SA" sz="4000" smtClean="0"/>
          </a:p>
        </p:txBody>
      </p:sp>
      <p:sp>
        <p:nvSpPr>
          <p:cNvPr id="135171" name="Rectangle 3"/>
          <p:cNvSpPr>
            <a:spLocks noGrp="1" noChangeArrowheads="1"/>
          </p:cNvSpPr>
          <p:nvPr>
            <p:ph type="body" idx="1"/>
          </p:nvPr>
        </p:nvSpPr>
        <p:spPr>
          <a:xfrm>
            <a:off x="457200" y="1447800"/>
            <a:ext cx="8229600" cy="4419600"/>
          </a:xfrm>
        </p:spPr>
        <p:txBody>
          <a:bodyPr/>
          <a:lstStyle/>
          <a:p>
            <a:pPr marL="609600" indent="-609600" eaLnBrk="1" hangingPunct="1">
              <a:lnSpc>
                <a:spcPct val="90000"/>
              </a:lnSpc>
              <a:buFont typeface="Wingdings" pitchFamily="2" charset="2"/>
              <a:buNone/>
            </a:pPr>
            <a:r>
              <a:rPr lang="en-US" b="1" i="1" u="sng" dirty="0" smtClean="0">
                <a:solidFill>
                  <a:srgbClr val="6600CC"/>
                </a:solidFill>
                <a:latin typeface="Andalus" pitchFamily="18" charset="-78"/>
                <a:cs typeface="Andalus" pitchFamily="18" charset="-78"/>
              </a:rPr>
              <a:t>USE 1:-</a:t>
            </a:r>
            <a:r>
              <a:rPr lang="en-US" sz="2000" dirty="0" smtClean="0">
                <a:latin typeface="Andalus" pitchFamily="18" charset="-78"/>
                <a:cs typeface="Andalus" pitchFamily="18" charset="-78"/>
              </a:rPr>
              <a:t> “</a:t>
            </a:r>
            <a:r>
              <a:rPr lang="en-US" sz="2000" b="1" dirty="0" smtClean="0">
                <a:solidFill>
                  <a:schemeClr val="accent4"/>
                </a:solidFill>
                <a:latin typeface="Andalus" pitchFamily="18" charset="-78"/>
                <a:cs typeface="Andalus" pitchFamily="18" charset="-78"/>
              </a:rPr>
              <a:t>Will” to Express an offer or help</a:t>
            </a:r>
          </a:p>
          <a:p>
            <a:pPr marL="609600" indent="-609600" eaLnBrk="1" hangingPunct="1">
              <a:lnSpc>
                <a:spcPct val="90000"/>
              </a:lnSpc>
              <a:buFont typeface="Wingdings" pitchFamily="2" charset="2"/>
              <a:buNone/>
            </a:pPr>
            <a:r>
              <a:rPr lang="en-US" sz="2000" dirty="0" smtClean="0">
                <a:latin typeface="Andalus" pitchFamily="18" charset="-78"/>
                <a:cs typeface="Andalus" pitchFamily="18" charset="-78"/>
              </a:rPr>
              <a:t>“Will” often suggests that a speaker will do something for someone . Often, we use “will” to respond to someone else</a:t>
            </a:r>
            <a:r>
              <a:rPr lang="ar-SA" sz="2000" dirty="0" smtClean="0">
                <a:latin typeface="Andalus" pitchFamily="18" charset="-78"/>
                <a:cs typeface="Andalus" pitchFamily="18" charset="-78"/>
              </a:rPr>
              <a:t>’</a:t>
            </a:r>
            <a:r>
              <a:rPr lang="en-US" sz="2000" dirty="0" smtClean="0">
                <a:latin typeface="Andalus" pitchFamily="18" charset="-78"/>
                <a:cs typeface="Andalus" pitchFamily="18" charset="-78"/>
              </a:rPr>
              <a:t>s complaint or request for help. We also use “will” when we request  that something help us or offer to do something for us.</a:t>
            </a:r>
          </a:p>
          <a:p>
            <a:pPr marL="609600" indent="-609600" eaLnBrk="1" hangingPunct="1">
              <a:lnSpc>
                <a:spcPct val="90000"/>
              </a:lnSpc>
              <a:buFont typeface="Wingdings" pitchFamily="2" charset="2"/>
              <a:buNone/>
            </a:pPr>
            <a:r>
              <a:rPr lang="en-US" b="1" i="1" u="sng" dirty="0" smtClean="0">
                <a:solidFill>
                  <a:schemeClr val="accent1"/>
                </a:solidFill>
                <a:latin typeface="Andalus" pitchFamily="18" charset="-78"/>
                <a:cs typeface="Andalus" pitchFamily="18" charset="-78"/>
              </a:rPr>
              <a:t>Examples:-</a:t>
            </a:r>
            <a:endParaRPr lang="en-US" dirty="0" smtClean="0">
              <a:solidFill>
                <a:schemeClr val="accent2"/>
              </a:solidFill>
              <a:latin typeface="Andalus" pitchFamily="18" charset="-78"/>
              <a:cs typeface="Andalus" pitchFamily="18" charset="-78"/>
            </a:endParaRPr>
          </a:p>
          <a:p>
            <a:pPr marL="609600" indent="-609600" eaLnBrk="1" hangingPunct="1">
              <a:lnSpc>
                <a:spcPct val="90000"/>
              </a:lnSpc>
              <a:buFont typeface="Wingdings" pitchFamily="2" charset="2"/>
              <a:buNone/>
            </a:pPr>
            <a:r>
              <a:rPr lang="en-US" sz="2400" dirty="0" smtClean="0">
                <a:latin typeface="Andalus" pitchFamily="18" charset="-78"/>
                <a:cs typeface="Andalus" pitchFamily="18" charset="-78"/>
              </a:rPr>
              <a:t>1. </a:t>
            </a:r>
            <a:r>
              <a:rPr lang="en-US" sz="2400" b="1" dirty="0" smtClean="0">
                <a:latin typeface="Andalus" pitchFamily="18" charset="-78"/>
                <a:cs typeface="Andalus" pitchFamily="18" charset="-78"/>
              </a:rPr>
              <a:t>I will send</a:t>
            </a:r>
            <a:r>
              <a:rPr lang="en-US" sz="2400" dirty="0" smtClean="0">
                <a:latin typeface="Andalus" pitchFamily="18" charset="-78"/>
                <a:cs typeface="Andalus" pitchFamily="18" charset="-78"/>
              </a:rPr>
              <a:t> you the information when I get it.</a:t>
            </a:r>
          </a:p>
          <a:p>
            <a:pPr marL="609600" indent="-609600" eaLnBrk="1" hangingPunct="1">
              <a:lnSpc>
                <a:spcPct val="90000"/>
              </a:lnSpc>
              <a:buFont typeface="Wingdings" pitchFamily="2" charset="2"/>
              <a:buNone/>
            </a:pPr>
            <a:r>
              <a:rPr lang="en-US" sz="2400" dirty="0" smtClean="0">
                <a:latin typeface="Andalus" pitchFamily="18" charset="-78"/>
                <a:cs typeface="Andalus" pitchFamily="18" charset="-78"/>
              </a:rPr>
              <a:t>2. I </a:t>
            </a:r>
            <a:r>
              <a:rPr lang="en-US" sz="2400" b="1" dirty="0" smtClean="0">
                <a:latin typeface="Andalus" pitchFamily="18" charset="-78"/>
                <a:cs typeface="Andalus" pitchFamily="18" charset="-78"/>
              </a:rPr>
              <a:t>will translate</a:t>
            </a:r>
            <a:r>
              <a:rPr lang="en-US" sz="2400" dirty="0" smtClean="0">
                <a:latin typeface="Andalus" pitchFamily="18" charset="-78"/>
                <a:cs typeface="Andalus" pitchFamily="18" charset="-78"/>
              </a:rPr>
              <a:t> the email, so Mr. smith can read it.</a:t>
            </a:r>
          </a:p>
          <a:p>
            <a:pPr marL="609600" indent="-609600" eaLnBrk="1" hangingPunct="1">
              <a:lnSpc>
                <a:spcPct val="90000"/>
              </a:lnSpc>
              <a:buFont typeface="Wingdings" pitchFamily="2" charset="2"/>
              <a:buNone/>
            </a:pPr>
            <a:r>
              <a:rPr lang="en-US" sz="2400" dirty="0" smtClean="0">
                <a:latin typeface="Andalus" pitchFamily="18" charset="-78"/>
                <a:cs typeface="Andalus" pitchFamily="18" charset="-78"/>
              </a:rPr>
              <a:t>3. </a:t>
            </a:r>
            <a:r>
              <a:rPr lang="en-US" sz="2400" b="1" dirty="0" smtClean="0">
                <a:latin typeface="Andalus" pitchFamily="18" charset="-78"/>
                <a:cs typeface="Andalus" pitchFamily="18" charset="-78"/>
              </a:rPr>
              <a:t>Will</a:t>
            </a:r>
            <a:r>
              <a:rPr lang="en-US" sz="2400" dirty="0" smtClean="0">
                <a:latin typeface="Andalus" pitchFamily="18" charset="-78"/>
                <a:cs typeface="Andalus" pitchFamily="18" charset="-78"/>
              </a:rPr>
              <a:t> you </a:t>
            </a:r>
            <a:r>
              <a:rPr lang="en-US" sz="2400" b="1" dirty="0" smtClean="0">
                <a:latin typeface="Andalus" pitchFamily="18" charset="-78"/>
                <a:cs typeface="Andalus" pitchFamily="18" charset="-78"/>
              </a:rPr>
              <a:t>help</a:t>
            </a:r>
            <a:r>
              <a:rPr lang="en-US" sz="2400" dirty="0" smtClean="0">
                <a:latin typeface="Andalus" pitchFamily="18" charset="-78"/>
                <a:cs typeface="Andalus" pitchFamily="18" charset="-78"/>
              </a:rPr>
              <a:t> me move this heavy table?</a:t>
            </a:r>
          </a:p>
          <a:p>
            <a:pPr marL="609600" indent="-609600" eaLnBrk="1" hangingPunct="1">
              <a:lnSpc>
                <a:spcPct val="90000"/>
              </a:lnSpc>
              <a:buFont typeface="Wingdings" pitchFamily="2" charset="2"/>
              <a:buNone/>
            </a:pPr>
            <a:r>
              <a:rPr lang="en-US" sz="2400" dirty="0" smtClean="0">
                <a:latin typeface="Andalus" pitchFamily="18" charset="-78"/>
                <a:cs typeface="Andalus" pitchFamily="18" charset="-78"/>
              </a:rPr>
              <a:t>4. </a:t>
            </a:r>
            <a:r>
              <a:rPr lang="en-US" sz="2400" b="1" dirty="0" smtClean="0">
                <a:latin typeface="Andalus" pitchFamily="18" charset="-78"/>
                <a:cs typeface="Andalus" pitchFamily="18" charset="-78"/>
              </a:rPr>
              <a:t>Will</a:t>
            </a:r>
            <a:r>
              <a:rPr lang="en-US" sz="2400" dirty="0" smtClean="0">
                <a:latin typeface="Andalus" pitchFamily="18" charset="-78"/>
                <a:cs typeface="Andalus" pitchFamily="18" charset="-78"/>
              </a:rPr>
              <a:t> you make </a:t>
            </a:r>
            <a:r>
              <a:rPr lang="en-US" sz="2400" b="1" dirty="0" smtClean="0">
                <a:latin typeface="Andalus" pitchFamily="18" charset="-78"/>
                <a:cs typeface="Andalus" pitchFamily="18" charset="-78"/>
              </a:rPr>
              <a:t>dinner?</a:t>
            </a:r>
          </a:p>
          <a:p>
            <a:pPr marL="609600" indent="-609600" eaLnBrk="1" hangingPunct="1">
              <a:lnSpc>
                <a:spcPct val="90000"/>
              </a:lnSpc>
              <a:buFont typeface="Wingdings" pitchFamily="2" charset="2"/>
              <a:buNone/>
            </a:pPr>
            <a:r>
              <a:rPr lang="en-US" sz="2000" dirty="0" smtClean="0">
                <a:latin typeface="Andalus" pitchFamily="18" charset="-78"/>
                <a:cs typeface="Andalus" pitchFamily="18" charset="-78"/>
              </a:rPr>
              <a:t> </a:t>
            </a:r>
            <a:endParaRPr lang="en-US" sz="2000" dirty="0" smtClean="0">
              <a:solidFill>
                <a:schemeClr val="accent1"/>
              </a:solidFill>
              <a:latin typeface="Andalus" pitchFamily="18" charset="-78"/>
              <a:cs typeface="Andalus" pitchFamily="18" charset="-78"/>
            </a:endParaRPr>
          </a:p>
        </p:txBody>
      </p:sp>
    </p:spTree>
    <p:extLst>
      <p:ext uri="{BB962C8B-B14F-4D97-AF65-F5344CB8AC3E}">
        <p14:creationId xmlns:p14="http://schemas.microsoft.com/office/powerpoint/2010/main" val="186420385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heel(4)">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800" decel="100000"/>
                                        <p:tgtEl>
                                          <p:spTgt spid="135171">
                                            <p:txEl>
                                              <p:pRg st="1" end="1"/>
                                            </p:txEl>
                                          </p:spTgt>
                                        </p:tgtEl>
                                      </p:cBhvr>
                                    </p:animEffect>
                                    <p:anim calcmode="lin" valueType="num">
                                      <p:cBhvr>
                                        <p:cTn id="13" dur="800" decel="100000" fill="hold"/>
                                        <p:tgtEl>
                                          <p:spTgt spid="135171">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35171">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35171">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35171">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3517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35171">
                                            <p:txEl>
                                              <p:pRg st="2" end="2"/>
                                            </p:txEl>
                                          </p:spTgt>
                                        </p:tgtEl>
                                        <p:attrNameLst>
                                          <p:attrName>style.visibility</p:attrName>
                                        </p:attrNameLst>
                                      </p:cBhvr>
                                      <p:to>
                                        <p:strVal val="visible"/>
                                      </p:to>
                                    </p:set>
                                    <p:animEffect transition="in" filter="circle(in)">
                                      <p:cBhvr>
                                        <p:cTn id="22" dur="2000"/>
                                        <p:tgtEl>
                                          <p:spTgt spid="135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5171">
                                            <p:txEl>
                                              <p:pRg st="3" end="3"/>
                                            </p:txEl>
                                          </p:spTgt>
                                        </p:tgtEl>
                                        <p:attrNameLst>
                                          <p:attrName>style.visibility</p:attrName>
                                        </p:attrNameLst>
                                      </p:cBhvr>
                                      <p:to>
                                        <p:strVal val="visible"/>
                                      </p:to>
                                    </p:set>
                                    <p:animEffect transition="in" filter="fade">
                                      <p:cBhvr>
                                        <p:cTn id="27" dur="800" decel="100000"/>
                                        <p:tgtEl>
                                          <p:spTgt spid="135171">
                                            <p:txEl>
                                              <p:pRg st="3" end="3"/>
                                            </p:txEl>
                                          </p:spTgt>
                                        </p:tgtEl>
                                      </p:cBhvr>
                                    </p:animEffect>
                                    <p:anim calcmode="lin" valueType="num">
                                      <p:cBhvr>
                                        <p:cTn id="28" dur="800" decel="100000" fill="hold"/>
                                        <p:tgtEl>
                                          <p:spTgt spid="135171">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35171">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35171">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5171">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517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5171">
                                            <p:txEl>
                                              <p:pRg st="4" end="4"/>
                                            </p:txEl>
                                          </p:spTgt>
                                        </p:tgtEl>
                                        <p:attrNameLst>
                                          <p:attrName>style.visibility</p:attrName>
                                        </p:attrNameLst>
                                      </p:cBhvr>
                                      <p:to>
                                        <p:strVal val="visible"/>
                                      </p:to>
                                    </p:set>
                                    <p:animEffect transition="in" filter="fade">
                                      <p:cBhvr>
                                        <p:cTn id="37" dur="800" decel="100000"/>
                                        <p:tgtEl>
                                          <p:spTgt spid="135171">
                                            <p:txEl>
                                              <p:pRg st="4" end="4"/>
                                            </p:txEl>
                                          </p:spTgt>
                                        </p:tgtEl>
                                      </p:cBhvr>
                                    </p:animEffect>
                                    <p:anim calcmode="lin" valueType="num">
                                      <p:cBhvr>
                                        <p:cTn id="38" dur="800" decel="100000" fill="hold"/>
                                        <p:tgtEl>
                                          <p:spTgt spid="135171">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35171">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35171">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5171">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51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35171">
                                            <p:txEl>
                                              <p:pRg st="5" end="5"/>
                                            </p:txEl>
                                          </p:spTgt>
                                        </p:tgtEl>
                                        <p:attrNameLst>
                                          <p:attrName>style.visibility</p:attrName>
                                        </p:attrNameLst>
                                      </p:cBhvr>
                                      <p:to>
                                        <p:strVal val="visible"/>
                                      </p:to>
                                    </p:set>
                                    <p:animEffect transition="in" filter="fade">
                                      <p:cBhvr>
                                        <p:cTn id="47" dur="800" decel="100000"/>
                                        <p:tgtEl>
                                          <p:spTgt spid="135171">
                                            <p:txEl>
                                              <p:pRg st="5" end="5"/>
                                            </p:txEl>
                                          </p:spTgt>
                                        </p:tgtEl>
                                      </p:cBhvr>
                                    </p:animEffect>
                                    <p:anim calcmode="lin" valueType="num">
                                      <p:cBhvr>
                                        <p:cTn id="48" dur="800" decel="100000" fill="hold"/>
                                        <p:tgtEl>
                                          <p:spTgt spid="135171">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35171">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35171">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35171">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3517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35171">
                                            <p:txEl>
                                              <p:pRg st="6" end="6"/>
                                            </p:txEl>
                                          </p:spTgt>
                                        </p:tgtEl>
                                        <p:attrNameLst>
                                          <p:attrName>style.visibility</p:attrName>
                                        </p:attrNameLst>
                                      </p:cBhvr>
                                      <p:to>
                                        <p:strVal val="visible"/>
                                      </p:to>
                                    </p:set>
                                    <p:animEffect transition="in" filter="fade">
                                      <p:cBhvr>
                                        <p:cTn id="57" dur="800" decel="100000"/>
                                        <p:tgtEl>
                                          <p:spTgt spid="135171">
                                            <p:txEl>
                                              <p:pRg st="6" end="6"/>
                                            </p:txEl>
                                          </p:spTgt>
                                        </p:tgtEl>
                                      </p:cBhvr>
                                    </p:animEffect>
                                    <p:anim calcmode="lin" valueType="num">
                                      <p:cBhvr>
                                        <p:cTn id="58" dur="800" decel="100000" fill="hold"/>
                                        <p:tgtEl>
                                          <p:spTgt spid="135171">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35171">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35171">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35171">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35171">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1600200"/>
            <a:ext cx="8229600" cy="4525963"/>
          </a:xfrm>
          <a:noFill/>
          <a:ln w="76200">
            <a:solidFill>
              <a:schemeClr val="accent6">
                <a:lumMod val="20000"/>
                <a:lumOff val="80000"/>
              </a:schemeClr>
            </a:solidFill>
          </a:ln>
        </p:spPr>
        <p:txBody>
          <a:bodyPr>
            <a:normAutofit fontScale="92500" lnSpcReduction="10000"/>
          </a:bodyPr>
          <a:lstStyle/>
          <a:p>
            <a:r>
              <a:rPr lang="en-US" sz="1800" b="1" dirty="0" smtClean="0"/>
              <a:t>Exercise 1</a:t>
            </a:r>
            <a:r>
              <a:rPr lang="en-US" sz="1600" dirty="0" smtClean="0"/>
              <a:t>:</a:t>
            </a:r>
          </a:p>
          <a:p>
            <a:r>
              <a:rPr lang="en-US" sz="1600" b="1" dirty="0" smtClean="0"/>
              <a:t>A customer is asking the salesperson questions in a computer shop. Use the verbs in brackets to complete the questions and answers</a:t>
            </a:r>
            <a:r>
              <a:rPr lang="en-US" sz="1600" dirty="0" smtClean="0"/>
              <a:t>.</a:t>
            </a:r>
          </a:p>
          <a:p>
            <a:r>
              <a:rPr lang="en-US" sz="1800" dirty="0" smtClean="0"/>
              <a:t>1-a-What model………….it? (be)</a:t>
            </a:r>
          </a:p>
          <a:p>
            <a:r>
              <a:rPr lang="en-US" sz="1800" dirty="0"/>
              <a:t> </a:t>
            </a:r>
            <a:r>
              <a:rPr lang="en-US" sz="1800" dirty="0" smtClean="0"/>
              <a:t>   b-It …………….PC Star.(be)</a:t>
            </a:r>
          </a:p>
          <a:p>
            <a:r>
              <a:rPr lang="en-US" sz="1800" dirty="0" smtClean="0"/>
              <a:t>2-a-How much ……………..it………….? (cost)</a:t>
            </a:r>
          </a:p>
          <a:p>
            <a:r>
              <a:rPr lang="en-US" sz="1800" dirty="0"/>
              <a:t> </a:t>
            </a:r>
            <a:r>
              <a:rPr lang="en-US" sz="1800" dirty="0" smtClean="0"/>
              <a:t>   b-It………………JD 500. (cost</a:t>
            </a:r>
            <a:r>
              <a:rPr lang="en-US" sz="1600" dirty="0" smtClean="0"/>
              <a:t>)</a:t>
            </a:r>
          </a:p>
          <a:p>
            <a:r>
              <a:rPr lang="en-US" sz="1800" b="1" dirty="0" smtClean="0"/>
              <a:t>Exercise 2:</a:t>
            </a:r>
          </a:p>
          <a:p>
            <a:r>
              <a:rPr lang="en-US" sz="1600" b="1" dirty="0" smtClean="0"/>
              <a:t>Anas is being interviewed for a new job. Use the verbs in brackets to complete the questions and answers</a:t>
            </a:r>
            <a:r>
              <a:rPr lang="en-US" sz="1600" dirty="0" smtClean="0"/>
              <a:t>.</a:t>
            </a:r>
          </a:p>
          <a:p>
            <a:r>
              <a:rPr lang="en-US" sz="1800" dirty="0" smtClean="0"/>
              <a:t>1-a-When ……………you………..high school? (finish)</a:t>
            </a:r>
          </a:p>
          <a:p>
            <a:r>
              <a:rPr lang="en-US" sz="1800" dirty="0" smtClean="0"/>
              <a:t>    b-I……………high school in 2005.(leave)</a:t>
            </a:r>
          </a:p>
          <a:p>
            <a:r>
              <a:rPr lang="en-US" sz="1800" dirty="0" smtClean="0"/>
              <a:t>2-a-Where ………you…………..to college? (go)</a:t>
            </a:r>
          </a:p>
          <a:p>
            <a:r>
              <a:rPr lang="en-US" sz="1800" dirty="0"/>
              <a:t> </a:t>
            </a:r>
            <a:r>
              <a:rPr lang="en-US" sz="1800" dirty="0" smtClean="0"/>
              <a:t>   b-I………………to Bir Zeit University. (go)</a:t>
            </a:r>
          </a:p>
          <a:p>
            <a:r>
              <a:rPr lang="en-US" sz="1800" dirty="0" smtClean="0"/>
              <a:t>3-a-What…….your first job after you………….college? (be/ finish)</a:t>
            </a:r>
          </a:p>
          <a:p>
            <a:r>
              <a:rPr lang="en-US" sz="1800" dirty="0"/>
              <a:t> </a:t>
            </a:r>
            <a:r>
              <a:rPr lang="en-US" sz="1800" dirty="0" smtClean="0"/>
              <a:t>  b-I………..in a private school in Nablus.(teach</a:t>
            </a:r>
            <a:r>
              <a:rPr lang="en-US" sz="1600" dirty="0" smtClean="0"/>
              <a:t>)</a:t>
            </a:r>
          </a:p>
          <a:p>
            <a:endParaRPr lang="en-US" sz="1600" dirty="0" smtClean="0"/>
          </a:p>
          <a:p>
            <a:endParaRPr lang="ar-JO" sz="1600" dirty="0"/>
          </a:p>
        </p:txBody>
      </p:sp>
    </p:spTree>
    <p:extLst>
      <p:ext uri="{BB962C8B-B14F-4D97-AF65-F5344CB8AC3E}">
        <p14:creationId xmlns:p14="http://schemas.microsoft.com/office/powerpoint/2010/main" val="3064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ar-SA" smtClean="0"/>
          </a:p>
        </p:txBody>
      </p:sp>
      <p:sp>
        <p:nvSpPr>
          <p:cNvPr id="136195" name="Rectangle 3"/>
          <p:cNvSpPr>
            <a:spLocks noGrp="1" noChangeArrowheads="1"/>
          </p:cNvSpPr>
          <p:nvPr>
            <p:ph type="body" idx="1"/>
          </p:nvPr>
        </p:nvSpPr>
        <p:spPr/>
        <p:txBody>
          <a:bodyPr/>
          <a:lstStyle/>
          <a:p>
            <a:pPr eaLnBrk="1" hangingPunct="1">
              <a:buFont typeface="Wingdings" pitchFamily="2" charset="2"/>
              <a:buNone/>
            </a:pPr>
            <a:r>
              <a:rPr lang="en-US" b="1" i="1" u="sng" dirty="0" smtClean="0">
                <a:solidFill>
                  <a:srgbClr val="6600CC"/>
                </a:solidFill>
                <a:latin typeface="Andalus" pitchFamily="18" charset="-78"/>
                <a:cs typeface="Andalus" pitchFamily="18" charset="-78"/>
              </a:rPr>
              <a:t>USE 2:-</a:t>
            </a:r>
            <a:r>
              <a:rPr lang="en-US" sz="2400" dirty="0" smtClean="0">
                <a:latin typeface="Andalus" pitchFamily="18" charset="-78"/>
                <a:cs typeface="Andalus" pitchFamily="18" charset="-78"/>
              </a:rPr>
              <a:t> “</a:t>
            </a:r>
            <a:r>
              <a:rPr lang="en-US" sz="2400" b="1" dirty="0" smtClean="0">
                <a:latin typeface="Andalus" pitchFamily="18" charset="-78"/>
                <a:cs typeface="Andalus" pitchFamily="18" charset="-78"/>
              </a:rPr>
              <a:t>Will” to express a promise</a:t>
            </a:r>
          </a:p>
          <a:p>
            <a:pPr eaLnBrk="1" hangingPunct="1">
              <a:buFont typeface="Wingdings" pitchFamily="2" charset="2"/>
              <a:buNone/>
            </a:pPr>
            <a:r>
              <a:rPr lang="en-US" sz="2400" dirty="0" smtClean="0">
                <a:latin typeface="Andalus" pitchFamily="18" charset="-78"/>
                <a:cs typeface="Andalus" pitchFamily="18" charset="-78"/>
              </a:rPr>
              <a:t>Will is usually used in promises</a:t>
            </a:r>
          </a:p>
          <a:p>
            <a:pPr eaLnBrk="1" hangingPunct="1">
              <a:buFont typeface="Wingdings" pitchFamily="2" charset="2"/>
              <a:buNone/>
            </a:pPr>
            <a:r>
              <a:rPr lang="en-US" b="1" i="1" u="sng" dirty="0" smtClean="0">
                <a:solidFill>
                  <a:schemeClr val="accent1"/>
                </a:solidFill>
                <a:latin typeface="Andalus" pitchFamily="18" charset="-78"/>
                <a:cs typeface="Andalus" pitchFamily="18" charset="-78"/>
              </a:rPr>
              <a:t>Examples:-</a:t>
            </a:r>
          </a:p>
          <a:p>
            <a:pPr eaLnBrk="1" hangingPunct="1">
              <a:buFont typeface="Wingdings" pitchFamily="2" charset="2"/>
              <a:buNone/>
            </a:pPr>
            <a:r>
              <a:rPr lang="en-US" sz="2400" dirty="0" smtClean="0">
                <a:latin typeface="Andalus" pitchFamily="18" charset="-78"/>
                <a:cs typeface="Andalus" pitchFamily="18" charset="-78"/>
              </a:rPr>
              <a:t>1. I </a:t>
            </a:r>
            <a:r>
              <a:rPr lang="en-US" sz="2400" b="1" dirty="0" smtClean="0">
                <a:latin typeface="Andalus" pitchFamily="18" charset="-78"/>
                <a:cs typeface="Andalus" pitchFamily="18" charset="-78"/>
              </a:rPr>
              <a:t>will call</a:t>
            </a:r>
            <a:r>
              <a:rPr lang="en-US" sz="2400" dirty="0" smtClean="0">
                <a:latin typeface="Andalus" pitchFamily="18" charset="-78"/>
                <a:cs typeface="Andalus" pitchFamily="18" charset="-78"/>
              </a:rPr>
              <a:t> you when I arrive.</a:t>
            </a:r>
          </a:p>
          <a:p>
            <a:pPr eaLnBrk="1" hangingPunct="1">
              <a:buFont typeface="Wingdings" pitchFamily="2" charset="2"/>
              <a:buNone/>
            </a:pPr>
            <a:r>
              <a:rPr lang="en-US" sz="2400" dirty="0" smtClean="0">
                <a:latin typeface="Andalus" pitchFamily="18" charset="-78"/>
                <a:cs typeface="Andalus" pitchFamily="18" charset="-78"/>
              </a:rPr>
              <a:t>2. I promise I </a:t>
            </a:r>
            <a:r>
              <a:rPr lang="en-US" sz="2400" b="1" dirty="0" smtClean="0">
                <a:latin typeface="Andalus" pitchFamily="18" charset="-78"/>
                <a:cs typeface="Andalus" pitchFamily="18" charset="-78"/>
              </a:rPr>
              <a:t>will not tell</a:t>
            </a:r>
            <a:r>
              <a:rPr lang="en-US" sz="2400" dirty="0" smtClean="0">
                <a:latin typeface="Andalus" pitchFamily="18" charset="-78"/>
                <a:cs typeface="Andalus" pitchFamily="18" charset="-78"/>
              </a:rPr>
              <a:t> him about the surprise party.</a:t>
            </a:r>
          </a:p>
          <a:p>
            <a:pPr eaLnBrk="1" hangingPunct="1">
              <a:buFont typeface="Wingdings" pitchFamily="2" charset="2"/>
              <a:buNone/>
            </a:pPr>
            <a:r>
              <a:rPr lang="en-US" sz="2400" dirty="0" smtClean="0">
                <a:latin typeface="Andalus" pitchFamily="18" charset="-78"/>
                <a:cs typeface="Andalus" pitchFamily="18" charset="-78"/>
              </a:rPr>
              <a:t>3. Don’t worry . I’</a:t>
            </a:r>
            <a:r>
              <a:rPr lang="en-US" sz="2400" b="1" dirty="0" smtClean="0">
                <a:latin typeface="Andalus" pitchFamily="18" charset="-78"/>
                <a:cs typeface="Andalus" pitchFamily="18" charset="-78"/>
              </a:rPr>
              <a:t>ll</a:t>
            </a:r>
            <a:r>
              <a:rPr lang="en-US" sz="2400" dirty="0" smtClean="0">
                <a:latin typeface="Andalus" pitchFamily="18" charset="-78"/>
                <a:cs typeface="Andalus" pitchFamily="18" charset="-78"/>
              </a:rPr>
              <a:t> be careful.</a:t>
            </a:r>
          </a:p>
          <a:p>
            <a:pPr eaLnBrk="1" hangingPunct="1">
              <a:buFont typeface="Wingdings" pitchFamily="2" charset="2"/>
              <a:buNone/>
            </a:pPr>
            <a:r>
              <a:rPr lang="en-US" sz="2400" dirty="0" smtClean="0">
                <a:latin typeface="Andalus" pitchFamily="18" charset="-78"/>
                <a:cs typeface="Andalus" pitchFamily="18" charset="-78"/>
              </a:rPr>
              <a:t>4. If I am elected President of this country. I </a:t>
            </a:r>
            <a:r>
              <a:rPr lang="en-US" sz="2400" b="1" dirty="0" smtClean="0">
                <a:latin typeface="Andalus" pitchFamily="18" charset="-78"/>
                <a:cs typeface="Andalus" pitchFamily="18" charset="-78"/>
              </a:rPr>
              <a:t>will make</a:t>
            </a:r>
            <a:r>
              <a:rPr lang="en-US" sz="2400" dirty="0" smtClean="0">
                <a:latin typeface="Andalus" pitchFamily="18" charset="-78"/>
                <a:cs typeface="Andalus" pitchFamily="18" charset="-78"/>
              </a:rPr>
              <a:t> sure everyone has access to medical care. </a:t>
            </a:r>
          </a:p>
        </p:txBody>
      </p:sp>
    </p:spTree>
    <p:extLst>
      <p:ext uri="{BB962C8B-B14F-4D97-AF65-F5344CB8AC3E}">
        <p14:creationId xmlns:p14="http://schemas.microsoft.com/office/powerpoint/2010/main" val="32341502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amond(in)">
                                      <p:cBhvr>
                                        <p:cTn id="7" dur="20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diamond(in)">
                                      <p:cBhvr>
                                        <p:cTn id="12" dur="20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diamond(in)">
                                      <p:cBhvr>
                                        <p:cTn id="17" dur="20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diamond(in)">
                                      <p:cBhvr>
                                        <p:cTn id="22" dur="20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diamond(in)">
                                      <p:cBhvr>
                                        <p:cTn id="27" dur="2000"/>
                                        <p:tgtEl>
                                          <p:spTgt spid="136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diamond(in)">
                                      <p:cBhvr>
                                        <p:cTn id="32" dur="2000"/>
                                        <p:tgtEl>
                                          <p:spTgt spid="136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136195">
                                            <p:txEl>
                                              <p:pRg st="6" end="6"/>
                                            </p:txEl>
                                          </p:spTgt>
                                        </p:tgtEl>
                                        <p:attrNameLst>
                                          <p:attrName>style.visibility</p:attrName>
                                        </p:attrNameLst>
                                      </p:cBhvr>
                                      <p:to>
                                        <p:strVal val="visible"/>
                                      </p:to>
                                    </p:set>
                                    <p:animEffect transition="in" filter="diamond(in)">
                                      <p:cBhvr>
                                        <p:cTn id="37" dur="2000"/>
                                        <p:tgtEl>
                                          <p:spTgt spid="136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ar-SA" smtClean="0"/>
          </a:p>
        </p:txBody>
      </p:sp>
      <p:sp>
        <p:nvSpPr>
          <p:cNvPr id="137219" name="Rectangle 3"/>
          <p:cNvSpPr>
            <a:spLocks noGrp="1" noChangeArrowheads="1"/>
          </p:cNvSpPr>
          <p:nvPr>
            <p:ph type="body" idx="1"/>
          </p:nvPr>
        </p:nvSpPr>
        <p:spPr/>
        <p:txBody>
          <a:bodyPr/>
          <a:lstStyle/>
          <a:p>
            <a:pPr marL="609600" indent="-609600" eaLnBrk="1" hangingPunct="1">
              <a:buFont typeface="Wingdings" pitchFamily="2" charset="2"/>
              <a:buNone/>
            </a:pPr>
            <a:r>
              <a:rPr lang="en-US" i="1" u="sng" dirty="0" smtClean="0">
                <a:latin typeface="Andalus" pitchFamily="18" charset="-78"/>
                <a:cs typeface="Andalus" pitchFamily="18" charset="-78"/>
              </a:rPr>
              <a:t>USE 3:-</a:t>
            </a:r>
            <a:r>
              <a:rPr lang="en-US" sz="2400" dirty="0" smtClean="0">
                <a:latin typeface="Andalus" pitchFamily="18" charset="-78"/>
                <a:cs typeface="Andalus" pitchFamily="18" charset="-78"/>
              </a:rPr>
              <a:t> “</a:t>
            </a:r>
            <a:r>
              <a:rPr lang="en-US" sz="2400" b="1" dirty="0" smtClean="0">
                <a:solidFill>
                  <a:srgbClr val="7030A0"/>
                </a:solidFill>
                <a:latin typeface="Andalus" pitchFamily="18" charset="-78"/>
                <a:cs typeface="Andalus" pitchFamily="18" charset="-78"/>
              </a:rPr>
              <a:t>Be going to” to express a plan</a:t>
            </a:r>
          </a:p>
          <a:p>
            <a:pPr marL="609600" indent="-609600" eaLnBrk="1" hangingPunct="1">
              <a:buFont typeface="Wingdings" pitchFamily="2" charset="2"/>
              <a:buNone/>
            </a:pPr>
            <a:r>
              <a:rPr lang="en-US" sz="2400" dirty="0" smtClean="0">
                <a:latin typeface="Andalus" pitchFamily="18" charset="-78"/>
                <a:cs typeface="Andalus" pitchFamily="18" charset="-78"/>
              </a:rPr>
              <a:t>“Be going to” expresses that something is a plan. It expresses the idea that a person intends to do something in the future. It does not matter whether the plan is realistic or not.</a:t>
            </a:r>
          </a:p>
          <a:p>
            <a:pPr marL="609600" indent="-609600" eaLnBrk="1" hangingPunct="1">
              <a:buFont typeface="Wingdings" pitchFamily="2" charset="2"/>
              <a:buNone/>
            </a:pPr>
            <a:r>
              <a:rPr lang="en-US" b="1" i="1" u="sng" dirty="0" smtClean="0">
                <a:solidFill>
                  <a:srgbClr val="66CCFF"/>
                </a:solidFill>
                <a:latin typeface="Andalus" pitchFamily="18" charset="-78"/>
                <a:cs typeface="Andalus" pitchFamily="18" charset="-78"/>
              </a:rPr>
              <a:t>Examples:-</a:t>
            </a:r>
          </a:p>
          <a:p>
            <a:pPr marL="609600" indent="-609600" eaLnBrk="1" hangingPunct="1">
              <a:buFont typeface="Wingdings" pitchFamily="2" charset="2"/>
              <a:buAutoNum type="arabicPeriod"/>
            </a:pPr>
            <a:r>
              <a:rPr lang="en-US" sz="2400" dirty="0" smtClean="0">
                <a:latin typeface="Andalus" pitchFamily="18" charset="-78"/>
                <a:cs typeface="Andalus" pitchFamily="18" charset="-78"/>
              </a:rPr>
              <a:t>I </a:t>
            </a:r>
            <a:r>
              <a:rPr lang="ar-SA" sz="2400" dirty="0" smtClean="0">
                <a:latin typeface="Andalus" pitchFamily="18" charset="-78"/>
                <a:cs typeface="Andalus" pitchFamily="18" charset="-78"/>
              </a:rPr>
              <a:t>’</a:t>
            </a:r>
            <a:r>
              <a:rPr lang="en-US" sz="2400" dirty="0" smtClean="0">
                <a:latin typeface="Andalus" pitchFamily="18" charset="-78"/>
                <a:cs typeface="Andalus" pitchFamily="18" charset="-78"/>
              </a:rPr>
              <a:t>m </a:t>
            </a:r>
            <a:r>
              <a:rPr lang="en-US" sz="2400" b="1" dirty="0" smtClean="0">
                <a:latin typeface="Andalus" pitchFamily="18" charset="-78"/>
                <a:cs typeface="Andalus" pitchFamily="18" charset="-78"/>
              </a:rPr>
              <a:t>going to be</a:t>
            </a:r>
            <a:r>
              <a:rPr lang="en-US" sz="2400" dirty="0" smtClean="0">
                <a:latin typeface="Andalus" pitchFamily="18" charset="-78"/>
                <a:cs typeface="Andalus" pitchFamily="18" charset="-78"/>
              </a:rPr>
              <a:t> an actor when I grow up.</a:t>
            </a:r>
          </a:p>
          <a:p>
            <a:pPr marL="609600" indent="-609600" eaLnBrk="1" hangingPunct="1">
              <a:buFont typeface="Wingdings" pitchFamily="2" charset="2"/>
              <a:buAutoNum type="arabicPeriod"/>
            </a:pPr>
            <a:r>
              <a:rPr lang="en-US" sz="2400" dirty="0" smtClean="0">
                <a:latin typeface="Andalus" pitchFamily="18" charset="-78"/>
                <a:cs typeface="Andalus" pitchFamily="18" charset="-78"/>
              </a:rPr>
              <a:t>Tamer </a:t>
            </a:r>
            <a:r>
              <a:rPr lang="en-US" sz="2400" b="1" dirty="0" smtClean="0">
                <a:latin typeface="Andalus" pitchFamily="18" charset="-78"/>
                <a:cs typeface="Andalus" pitchFamily="18" charset="-78"/>
              </a:rPr>
              <a:t>is going to begin</a:t>
            </a:r>
            <a:r>
              <a:rPr lang="en-US" sz="2400" dirty="0" smtClean="0">
                <a:latin typeface="Andalus" pitchFamily="18" charset="-78"/>
                <a:cs typeface="Andalus" pitchFamily="18" charset="-78"/>
              </a:rPr>
              <a:t> medical school next year.</a:t>
            </a:r>
          </a:p>
          <a:p>
            <a:pPr marL="609600" indent="-609600" eaLnBrk="1" hangingPunct="1">
              <a:buFont typeface="Wingdings" pitchFamily="2" charset="2"/>
              <a:buAutoNum type="arabicPeriod"/>
            </a:pPr>
            <a:r>
              <a:rPr lang="en-US" sz="2400" dirty="0" smtClean="0">
                <a:latin typeface="Andalus" pitchFamily="18" charset="-78"/>
                <a:cs typeface="Andalus" pitchFamily="18" charset="-78"/>
              </a:rPr>
              <a:t>Who are you </a:t>
            </a:r>
            <a:r>
              <a:rPr lang="en-US" sz="2400" b="1" dirty="0" smtClean="0">
                <a:latin typeface="Andalus" pitchFamily="18" charset="-78"/>
                <a:cs typeface="Andalus" pitchFamily="18" charset="-78"/>
              </a:rPr>
              <a:t>going to invite</a:t>
            </a:r>
            <a:r>
              <a:rPr lang="en-US" sz="2400" dirty="0" smtClean="0">
                <a:latin typeface="Andalus" pitchFamily="18" charset="-78"/>
                <a:cs typeface="Andalus" pitchFamily="18" charset="-78"/>
              </a:rPr>
              <a:t> to the party?</a:t>
            </a:r>
          </a:p>
        </p:txBody>
      </p:sp>
    </p:spTree>
    <p:extLst>
      <p:ext uri="{BB962C8B-B14F-4D97-AF65-F5344CB8AC3E}">
        <p14:creationId xmlns:p14="http://schemas.microsoft.com/office/powerpoint/2010/main" val="1543148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800" decel="100000"/>
                                        <p:tgtEl>
                                          <p:spTgt spid="137219">
                                            <p:txEl>
                                              <p:pRg st="0" end="0"/>
                                            </p:txEl>
                                          </p:spTgt>
                                        </p:tgtEl>
                                      </p:cBhvr>
                                    </p:animEffect>
                                    <p:anim calcmode="lin" valueType="num">
                                      <p:cBhvr>
                                        <p:cTn id="8" dur="800" decel="100000" fill="hold"/>
                                        <p:tgtEl>
                                          <p:spTgt spid="13721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3721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3721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721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721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37219">
                                            <p:txEl>
                                              <p:pRg st="1" end="1"/>
                                            </p:txEl>
                                          </p:spTgt>
                                        </p:tgtEl>
                                        <p:attrNameLst>
                                          <p:attrName>style.visibility</p:attrName>
                                        </p:attrNameLst>
                                      </p:cBhvr>
                                      <p:to>
                                        <p:strVal val="visible"/>
                                      </p:to>
                                    </p:set>
                                    <p:animEffect transition="in" filter="fade">
                                      <p:cBhvr>
                                        <p:cTn id="17" dur="800" decel="100000"/>
                                        <p:tgtEl>
                                          <p:spTgt spid="137219">
                                            <p:txEl>
                                              <p:pRg st="1" end="1"/>
                                            </p:txEl>
                                          </p:spTgt>
                                        </p:tgtEl>
                                      </p:cBhvr>
                                    </p:animEffect>
                                    <p:anim calcmode="lin" valueType="num">
                                      <p:cBhvr>
                                        <p:cTn id="18" dur="800" decel="100000" fill="hold"/>
                                        <p:tgtEl>
                                          <p:spTgt spid="137219">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37219">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37219">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7219">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721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37219">
                                            <p:txEl>
                                              <p:pRg st="2" end="2"/>
                                            </p:txEl>
                                          </p:spTgt>
                                        </p:tgtEl>
                                        <p:attrNameLst>
                                          <p:attrName>style.visibility</p:attrName>
                                        </p:attrNameLst>
                                      </p:cBhvr>
                                      <p:to>
                                        <p:strVal val="visible"/>
                                      </p:to>
                                    </p:set>
                                    <p:animEffect transition="in" filter="fade">
                                      <p:cBhvr>
                                        <p:cTn id="27" dur="800" decel="100000"/>
                                        <p:tgtEl>
                                          <p:spTgt spid="137219">
                                            <p:txEl>
                                              <p:pRg st="2" end="2"/>
                                            </p:txEl>
                                          </p:spTgt>
                                        </p:tgtEl>
                                      </p:cBhvr>
                                    </p:animEffect>
                                    <p:anim calcmode="lin" valueType="num">
                                      <p:cBhvr>
                                        <p:cTn id="28" dur="800" decel="100000" fill="hold"/>
                                        <p:tgtEl>
                                          <p:spTgt spid="137219">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37219">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37219">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7219">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721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37219">
                                            <p:txEl>
                                              <p:pRg st="3" end="3"/>
                                            </p:txEl>
                                          </p:spTgt>
                                        </p:tgtEl>
                                        <p:attrNameLst>
                                          <p:attrName>style.visibility</p:attrName>
                                        </p:attrNameLst>
                                      </p:cBhvr>
                                      <p:to>
                                        <p:strVal val="visible"/>
                                      </p:to>
                                    </p:set>
                                    <p:animEffect transition="in" filter="fade">
                                      <p:cBhvr>
                                        <p:cTn id="37" dur="800" decel="100000"/>
                                        <p:tgtEl>
                                          <p:spTgt spid="137219">
                                            <p:txEl>
                                              <p:pRg st="3" end="3"/>
                                            </p:txEl>
                                          </p:spTgt>
                                        </p:tgtEl>
                                      </p:cBhvr>
                                    </p:animEffect>
                                    <p:anim calcmode="lin" valueType="num">
                                      <p:cBhvr>
                                        <p:cTn id="38" dur="800" decel="100000" fill="hold"/>
                                        <p:tgtEl>
                                          <p:spTgt spid="137219">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37219">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37219">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7219">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721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37219">
                                            <p:txEl>
                                              <p:pRg st="4" end="4"/>
                                            </p:txEl>
                                          </p:spTgt>
                                        </p:tgtEl>
                                        <p:attrNameLst>
                                          <p:attrName>style.visibility</p:attrName>
                                        </p:attrNameLst>
                                      </p:cBhvr>
                                      <p:to>
                                        <p:strVal val="visible"/>
                                      </p:to>
                                    </p:set>
                                    <p:animEffect transition="in" filter="fade">
                                      <p:cBhvr>
                                        <p:cTn id="47" dur="800" decel="100000"/>
                                        <p:tgtEl>
                                          <p:spTgt spid="137219">
                                            <p:txEl>
                                              <p:pRg st="4" end="4"/>
                                            </p:txEl>
                                          </p:spTgt>
                                        </p:tgtEl>
                                      </p:cBhvr>
                                    </p:animEffect>
                                    <p:anim calcmode="lin" valueType="num">
                                      <p:cBhvr>
                                        <p:cTn id="48" dur="800" decel="100000" fill="hold"/>
                                        <p:tgtEl>
                                          <p:spTgt spid="137219">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37219">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37219">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37219">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3721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37219">
                                            <p:txEl>
                                              <p:pRg st="5" end="5"/>
                                            </p:txEl>
                                          </p:spTgt>
                                        </p:tgtEl>
                                        <p:attrNameLst>
                                          <p:attrName>style.visibility</p:attrName>
                                        </p:attrNameLst>
                                      </p:cBhvr>
                                      <p:to>
                                        <p:strVal val="visible"/>
                                      </p:to>
                                    </p:set>
                                    <p:animEffect transition="in" filter="fade">
                                      <p:cBhvr>
                                        <p:cTn id="57" dur="800" decel="100000"/>
                                        <p:tgtEl>
                                          <p:spTgt spid="137219">
                                            <p:txEl>
                                              <p:pRg st="5" end="5"/>
                                            </p:txEl>
                                          </p:spTgt>
                                        </p:tgtEl>
                                      </p:cBhvr>
                                    </p:animEffect>
                                    <p:anim calcmode="lin" valueType="num">
                                      <p:cBhvr>
                                        <p:cTn id="58" dur="800" decel="100000" fill="hold"/>
                                        <p:tgtEl>
                                          <p:spTgt spid="137219">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37219">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37219">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37219">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37219">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ar-SA" smtClean="0"/>
          </a:p>
        </p:txBody>
      </p:sp>
      <p:sp>
        <p:nvSpPr>
          <p:cNvPr id="138243" name="Rectangle 3"/>
          <p:cNvSpPr>
            <a:spLocks noGrp="1" noChangeArrowheads="1"/>
          </p:cNvSpPr>
          <p:nvPr>
            <p:ph type="body" idx="1"/>
          </p:nvPr>
        </p:nvSpPr>
        <p:spPr/>
        <p:txBody>
          <a:bodyPr/>
          <a:lstStyle/>
          <a:p>
            <a:pPr marL="609600" indent="-609600" eaLnBrk="1" hangingPunct="1">
              <a:buFont typeface="Wingdings" pitchFamily="2" charset="2"/>
              <a:buNone/>
            </a:pPr>
            <a:r>
              <a:rPr lang="en-US" sz="2400" i="1" u="sng" dirty="0" smtClean="0">
                <a:latin typeface="Andalus" pitchFamily="18" charset="-78"/>
                <a:cs typeface="Andalus" pitchFamily="18" charset="-78"/>
              </a:rPr>
              <a:t>Use 4:- </a:t>
            </a:r>
            <a:r>
              <a:rPr lang="en-US" sz="2400" dirty="0" smtClean="0">
                <a:latin typeface="Andalus" pitchFamily="18" charset="-78"/>
                <a:cs typeface="Andalus" pitchFamily="18" charset="-78"/>
              </a:rPr>
              <a:t>“</a:t>
            </a:r>
            <a:r>
              <a:rPr lang="en-US" sz="2000" b="1" dirty="0" smtClean="0">
                <a:latin typeface="Andalus" pitchFamily="18" charset="-78"/>
                <a:cs typeface="Andalus" pitchFamily="18" charset="-78"/>
              </a:rPr>
              <a:t>Will” or “Be Going to” to express a prediction</a:t>
            </a:r>
            <a:r>
              <a:rPr lang="en-US" sz="2000" dirty="0" smtClean="0">
                <a:latin typeface="Andalus" pitchFamily="18" charset="-78"/>
                <a:cs typeface="Andalus" pitchFamily="18" charset="-78"/>
              </a:rPr>
              <a:t>.</a:t>
            </a:r>
          </a:p>
          <a:p>
            <a:pPr marL="609600" indent="-609600" eaLnBrk="1" hangingPunct="1">
              <a:buFont typeface="Wingdings" pitchFamily="2" charset="2"/>
              <a:buNone/>
            </a:pPr>
            <a:r>
              <a:rPr lang="en-US" sz="1800" dirty="0" smtClean="0">
                <a:latin typeface="Andalus" pitchFamily="18" charset="-78"/>
                <a:cs typeface="Andalus" pitchFamily="18" charset="-78"/>
              </a:rPr>
              <a:t>Both “will” and “be going to” can express the idea of a general prediction about what might happen in the future. In “predication “ sentences, the subject usually has little control over the future and therefore USES 1-3 do not apply. In the following examples, there is no difference in meaning.</a:t>
            </a:r>
          </a:p>
          <a:p>
            <a:pPr marL="609600" indent="-609600" eaLnBrk="1" hangingPunct="1">
              <a:buFont typeface="Wingdings" pitchFamily="2" charset="2"/>
              <a:buNone/>
            </a:pPr>
            <a:r>
              <a:rPr lang="en-US" sz="2400" b="1" i="1" u="sng" dirty="0" smtClean="0">
                <a:solidFill>
                  <a:schemeClr val="accent1"/>
                </a:solidFill>
                <a:latin typeface="Andalus" pitchFamily="18" charset="-78"/>
                <a:cs typeface="Andalus" pitchFamily="18" charset="-78"/>
              </a:rPr>
              <a:t>Examples:-</a:t>
            </a:r>
          </a:p>
          <a:p>
            <a:pPr marL="609600" indent="-609600" eaLnBrk="1" hangingPunct="1">
              <a:buFont typeface="Wingdings" pitchFamily="2" charset="2"/>
              <a:buAutoNum type="arabicPeriod"/>
            </a:pPr>
            <a:r>
              <a:rPr lang="en-US" sz="2000" dirty="0" smtClean="0">
                <a:latin typeface="Andalus" pitchFamily="18" charset="-78"/>
                <a:cs typeface="Andalus" pitchFamily="18" charset="-78"/>
              </a:rPr>
              <a:t>The year 2020 </a:t>
            </a:r>
            <a:r>
              <a:rPr lang="en-US" sz="2000" b="1" dirty="0" smtClean="0">
                <a:latin typeface="Andalus" pitchFamily="18" charset="-78"/>
                <a:cs typeface="Andalus" pitchFamily="18" charset="-78"/>
              </a:rPr>
              <a:t>will be</a:t>
            </a:r>
            <a:r>
              <a:rPr lang="en-US" sz="2000" dirty="0" smtClean="0">
                <a:latin typeface="Andalus" pitchFamily="18" charset="-78"/>
                <a:cs typeface="Andalus" pitchFamily="18" charset="-78"/>
              </a:rPr>
              <a:t> a very interesting year.</a:t>
            </a:r>
          </a:p>
          <a:p>
            <a:pPr marL="609600" indent="-609600" eaLnBrk="1" hangingPunct="1">
              <a:buFont typeface="Wingdings" pitchFamily="2" charset="2"/>
              <a:buAutoNum type="arabicPeriod"/>
            </a:pPr>
            <a:r>
              <a:rPr lang="en-US" sz="2000" dirty="0" smtClean="0">
                <a:latin typeface="Andalus" pitchFamily="18" charset="-78"/>
                <a:cs typeface="Andalus" pitchFamily="18" charset="-78"/>
              </a:rPr>
              <a:t>The year 2020 </a:t>
            </a:r>
            <a:r>
              <a:rPr lang="en-US" sz="2000" b="1" dirty="0" smtClean="0">
                <a:latin typeface="Andalus" pitchFamily="18" charset="-78"/>
                <a:cs typeface="Andalus" pitchFamily="18" charset="-78"/>
              </a:rPr>
              <a:t>is going to be</a:t>
            </a:r>
            <a:r>
              <a:rPr lang="en-US" sz="2000" dirty="0" smtClean="0">
                <a:latin typeface="Andalus" pitchFamily="18" charset="-78"/>
                <a:cs typeface="Andalus" pitchFamily="18" charset="-78"/>
              </a:rPr>
              <a:t> a very interesting year.</a:t>
            </a:r>
          </a:p>
          <a:p>
            <a:pPr marL="609600" indent="-609600" eaLnBrk="1" hangingPunct="1">
              <a:buFont typeface="Wingdings" pitchFamily="2" charset="2"/>
              <a:buAutoNum type="arabicPeriod"/>
            </a:pPr>
            <a:r>
              <a:rPr lang="en-US" sz="2000" dirty="0" smtClean="0">
                <a:latin typeface="Andalus" pitchFamily="18" charset="-78"/>
                <a:cs typeface="Andalus" pitchFamily="18" charset="-78"/>
              </a:rPr>
              <a:t>John Smith </a:t>
            </a:r>
            <a:r>
              <a:rPr lang="en-US" sz="2000" b="1" dirty="0" smtClean="0">
                <a:latin typeface="Andalus" pitchFamily="18" charset="-78"/>
                <a:cs typeface="Andalus" pitchFamily="18" charset="-78"/>
              </a:rPr>
              <a:t>will be</a:t>
            </a:r>
            <a:r>
              <a:rPr lang="en-US" sz="2000" dirty="0" smtClean="0">
                <a:latin typeface="Andalus" pitchFamily="18" charset="-78"/>
                <a:cs typeface="Andalus" pitchFamily="18" charset="-78"/>
              </a:rPr>
              <a:t> the next President.</a:t>
            </a:r>
          </a:p>
          <a:p>
            <a:pPr marL="609600" indent="-609600" eaLnBrk="1" hangingPunct="1">
              <a:buFont typeface="Wingdings" pitchFamily="2" charset="2"/>
              <a:buAutoNum type="arabicPeriod"/>
            </a:pPr>
            <a:r>
              <a:rPr lang="en-US" sz="2000" dirty="0" smtClean="0">
                <a:latin typeface="Andalus" pitchFamily="18" charset="-78"/>
                <a:cs typeface="Andalus" pitchFamily="18" charset="-78"/>
              </a:rPr>
              <a:t>John Smith </a:t>
            </a:r>
            <a:r>
              <a:rPr lang="en-US" sz="2000" b="1" dirty="0" smtClean="0">
                <a:latin typeface="Andalus" pitchFamily="18" charset="-78"/>
                <a:cs typeface="Andalus" pitchFamily="18" charset="-78"/>
              </a:rPr>
              <a:t>is going to</a:t>
            </a:r>
            <a:r>
              <a:rPr lang="en-US" sz="2000" dirty="0" smtClean="0">
                <a:latin typeface="Andalus" pitchFamily="18" charset="-78"/>
                <a:cs typeface="Andalus" pitchFamily="18" charset="-78"/>
              </a:rPr>
              <a:t> be the next President,</a:t>
            </a:r>
          </a:p>
        </p:txBody>
      </p:sp>
      <p:sp>
        <p:nvSpPr>
          <p:cNvPr id="4" name="Right Arrow 3">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45233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p:cTn id="7" dur="30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138243">
                                            <p:txEl>
                                              <p:pRg st="0" end="0"/>
                                            </p:txEl>
                                          </p:spTgt>
                                        </p:tgtEl>
                                        <p:attrNameLst>
                                          <p:attrName>style.rotation</p:attrName>
                                        </p:attrNameLst>
                                      </p:cBhvr>
                                      <p:tavLst>
                                        <p:tav tm="0">
                                          <p:val>
                                            <p:fltVal val="360"/>
                                          </p:val>
                                        </p:tav>
                                        <p:tav tm="100000">
                                          <p:val>
                                            <p:fltVal val="0"/>
                                          </p:val>
                                        </p:tav>
                                      </p:tavLst>
                                    </p:anim>
                                    <p:animEffect transition="in" filter="fade">
                                      <p:cBhvr>
                                        <p:cTn id="10" dur="3000"/>
                                        <p:tgtEl>
                                          <p:spTgt spid="1382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38243">
                                            <p:txEl>
                                              <p:pRg st="1" end="1"/>
                                            </p:txEl>
                                          </p:spTgt>
                                        </p:tgtEl>
                                        <p:attrNameLst>
                                          <p:attrName>style.visibility</p:attrName>
                                        </p:attrNameLst>
                                      </p:cBhvr>
                                      <p:to>
                                        <p:strVal val="visible"/>
                                      </p:to>
                                    </p:set>
                                    <p:anim calcmode="lin" valueType="num">
                                      <p:cBhvr>
                                        <p:cTn id="15" dur="500" fill="hold"/>
                                        <p:tgtEl>
                                          <p:spTgt spid="13824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824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824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3824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38243">
                                            <p:txEl>
                                              <p:pRg st="2" end="2"/>
                                            </p:txEl>
                                          </p:spTgt>
                                        </p:tgtEl>
                                        <p:attrNameLst>
                                          <p:attrName>style.visibility</p:attrName>
                                        </p:attrNameLst>
                                      </p:cBhvr>
                                      <p:to>
                                        <p:strVal val="visible"/>
                                      </p:to>
                                    </p:set>
                                    <p:anim calcmode="lin" valueType="num">
                                      <p:cBhvr>
                                        <p:cTn id="23" dur="5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824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824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3824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38243">
                                            <p:txEl>
                                              <p:pRg st="3" end="3"/>
                                            </p:txEl>
                                          </p:spTgt>
                                        </p:tgtEl>
                                        <p:attrNameLst>
                                          <p:attrName>style.visibility</p:attrName>
                                        </p:attrNameLst>
                                      </p:cBhvr>
                                      <p:to>
                                        <p:strVal val="visible"/>
                                      </p:to>
                                    </p:set>
                                    <p:anim calcmode="lin" valueType="num">
                                      <p:cBhvr>
                                        <p:cTn id="31" dur="500" fill="hold"/>
                                        <p:tgtEl>
                                          <p:spTgt spid="13824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824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824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3824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38243">
                                            <p:txEl>
                                              <p:pRg st="4" end="4"/>
                                            </p:txEl>
                                          </p:spTgt>
                                        </p:tgtEl>
                                        <p:attrNameLst>
                                          <p:attrName>style.visibility</p:attrName>
                                        </p:attrNameLst>
                                      </p:cBhvr>
                                      <p:to>
                                        <p:strVal val="visible"/>
                                      </p:to>
                                    </p:set>
                                    <p:anim calcmode="lin" valueType="num">
                                      <p:cBhvr>
                                        <p:cTn id="39" dur="500" fill="hold"/>
                                        <p:tgtEl>
                                          <p:spTgt spid="13824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824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824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3824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38243">
                                            <p:txEl>
                                              <p:pRg st="5" end="5"/>
                                            </p:txEl>
                                          </p:spTgt>
                                        </p:tgtEl>
                                        <p:attrNameLst>
                                          <p:attrName>style.visibility</p:attrName>
                                        </p:attrNameLst>
                                      </p:cBhvr>
                                      <p:to>
                                        <p:strVal val="visible"/>
                                      </p:to>
                                    </p:set>
                                    <p:anim calcmode="lin" valueType="num">
                                      <p:cBhvr>
                                        <p:cTn id="47" dur="500" fill="hold"/>
                                        <p:tgtEl>
                                          <p:spTgt spid="13824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3824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3824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38243">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38243">
                                            <p:txEl>
                                              <p:pRg st="6" end="6"/>
                                            </p:txEl>
                                          </p:spTgt>
                                        </p:tgtEl>
                                        <p:attrNameLst>
                                          <p:attrName>style.visibility</p:attrName>
                                        </p:attrNameLst>
                                      </p:cBhvr>
                                      <p:to>
                                        <p:strVal val="visible"/>
                                      </p:to>
                                    </p:set>
                                    <p:anim calcmode="lin" valueType="num">
                                      <p:cBhvr>
                                        <p:cTn id="55" dur="500" fill="hold"/>
                                        <p:tgtEl>
                                          <p:spTgt spid="13824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3824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3824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b="1" i="1" dirty="0" smtClean="0">
                <a:solidFill>
                  <a:srgbClr val="6600CC"/>
                </a:solidFill>
                <a:latin typeface="Andalus" pitchFamily="18" charset="-78"/>
                <a:cs typeface="Andalus" pitchFamily="18" charset="-78"/>
              </a:rPr>
              <a:t>Present continuous</a:t>
            </a:r>
          </a:p>
        </p:txBody>
      </p:sp>
      <p:sp>
        <p:nvSpPr>
          <p:cNvPr id="148483" name="Rectangle 3"/>
          <p:cNvSpPr>
            <a:spLocks noGrp="1" noChangeArrowheads="1"/>
          </p:cNvSpPr>
          <p:nvPr>
            <p:ph type="body" idx="1"/>
          </p:nvPr>
        </p:nvSpPr>
        <p:spPr/>
        <p:txBody>
          <a:bodyPr/>
          <a:lstStyle/>
          <a:p>
            <a:pPr marL="609600" indent="-609600" eaLnBrk="1" hangingPunct="1">
              <a:buFontTx/>
              <a:buNone/>
            </a:pPr>
            <a:r>
              <a:rPr lang="en-US" i="1" u="sng" dirty="0" smtClean="0">
                <a:latin typeface="Andalus" pitchFamily="18" charset="-78"/>
                <a:cs typeface="Andalus" pitchFamily="18" charset="-78"/>
              </a:rPr>
              <a:t>FORM:-</a:t>
            </a:r>
          </a:p>
          <a:p>
            <a:pPr marL="609600" indent="-609600" eaLnBrk="1" hangingPunct="1">
              <a:buFontTx/>
              <a:buNone/>
            </a:pPr>
            <a:r>
              <a:rPr lang="en-US" sz="2400" dirty="0" smtClean="0">
                <a:latin typeface="Andalus" pitchFamily="18" charset="-78"/>
                <a:cs typeface="Andalus" pitchFamily="18" charset="-78"/>
              </a:rPr>
              <a:t>Am\is\are + present participle</a:t>
            </a:r>
          </a:p>
          <a:p>
            <a:pPr marL="609600" indent="-609600" eaLnBrk="1" hangingPunct="1">
              <a:buFontTx/>
              <a:buNone/>
            </a:pPr>
            <a:r>
              <a:rPr lang="en-US" b="1" i="1" u="sng" dirty="0" smtClean="0">
                <a:solidFill>
                  <a:schemeClr val="tx2"/>
                </a:solidFill>
                <a:latin typeface="Andalus" pitchFamily="18" charset="-78"/>
                <a:cs typeface="Andalus" pitchFamily="18" charset="-78"/>
              </a:rPr>
              <a:t>Examples:-</a:t>
            </a:r>
          </a:p>
          <a:p>
            <a:pPr marL="609600" indent="-609600" eaLnBrk="1" hangingPunct="1">
              <a:buFontTx/>
              <a:buAutoNum type="arabicPeriod"/>
            </a:pPr>
            <a:r>
              <a:rPr lang="en-US" sz="2400" dirty="0" smtClean="0">
                <a:latin typeface="Andalus" pitchFamily="18" charset="-78"/>
                <a:cs typeface="Andalus" pitchFamily="18" charset="-78"/>
              </a:rPr>
              <a:t>You </a:t>
            </a:r>
            <a:r>
              <a:rPr lang="en-US" sz="2400" b="1" dirty="0" smtClean="0">
                <a:latin typeface="Andalus" pitchFamily="18" charset="-78"/>
                <a:cs typeface="Andalus" pitchFamily="18" charset="-78"/>
              </a:rPr>
              <a:t>are watching</a:t>
            </a:r>
            <a:r>
              <a:rPr lang="en-US" sz="2400" dirty="0" smtClean="0">
                <a:latin typeface="Andalus" pitchFamily="18" charset="-78"/>
                <a:cs typeface="Andalus" pitchFamily="18" charset="-78"/>
              </a:rPr>
              <a:t> TV.</a:t>
            </a:r>
          </a:p>
          <a:p>
            <a:pPr marL="609600" indent="-609600" eaLnBrk="1" hangingPunct="1">
              <a:buFontTx/>
              <a:buAutoNum type="arabicPeriod"/>
            </a:pPr>
            <a:r>
              <a:rPr lang="en-US" sz="2400" b="1" dirty="0" smtClean="0">
                <a:latin typeface="Andalus" pitchFamily="18" charset="-78"/>
                <a:cs typeface="Andalus" pitchFamily="18" charset="-78"/>
              </a:rPr>
              <a:t>Are</a:t>
            </a:r>
            <a:r>
              <a:rPr lang="en-US" sz="2400" dirty="0" smtClean="0">
                <a:latin typeface="Andalus" pitchFamily="18" charset="-78"/>
                <a:cs typeface="Andalus" pitchFamily="18" charset="-78"/>
              </a:rPr>
              <a:t> you </a:t>
            </a:r>
            <a:r>
              <a:rPr lang="en-US" sz="2400" b="1" dirty="0" smtClean="0">
                <a:latin typeface="Andalus" pitchFamily="18" charset="-78"/>
                <a:cs typeface="Andalus" pitchFamily="18" charset="-78"/>
              </a:rPr>
              <a:t>watching</a:t>
            </a:r>
            <a:r>
              <a:rPr lang="en-US" sz="2400" dirty="0" smtClean="0">
                <a:latin typeface="Andalus" pitchFamily="18" charset="-78"/>
                <a:cs typeface="Andalus" pitchFamily="18" charset="-78"/>
              </a:rPr>
              <a:t> TV?</a:t>
            </a:r>
          </a:p>
          <a:p>
            <a:pPr marL="609600" indent="-609600" eaLnBrk="1" hangingPunct="1">
              <a:buFontTx/>
              <a:buAutoNum type="arabicPeriod"/>
            </a:pPr>
            <a:r>
              <a:rPr lang="en-US" sz="2400" dirty="0" smtClean="0">
                <a:latin typeface="Andalus" pitchFamily="18" charset="-78"/>
                <a:cs typeface="Andalus" pitchFamily="18" charset="-78"/>
              </a:rPr>
              <a:t>You</a:t>
            </a:r>
            <a:r>
              <a:rPr lang="en-US" sz="2400" b="1" dirty="0" smtClean="0">
                <a:latin typeface="Andalus" pitchFamily="18" charset="-78"/>
                <a:cs typeface="Andalus" pitchFamily="18" charset="-78"/>
              </a:rPr>
              <a:t> are</a:t>
            </a:r>
            <a:r>
              <a:rPr lang="en-US" sz="2400" dirty="0" smtClean="0">
                <a:latin typeface="Andalus" pitchFamily="18" charset="-78"/>
                <a:cs typeface="Andalus" pitchFamily="18" charset="-78"/>
              </a:rPr>
              <a:t> </a:t>
            </a:r>
            <a:r>
              <a:rPr lang="en-US" sz="2400" b="1" dirty="0" smtClean="0">
                <a:latin typeface="Andalus" pitchFamily="18" charset="-78"/>
                <a:cs typeface="Andalus" pitchFamily="18" charset="-78"/>
              </a:rPr>
              <a:t>not watching</a:t>
            </a:r>
            <a:r>
              <a:rPr lang="en-US" sz="2400" dirty="0" smtClean="0">
                <a:latin typeface="Andalus" pitchFamily="18" charset="-78"/>
                <a:cs typeface="Andalus" pitchFamily="18" charset="-78"/>
              </a:rPr>
              <a:t> TV .</a:t>
            </a:r>
          </a:p>
        </p:txBody>
      </p:sp>
      <p:sp>
        <p:nvSpPr>
          <p:cNvPr id="2" name="Action Button: Movie 1">
            <a:hlinkClick r:id="rId2" action="ppaction://hlinkfile" highlightClick="1"/>
          </p:cNvPr>
          <p:cNvSpPr/>
          <p:nvPr/>
        </p:nvSpPr>
        <p:spPr>
          <a:xfrm rot="2708095">
            <a:off x="6934200" y="2057400"/>
            <a:ext cx="12192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38859275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wheel(4)">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wheel(4)">
                                      <p:cBhvr>
                                        <p:cTn id="12" dur="2000"/>
                                        <p:tgtEl>
                                          <p:spTgt spid="148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48483">
                                            <p:txEl>
                                              <p:pRg st="1" end="1"/>
                                            </p:txEl>
                                          </p:spTgt>
                                        </p:tgtEl>
                                        <p:attrNameLst>
                                          <p:attrName>style.visibility</p:attrName>
                                        </p:attrNameLst>
                                      </p:cBhvr>
                                      <p:to>
                                        <p:strVal val="visible"/>
                                      </p:to>
                                    </p:set>
                                    <p:animEffect transition="in" filter="fade">
                                      <p:cBhvr>
                                        <p:cTn id="17" dur="800" decel="100000"/>
                                        <p:tgtEl>
                                          <p:spTgt spid="148483">
                                            <p:txEl>
                                              <p:pRg st="1" end="1"/>
                                            </p:txEl>
                                          </p:spTgt>
                                        </p:tgtEl>
                                      </p:cBhvr>
                                    </p:animEffect>
                                    <p:anim calcmode="lin" valueType="num">
                                      <p:cBhvr>
                                        <p:cTn id="18" dur="800" decel="100000" fill="hold"/>
                                        <p:tgtEl>
                                          <p:spTgt spid="14848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4848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4848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4848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4848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148483">
                                            <p:txEl>
                                              <p:pRg st="2" end="2"/>
                                            </p:txEl>
                                          </p:spTgt>
                                        </p:tgtEl>
                                        <p:attrNameLst>
                                          <p:attrName>style.visibility</p:attrName>
                                        </p:attrNameLst>
                                      </p:cBhvr>
                                      <p:to>
                                        <p:strVal val="visible"/>
                                      </p:to>
                                    </p:set>
                                    <p:animEffect transition="in" filter="wheel(4)">
                                      <p:cBhvr>
                                        <p:cTn id="27" dur="2000"/>
                                        <p:tgtEl>
                                          <p:spTgt spid="14848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0" presetClass="entr" presetSubtype="0" fill="hold" nodeType="clickEffect">
                                  <p:stCondLst>
                                    <p:cond delay="0"/>
                                  </p:stCondLst>
                                  <p:childTnLst>
                                    <p:set>
                                      <p:cBhvr>
                                        <p:cTn id="31" dur="1" fill="hold">
                                          <p:stCondLst>
                                            <p:cond delay="0"/>
                                          </p:stCondLst>
                                        </p:cTn>
                                        <p:tgtEl>
                                          <p:spTgt spid="148483">
                                            <p:txEl>
                                              <p:pRg st="3" end="3"/>
                                            </p:txEl>
                                          </p:spTgt>
                                        </p:tgtEl>
                                        <p:attrNameLst>
                                          <p:attrName>style.visibility</p:attrName>
                                        </p:attrNameLst>
                                      </p:cBhvr>
                                      <p:to>
                                        <p:strVal val="visible"/>
                                      </p:to>
                                    </p:set>
                                    <p:animEffect transition="in" filter="fade">
                                      <p:cBhvr>
                                        <p:cTn id="32" dur="800" decel="100000"/>
                                        <p:tgtEl>
                                          <p:spTgt spid="148483">
                                            <p:txEl>
                                              <p:pRg st="3" end="3"/>
                                            </p:txEl>
                                          </p:spTgt>
                                        </p:tgtEl>
                                      </p:cBhvr>
                                    </p:animEffect>
                                    <p:anim calcmode="lin" valueType="num">
                                      <p:cBhvr>
                                        <p:cTn id="33" dur="800" decel="100000" fill="hold"/>
                                        <p:tgtEl>
                                          <p:spTgt spid="148483">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48483">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48483">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48483">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4848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nodeType="clickEffect">
                                  <p:stCondLst>
                                    <p:cond delay="0"/>
                                  </p:stCondLst>
                                  <p:childTnLst>
                                    <p:set>
                                      <p:cBhvr>
                                        <p:cTn id="41" dur="1" fill="hold">
                                          <p:stCondLst>
                                            <p:cond delay="0"/>
                                          </p:stCondLst>
                                        </p:cTn>
                                        <p:tgtEl>
                                          <p:spTgt spid="148483">
                                            <p:txEl>
                                              <p:pRg st="4" end="4"/>
                                            </p:txEl>
                                          </p:spTgt>
                                        </p:tgtEl>
                                        <p:attrNameLst>
                                          <p:attrName>style.visibility</p:attrName>
                                        </p:attrNameLst>
                                      </p:cBhvr>
                                      <p:to>
                                        <p:strVal val="visible"/>
                                      </p:to>
                                    </p:set>
                                    <p:animEffect transition="in" filter="fade">
                                      <p:cBhvr>
                                        <p:cTn id="42" dur="800" decel="100000"/>
                                        <p:tgtEl>
                                          <p:spTgt spid="148483">
                                            <p:txEl>
                                              <p:pRg st="4" end="4"/>
                                            </p:txEl>
                                          </p:spTgt>
                                        </p:tgtEl>
                                      </p:cBhvr>
                                    </p:animEffect>
                                    <p:anim calcmode="lin" valueType="num">
                                      <p:cBhvr>
                                        <p:cTn id="43" dur="800" decel="100000" fill="hold"/>
                                        <p:tgtEl>
                                          <p:spTgt spid="148483">
                                            <p:txEl>
                                              <p:pRg st="4" end="4"/>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148483">
                                            <p:txEl>
                                              <p:pRg st="4" end="4"/>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148483">
                                            <p:txEl>
                                              <p:pRg st="4" end="4"/>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48483">
                                            <p:txEl>
                                              <p:pRg st="4" end="4"/>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484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0" presetClass="entr" presetSubtype="0" fill="hold" nodeType="clickEffect">
                                  <p:stCondLst>
                                    <p:cond delay="0"/>
                                  </p:stCondLst>
                                  <p:childTnLst>
                                    <p:set>
                                      <p:cBhvr>
                                        <p:cTn id="51" dur="1" fill="hold">
                                          <p:stCondLst>
                                            <p:cond delay="0"/>
                                          </p:stCondLst>
                                        </p:cTn>
                                        <p:tgtEl>
                                          <p:spTgt spid="148483">
                                            <p:txEl>
                                              <p:pRg st="5" end="5"/>
                                            </p:txEl>
                                          </p:spTgt>
                                        </p:tgtEl>
                                        <p:attrNameLst>
                                          <p:attrName>style.visibility</p:attrName>
                                        </p:attrNameLst>
                                      </p:cBhvr>
                                      <p:to>
                                        <p:strVal val="visible"/>
                                      </p:to>
                                    </p:set>
                                    <p:animEffect transition="in" filter="fade">
                                      <p:cBhvr>
                                        <p:cTn id="52" dur="800" decel="100000"/>
                                        <p:tgtEl>
                                          <p:spTgt spid="148483">
                                            <p:txEl>
                                              <p:pRg st="5" end="5"/>
                                            </p:txEl>
                                          </p:spTgt>
                                        </p:tgtEl>
                                      </p:cBhvr>
                                    </p:animEffect>
                                    <p:anim calcmode="lin" valueType="num">
                                      <p:cBhvr>
                                        <p:cTn id="53" dur="800" decel="100000" fill="hold"/>
                                        <p:tgtEl>
                                          <p:spTgt spid="148483">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148483">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148483">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48483">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4848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flipV="1">
            <a:off x="685800" y="0"/>
            <a:ext cx="6870700" cy="152400"/>
          </a:xfrm>
        </p:spPr>
        <p:txBody>
          <a:bodyPr>
            <a:normAutofit fontScale="90000"/>
          </a:bodyPr>
          <a:lstStyle/>
          <a:p>
            <a:pPr eaLnBrk="1" hangingPunct="1"/>
            <a:endParaRPr lang="ar-SA" sz="4000" smtClean="0"/>
          </a:p>
        </p:txBody>
      </p:sp>
      <p:sp>
        <p:nvSpPr>
          <p:cNvPr id="140291" name="Rectangle 3"/>
          <p:cNvSpPr>
            <a:spLocks noGrp="1" noChangeArrowheads="1"/>
          </p:cNvSpPr>
          <p:nvPr>
            <p:ph type="body" idx="1"/>
          </p:nvPr>
        </p:nvSpPr>
        <p:spPr>
          <a:xfrm>
            <a:off x="685800" y="228600"/>
            <a:ext cx="7696200" cy="5791200"/>
          </a:xfrm>
        </p:spPr>
        <p:txBody>
          <a:bodyPr/>
          <a:lstStyle/>
          <a:p>
            <a:pPr eaLnBrk="1" hangingPunct="1">
              <a:buFontTx/>
              <a:buNone/>
            </a:pPr>
            <a:endParaRPr lang="en-US" sz="2800" b="1" i="1" u="sng" dirty="0" smtClean="0">
              <a:solidFill>
                <a:schemeClr val="bg2"/>
              </a:solidFill>
              <a:latin typeface="Andalus" pitchFamily="18" charset="-78"/>
              <a:cs typeface="Andalus" pitchFamily="18" charset="-78"/>
            </a:endParaRPr>
          </a:p>
          <a:p>
            <a:pPr eaLnBrk="1" hangingPunct="1">
              <a:buFontTx/>
              <a:buNone/>
            </a:pPr>
            <a:r>
              <a:rPr lang="en-US" sz="2800" i="1" u="sng" dirty="0" smtClean="0">
                <a:latin typeface="Andalus" pitchFamily="18" charset="-78"/>
                <a:cs typeface="Andalus" pitchFamily="18" charset="-78"/>
              </a:rPr>
              <a:t>USE 1:-</a:t>
            </a:r>
            <a:r>
              <a:rPr lang="en-US" i="1" u="sng" dirty="0" smtClean="0">
                <a:latin typeface="Andalus" pitchFamily="18" charset="-78"/>
                <a:cs typeface="Andalus" pitchFamily="18" charset="-78"/>
              </a:rPr>
              <a:t> </a:t>
            </a:r>
            <a:r>
              <a:rPr lang="en-US" sz="2000" dirty="0" smtClean="0">
                <a:latin typeface="Andalus" pitchFamily="18" charset="-78"/>
                <a:cs typeface="Andalus" pitchFamily="18" charset="-78"/>
              </a:rPr>
              <a:t>Now</a:t>
            </a:r>
          </a:p>
          <a:p>
            <a:pPr eaLnBrk="1" hangingPunct="1">
              <a:buFontTx/>
              <a:buNone/>
            </a:pPr>
            <a:endParaRPr lang="en-US" sz="1400" dirty="0" smtClean="0">
              <a:latin typeface="Andalus" pitchFamily="18" charset="-78"/>
              <a:cs typeface="Andalus" pitchFamily="18" charset="-78"/>
            </a:endParaRPr>
          </a:p>
          <a:p>
            <a:pPr eaLnBrk="1" hangingPunct="1">
              <a:buFontTx/>
              <a:buNone/>
            </a:pPr>
            <a:endParaRPr lang="en-US" sz="1400" dirty="0" smtClean="0">
              <a:latin typeface="Andalus" pitchFamily="18" charset="-78"/>
              <a:cs typeface="Andalus" pitchFamily="18" charset="-78"/>
            </a:endParaRPr>
          </a:p>
          <a:p>
            <a:pPr eaLnBrk="1" hangingPunct="1">
              <a:buFontTx/>
              <a:buNone/>
            </a:pPr>
            <a:r>
              <a:rPr lang="en-US" sz="1800" b="1" dirty="0" smtClean="0">
                <a:latin typeface="Andalus" pitchFamily="18" charset="-78"/>
                <a:cs typeface="Andalus" pitchFamily="18" charset="-78"/>
              </a:rPr>
              <a:t>Past           Present          Future</a:t>
            </a:r>
          </a:p>
          <a:p>
            <a:pPr eaLnBrk="1" hangingPunct="1">
              <a:buFontTx/>
              <a:buNone/>
            </a:pPr>
            <a:endParaRPr lang="en-US" sz="1800" b="1" dirty="0" smtClean="0">
              <a:latin typeface="Andalus" pitchFamily="18" charset="-78"/>
              <a:cs typeface="Andalus" pitchFamily="18" charset="-78"/>
            </a:endParaRPr>
          </a:p>
          <a:p>
            <a:pPr eaLnBrk="1" hangingPunct="1">
              <a:buFontTx/>
              <a:buNone/>
            </a:pPr>
            <a:r>
              <a:rPr lang="en-US" sz="1900" dirty="0" smtClean="0">
                <a:latin typeface="Andalus" pitchFamily="18" charset="-78"/>
                <a:cs typeface="Andalus" pitchFamily="18" charset="-78"/>
              </a:rPr>
              <a:t>Use the Present Continuous with normal Verbs to express the idea that something is happening now, at this very moment. It can also be used to show that something is not happening now.</a:t>
            </a:r>
          </a:p>
          <a:p>
            <a:pPr eaLnBrk="1" hangingPunct="1">
              <a:buFontTx/>
              <a:buNone/>
            </a:pPr>
            <a:r>
              <a:rPr lang="en-US" sz="2400" b="1" i="1" u="sng" dirty="0" smtClean="0">
                <a:solidFill>
                  <a:schemeClr val="tx2"/>
                </a:solidFill>
                <a:latin typeface="Andalus" pitchFamily="18" charset="-78"/>
                <a:cs typeface="Andalus" pitchFamily="18" charset="-78"/>
              </a:rPr>
              <a:t>Examples:-</a:t>
            </a:r>
          </a:p>
          <a:p>
            <a:pPr eaLnBrk="1" hangingPunct="1">
              <a:buFontTx/>
              <a:buNone/>
            </a:pPr>
            <a:r>
              <a:rPr lang="en-US" sz="2000" dirty="0" smtClean="0">
                <a:latin typeface="Andalus" pitchFamily="18" charset="-78"/>
                <a:cs typeface="Andalus" pitchFamily="18" charset="-78"/>
              </a:rPr>
              <a:t>1. You </a:t>
            </a:r>
            <a:r>
              <a:rPr lang="en-US" sz="2000" b="1" dirty="0" smtClean="0">
                <a:latin typeface="Andalus" pitchFamily="18" charset="-78"/>
                <a:cs typeface="Andalus" pitchFamily="18" charset="-78"/>
              </a:rPr>
              <a:t>are learning</a:t>
            </a:r>
            <a:r>
              <a:rPr lang="en-US" sz="2000" dirty="0" smtClean="0">
                <a:latin typeface="Andalus" pitchFamily="18" charset="-78"/>
                <a:cs typeface="Andalus" pitchFamily="18" charset="-78"/>
              </a:rPr>
              <a:t> English now.</a:t>
            </a:r>
          </a:p>
          <a:p>
            <a:pPr eaLnBrk="1" hangingPunct="1">
              <a:buFontTx/>
              <a:buNone/>
            </a:pPr>
            <a:r>
              <a:rPr lang="en-US" sz="2000" dirty="0" smtClean="0">
                <a:latin typeface="Andalus" pitchFamily="18" charset="-78"/>
                <a:cs typeface="Andalus" pitchFamily="18" charset="-78"/>
              </a:rPr>
              <a:t>2. </a:t>
            </a:r>
            <a:r>
              <a:rPr lang="en-US" sz="2000" b="1" dirty="0" smtClean="0">
                <a:latin typeface="Andalus" pitchFamily="18" charset="-78"/>
                <a:cs typeface="Andalus" pitchFamily="18" charset="-78"/>
              </a:rPr>
              <a:t>Are</a:t>
            </a:r>
            <a:r>
              <a:rPr lang="en-US" sz="2000" dirty="0" smtClean="0">
                <a:latin typeface="Andalus" pitchFamily="18" charset="-78"/>
                <a:cs typeface="Andalus" pitchFamily="18" charset="-78"/>
              </a:rPr>
              <a:t> you </a:t>
            </a:r>
            <a:r>
              <a:rPr lang="en-US" sz="2000" b="1" dirty="0" smtClean="0">
                <a:latin typeface="Andalus" pitchFamily="18" charset="-78"/>
                <a:cs typeface="Andalus" pitchFamily="18" charset="-78"/>
              </a:rPr>
              <a:t>sleeping</a:t>
            </a:r>
            <a:r>
              <a:rPr lang="en-US" sz="2000" dirty="0" smtClean="0">
                <a:latin typeface="Andalus" pitchFamily="18" charset="-78"/>
                <a:cs typeface="Andalus" pitchFamily="18" charset="-78"/>
              </a:rPr>
              <a:t>?</a:t>
            </a:r>
          </a:p>
          <a:p>
            <a:pPr eaLnBrk="1" hangingPunct="1">
              <a:buFontTx/>
              <a:buNone/>
            </a:pPr>
            <a:r>
              <a:rPr lang="en-US" sz="2000" dirty="0" smtClean="0">
                <a:latin typeface="Andalus" pitchFamily="18" charset="-78"/>
                <a:cs typeface="Andalus" pitchFamily="18" charset="-78"/>
              </a:rPr>
              <a:t>3. I </a:t>
            </a:r>
            <a:r>
              <a:rPr lang="en-US" sz="2000" b="1" dirty="0" smtClean="0">
                <a:latin typeface="Andalus" pitchFamily="18" charset="-78"/>
                <a:cs typeface="Andalus" pitchFamily="18" charset="-78"/>
              </a:rPr>
              <a:t>am sitting .</a:t>
            </a:r>
          </a:p>
          <a:p>
            <a:pPr eaLnBrk="1" hangingPunct="1">
              <a:buFontTx/>
              <a:buNone/>
            </a:pPr>
            <a:r>
              <a:rPr lang="en-US" sz="2000" dirty="0" smtClean="0">
                <a:latin typeface="Andalus" pitchFamily="18" charset="-78"/>
                <a:cs typeface="Andalus" pitchFamily="18" charset="-78"/>
              </a:rPr>
              <a:t>4. Is he sitting or </a:t>
            </a:r>
            <a:r>
              <a:rPr lang="en-US" sz="2000" b="1" dirty="0" smtClean="0">
                <a:latin typeface="Andalus" pitchFamily="18" charset="-78"/>
                <a:cs typeface="Andalus" pitchFamily="18" charset="-78"/>
              </a:rPr>
              <a:t>standing?</a:t>
            </a:r>
          </a:p>
          <a:p>
            <a:pPr eaLnBrk="1" hangingPunct="1">
              <a:buFontTx/>
              <a:buNone/>
            </a:pPr>
            <a:r>
              <a:rPr lang="en-US" sz="2000" dirty="0" smtClean="0">
                <a:latin typeface="Andalus" pitchFamily="18" charset="-78"/>
                <a:cs typeface="Andalus" pitchFamily="18" charset="-78"/>
              </a:rPr>
              <a:t>5. Farah </a:t>
            </a:r>
            <a:r>
              <a:rPr lang="en-US" sz="2000" b="1" dirty="0" smtClean="0">
                <a:latin typeface="Andalus" pitchFamily="18" charset="-78"/>
                <a:cs typeface="Andalus" pitchFamily="18" charset="-78"/>
              </a:rPr>
              <a:t>is doing</a:t>
            </a:r>
            <a:r>
              <a:rPr lang="en-US" sz="2000" dirty="0" smtClean="0">
                <a:latin typeface="Andalus" pitchFamily="18" charset="-78"/>
                <a:cs typeface="Andalus" pitchFamily="18" charset="-78"/>
              </a:rPr>
              <a:t> her homework at this moment.</a:t>
            </a:r>
          </a:p>
          <a:p>
            <a:pPr eaLnBrk="1" hangingPunct="1">
              <a:buFontTx/>
              <a:buNone/>
            </a:pPr>
            <a:endParaRPr lang="en-US" b="1" i="1" u="sng" dirty="0" smtClean="0">
              <a:solidFill>
                <a:schemeClr val="bg2"/>
              </a:solidFill>
              <a:latin typeface="Andalus" pitchFamily="18" charset="-78"/>
              <a:cs typeface="Andalus" pitchFamily="18" charset="-78"/>
            </a:endParaRPr>
          </a:p>
        </p:txBody>
      </p:sp>
      <p:sp>
        <p:nvSpPr>
          <p:cNvPr id="37894" name="Line 6"/>
          <p:cNvSpPr>
            <a:spLocks noChangeShapeType="1"/>
          </p:cNvSpPr>
          <p:nvPr/>
        </p:nvSpPr>
        <p:spPr bwMode="auto">
          <a:xfrm>
            <a:off x="685800" y="17526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7895" name="Line 7"/>
          <p:cNvSpPr>
            <a:spLocks noChangeShapeType="1"/>
          </p:cNvSpPr>
          <p:nvPr/>
        </p:nvSpPr>
        <p:spPr bwMode="auto">
          <a:xfrm>
            <a:off x="2209800" y="1371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362076468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wipe(down)">
                                      <p:cBhvr>
                                        <p:cTn id="7" dur="3000"/>
                                        <p:tgtEl>
                                          <p:spTgt spid="140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40291">
                                            <p:txEl>
                                              <p:pRg st="4" end="4"/>
                                            </p:txEl>
                                          </p:spTgt>
                                        </p:tgtEl>
                                        <p:attrNameLst>
                                          <p:attrName>style.visibility</p:attrName>
                                        </p:attrNameLst>
                                      </p:cBhvr>
                                      <p:to>
                                        <p:strVal val="visible"/>
                                      </p:to>
                                    </p:set>
                                    <p:animEffect transition="in" filter="fade">
                                      <p:cBhvr>
                                        <p:cTn id="12" dur="800" decel="100000"/>
                                        <p:tgtEl>
                                          <p:spTgt spid="140291">
                                            <p:txEl>
                                              <p:pRg st="4" end="4"/>
                                            </p:txEl>
                                          </p:spTgt>
                                        </p:tgtEl>
                                      </p:cBhvr>
                                    </p:animEffect>
                                    <p:anim calcmode="lin" valueType="num">
                                      <p:cBhvr>
                                        <p:cTn id="13" dur="800" decel="100000" fill="hold"/>
                                        <p:tgtEl>
                                          <p:spTgt spid="140291">
                                            <p:txEl>
                                              <p:pRg st="4" end="4"/>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40291">
                                            <p:txEl>
                                              <p:pRg st="4" end="4"/>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40291">
                                            <p:txEl>
                                              <p:pRg st="4" end="4"/>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40291">
                                            <p:txEl>
                                              <p:pRg st="4" end="4"/>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4029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nodeType="clickEffect">
                                  <p:stCondLst>
                                    <p:cond delay="0"/>
                                  </p:stCondLst>
                                  <p:childTnLst>
                                    <p:set>
                                      <p:cBhvr>
                                        <p:cTn id="21" dur="1" fill="hold">
                                          <p:stCondLst>
                                            <p:cond delay="0"/>
                                          </p:stCondLst>
                                        </p:cTn>
                                        <p:tgtEl>
                                          <p:spTgt spid="140291">
                                            <p:txEl>
                                              <p:pRg st="6" end="6"/>
                                            </p:txEl>
                                          </p:spTgt>
                                        </p:tgtEl>
                                        <p:attrNameLst>
                                          <p:attrName>style.visibility</p:attrName>
                                        </p:attrNameLst>
                                      </p:cBhvr>
                                      <p:to>
                                        <p:strVal val="visible"/>
                                      </p:to>
                                    </p:set>
                                    <p:animEffect transition="in" filter="fade">
                                      <p:cBhvr>
                                        <p:cTn id="22" dur="800" decel="100000"/>
                                        <p:tgtEl>
                                          <p:spTgt spid="140291">
                                            <p:txEl>
                                              <p:pRg st="6" end="6"/>
                                            </p:txEl>
                                          </p:spTgt>
                                        </p:tgtEl>
                                      </p:cBhvr>
                                    </p:animEffect>
                                    <p:anim calcmode="lin" valueType="num">
                                      <p:cBhvr>
                                        <p:cTn id="23" dur="800" decel="100000" fill="hold"/>
                                        <p:tgtEl>
                                          <p:spTgt spid="140291">
                                            <p:txEl>
                                              <p:pRg st="6" end="6"/>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40291">
                                            <p:txEl>
                                              <p:pRg st="6" end="6"/>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40291">
                                            <p:txEl>
                                              <p:pRg st="6" end="6"/>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0291">
                                            <p:txEl>
                                              <p:pRg st="6" end="6"/>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029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40291">
                                            <p:txEl>
                                              <p:pRg st="7" end="7"/>
                                            </p:txEl>
                                          </p:spTgt>
                                        </p:tgtEl>
                                        <p:attrNameLst>
                                          <p:attrName>style.visibility</p:attrName>
                                        </p:attrNameLst>
                                      </p:cBhvr>
                                      <p:to>
                                        <p:strVal val="visible"/>
                                      </p:to>
                                    </p:set>
                                    <p:animEffect transition="in" filter="wipe(down)">
                                      <p:cBhvr>
                                        <p:cTn id="32" dur="500"/>
                                        <p:tgtEl>
                                          <p:spTgt spid="14029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0291">
                                            <p:txEl>
                                              <p:pRg st="8" end="8"/>
                                            </p:txEl>
                                          </p:spTgt>
                                        </p:tgtEl>
                                        <p:attrNameLst>
                                          <p:attrName>style.visibility</p:attrName>
                                        </p:attrNameLst>
                                      </p:cBhvr>
                                      <p:to>
                                        <p:strVal val="visible"/>
                                      </p:to>
                                    </p:set>
                                    <p:animEffect transition="in" filter="fade">
                                      <p:cBhvr>
                                        <p:cTn id="37" dur="800" decel="100000"/>
                                        <p:tgtEl>
                                          <p:spTgt spid="140291">
                                            <p:txEl>
                                              <p:pRg st="8" end="8"/>
                                            </p:txEl>
                                          </p:spTgt>
                                        </p:tgtEl>
                                      </p:cBhvr>
                                    </p:animEffect>
                                    <p:anim calcmode="lin" valueType="num">
                                      <p:cBhvr>
                                        <p:cTn id="38" dur="800" decel="100000" fill="hold"/>
                                        <p:tgtEl>
                                          <p:spTgt spid="140291">
                                            <p:txEl>
                                              <p:pRg st="8" end="8"/>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0291">
                                            <p:txEl>
                                              <p:pRg st="8" end="8"/>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0291">
                                            <p:txEl>
                                              <p:pRg st="8" end="8"/>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0291">
                                            <p:txEl>
                                              <p:pRg st="8" end="8"/>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029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40291">
                                            <p:txEl>
                                              <p:pRg st="9" end="9"/>
                                            </p:txEl>
                                          </p:spTgt>
                                        </p:tgtEl>
                                        <p:attrNameLst>
                                          <p:attrName>style.visibility</p:attrName>
                                        </p:attrNameLst>
                                      </p:cBhvr>
                                      <p:to>
                                        <p:strVal val="visible"/>
                                      </p:to>
                                    </p:set>
                                    <p:animEffect transition="in" filter="fade">
                                      <p:cBhvr>
                                        <p:cTn id="47" dur="800" decel="100000"/>
                                        <p:tgtEl>
                                          <p:spTgt spid="140291">
                                            <p:txEl>
                                              <p:pRg st="9" end="9"/>
                                            </p:txEl>
                                          </p:spTgt>
                                        </p:tgtEl>
                                      </p:cBhvr>
                                    </p:animEffect>
                                    <p:anim calcmode="lin" valueType="num">
                                      <p:cBhvr>
                                        <p:cTn id="48" dur="800" decel="100000" fill="hold"/>
                                        <p:tgtEl>
                                          <p:spTgt spid="140291">
                                            <p:txEl>
                                              <p:pRg st="9" end="9"/>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40291">
                                            <p:txEl>
                                              <p:pRg st="9" end="9"/>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40291">
                                            <p:txEl>
                                              <p:pRg st="9" end="9"/>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40291">
                                            <p:txEl>
                                              <p:pRg st="9" end="9"/>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40291">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40291">
                                            <p:txEl>
                                              <p:pRg st="10" end="10"/>
                                            </p:txEl>
                                          </p:spTgt>
                                        </p:tgtEl>
                                        <p:attrNameLst>
                                          <p:attrName>style.visibility</p:attrName>
                                        </p:attrNameLst>
                                      </p:cBhvr>
                                      <p:to>
                                        <p:strVal val="visible"/>
                                      </p:to>
                                    </p:set>
                                    <p:animEffect transition="in" filter="fade">
                                      <p:cBhvr>
                                        <p:cTn id="57" dur="800" decel="100000"/>
                                        <p:tgtEl>
                                          <p:spTgt spid="140291">
                                            <p:txEl>
                                              <p:pRg st="10" end="10"/>
                                            </p:txEl>
                                          </p:spTgt>
                                        </p:tgtEl>
                                      </p:cBhvr>
                                    </p:animEffect>
                                    <p:anim calcmode="lin" valueType="num">
                                      <p:cBhvr>
                                        <p:cTn id="58" dur="800" decel="100000" fill="hold"/>
                                        <p:tgtEl>
                                          <p:spTgt spid="140291">
                                            <p:txEl>
                                              <p:pRg st="10" end="10"/>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40291">
                                            <p:txEl>
                                              <p:pRg st="10" end="10"/>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40291">
                                            <p:txEl>
                                              <p:pRg st="10" end="10"/>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0291">
                                            <p:txEl>
                                              <p:pRg st="10" end="10"/>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0291">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140291">
                                            <p:txEl>
                                              <p:pRg st="11" end="11"/>
                                            </p:txEl>
                                          </p:spTgt>
                                        </p:tgtEl>
                                        <p:attrNameLst>
                                          <p:attrName>style.visibility</p:attrName>
                                        </p:attrNameLst>
                                      </p:cBhvr>
                                      <p:to>
                                        <p:strVal val="visible"/>
                                      </p:to>
                                    </p:set>
                                    <p:animEffect transition="in" filter="fade">
                                      <p:cBhvr>
                                        <p:cTn id="67" dur="800" decel="100000"/>
                                        <p:tgtEl>
                                          <p:spTgt spid="140291">
                                            <p:txEl>
                                              <p:pRg st="11" end="11"/>
                                            </p:txEl>
                                          </p:spTgt>
                                        </p:tgtEl>
                                      </p:cBhvr>
                                    </p:animEffect>
                                    <p:anim calcmode="lin" valueType="num">
                                      <p:cBhvr>
                                        <p:cTn id="68" dur="800" decel="100000" fill="hold"/>
                                        <p:tgtEl>
                                          <p:spTgt spid="140291">
                                            <p:txEl>
                                              <p:pRg st="11" end="11"/>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40291">
                                            <p:txEl>
                                              <p:pRg st="11" end="11"/>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40291">
                                            <p:txEl>
                                              <p:pRg st="11" end="11"/>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40291">
                                            <p:txEl>
                                              <p:pRg st="11" end="11"/>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40291">
                                            <p:txEl>
                                              <p:pRg st="11" end="11"/>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nodeType="clickEffect">
                                  <p:stCondLst>
                                    <p:cond delay="0"/>
                                  </p:stCondLst>
                                  <p:childTnLst>
                                    <p:set>
                                      <p:cBhvr>
                                        <p:cTn id="76" dur="1" fill="hold">
                                          <p:stCondLst>
                                            <p:cond delay="0"/>
                                          </p:stCondLst>
                                        </p:cTn>
                                        <p:tgtEl>
                                          <p:spTgt spid="140291">
                                            <p:txEl>
                                              <p:pRg st="12" end="12"/>
                                            </p:txEl>
                                          </p:spTgt>
                                        </p:tgtEl>
                                        <p:attrNameLst>
                                          <p:attrName>style.visibility</p:attrName>
                                        </p:attrNameLst>
                                      </p:cBhvr>
                                      <p:to>
                                        <p:strVal val="visible"/>
                                      </p:to>
                                    </p:set>
                                    <p:animEffect transition="in" filter="fade">
                                      <p:cBhvr>
                                        <p:cTn id="77" dur="800" decel="100000"/>
                                        <p:tgtEl>
                                          <p:spTgt spid="140291">
                                            <p:txEl>
                                              <p:pRg st="12" end="12"/>
                                            </p:txEl>
                                          </p:spTgt>
                                        </p:tgtEl>
                                      </p:cBhvr>
                                    </p:animEffect>
                                    <p:anim calcmode="lin" valueType="num">
                                      <p:cBhvr>
                                        <p:cTn id="78" dur="800" decel="100000" fill="hold"/>
                                        <p:tgtEl>
                                          <p:spTgt spid="140291">
                                            <p:txEl>
                                              <p:pRg st="12" end="12"/>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40291">
                                            <p:txEl>
                                              <p:pRg st="12" end="12"/>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40291">
                                            <p:txEl>
                                              <p:pRg st="12" end="12"/>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40291">
                                            <p:txEl>
                                              <p:pRg st="12" end="12"/>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40291">
                                            <p:txEl>
                                              <p:pRg st="12" end="1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flipV="1">
            <a:off x="685800" y="0"/>
            <a:ext cx="6870700" cy="152400"/>
          </a:xfrm>
        </p:spPr>
        <p:txBody>
          <a:bodyPr>
            <a:normAutofit fontScale="90000"/>
          </a:bodyPr>
          <a:lstStyle/>
          <a:p>
            <a:pPr eaLnBrk="1" hangingPunct="1"/>
            <a:endParaRPr lang="ar-SA" sz="4000" smtClean="0"/>
          </a:p>
        </p:txBody>
      </p:sp>
      <p:sp>
        <p:nvSpPr>
          <p:cNvPr id="146435" name="Rectangle 3"/>
          <p:cNvSpPr>
            <a:spLocks noGrp="1" noChangeArrowheads="1"/>
          </p:cNvSpPr>
          <p:nvPr>
            <p:ph type="body" idx="1"/>
          </p:nvPr>
        </p:nvSpPr>
        <p:spPr>
          <a:xfrm>
            <a:off x="685800" y="381000"/>
            <a:ext cx="7696200" cy="5181600"/>
          </a:xfrm>
        </p:spPr>
        <p:txBody>
          <a:bodyPr/>
          <a:lstStyle/>
          <a:p>
            <a:pPr marL="609600" indent="-609600" eaLnBrk="1" hangingPunct="1">
              <a:lnSpc>
                <a:spcPct val="90000"/>
              </a:lnSpc>
              <a:buFontTx/>
              <a:buNone/>
            </a:pPr>
            <a:endParaRPr lang="en-US" dirty="0" smtClean="0"/>
          </a:p>
          <a:p>
            <a:pPr marL="609600" indent="-609600" eaLnBrk="1" hangingPunct="1">
              <a:lnSpc>
                <a:spcPct val="90000"/>
              </a:lnSpc>
              <a:buFontTx/>
              <a:buNone/>
            </a:pPr>
            <a:r>
              <a:rPr lang="en-US" sz="2800" i="1" u="sng" dirty="0" smtClean="0">
                <a:latin typeface="Andalus" pitchFamily="18" charset="-78"/>
                <a:cs typeface="Andalus" pitchFamily="18" charset="-78"/>
              </a:rPr>
              <a:t>USE 2</a:t>
            </a:r>
            <a:r>
              <a:rPr lang="en-US" sz="2800" b="1" i="1" u="sng" dirty="0" smtClean="0">
                <a:solidFill>
                  <a:schemeClr val="bg2"/>
                </a:solidFill>
                <a:latin typeface="Andalus" pitchFamily="18" charset="-78"/>
                <a:cs typeface="Andalus" pitchFamily="18" charset="-78"/>
              </a:rPr>
              <a:t>:-</a:t>
            </a:r>
            <a:r>
              <a:rPr lang="en-US" sz="2400" dirty="0" smtClean="0">
                <a:latin typeface="Andalus" pitchFamily="18" charset="-78"/>
                <a:cs typeface="Andalus" pitchFamily="18" charset="-78"/>
              </a:rPr>
              <a:t> </a:t>
            </a:r>
            <a:r>
              <a:rPr lang="en-US" sz="2000" b="1" dirty="0" smtClean="0">
                <a:latin typeface="Andalus" pitchFamily="18" charset="-78"/>
                <a:cs typeface="Andalus" pitchFamily="18" charset="-78"/>
              </a:rPr>
              <a:t>Longer Action in Progress Now</a:t>
            </a:r>
          </a:p>
          <a:p>
            <a:pPr marL="609600" indent="-609600" eaLnBrk="1" hangingPunct="1">
              <a:lnSpc>
                <a:spcPct val="90000"/>
              </a:lnSpc>
              <a:buFontTx/>
              <a:buNone/>
            </a:pPr>
            <a:endParaRPr lang="en-US" sz="2000" dirty="0" smtClean="0">
              <a:latin typeface="Andalus" pitchFamily="18" charset="-78"/>
              <a:cs typeface="Andalus" pitchFamily="18" charset="-78"/>
            </a:endParaRPr>
          </a:p>
          <a:p>
            <a:pPr marL="609600" indent="-609600" eaLnBrk="1" hangingPunct="1">
              <a:lnSpc>
                <a:spcPct val="90000"/>
              </a:lnSpc>
              <a:buFontTx/>
              <a:buNone/>
            </a:pPr>
            <a:endParaRPr lang="en-US" sz="2000" dirty="0" smtClean="0">
              <a:latin typeface="Andalus" pitchFamily="18" charset="-78"/>
              <a:cs typeface="Andalus" pitchFamily="18" charset="-78"/>
            </a:endParaRPr>
          </a:p>
          <a:p>
            <a:pPr marL="609600" indent="-609600" eaLnBrk="1" hangingPunct="1">
              <a:lnSpc>
                <a:spcPct val="90000"/>
              </a:lnSpc>
              <a:buFontTx/>
              <a:buNone/>
            </a:pPr>
            <a:r>
              <a:rPr lang="en-US" sz="1800" dirty="0" smtClean="0">
                <a:latin typeface="Andalus" pitchFamily="18" charset="-78"/>
                <a:cs typeface="Andalus" pitchFamily="18" charset="-78"/>
              </a:rPr>
              <a:t>Past        Present         future</a:t>
            </a:r>
          </a:p>
          <a:p>
            <a:pPr marL="609600" indent="-609600" eaLnBrk="1" hangingPunct="1">
              <a:lnSpc>
                <a:spcPct val="90000"/>
              </a:lnSpc>
              <a:buFontTx/>
              <a:buNone/>
            </a:pPr>
            <a:endParaRPr lang="en-US" sz="1800" dirty="0" smtClean="0">
              <a:latin typeface="Andalus" pitchFamily="18" charset="-78"/>
              <a:cs typeface="Andalus" pitchFamily="18" charset="-78"/>
            </a:endParaRPr>
          </a:p>
          <a:p>
            <a:pPr marL="609600" indent="-609600" eaLnBrk="1" hangingPunct="1">
              <a:lnSpc>
                <a:spcPct val="90000"/>
              </a:lnSpc>
              <a:buFontTx/>
              <a:buNone/>
            </a:pPr>
            <a:r>
              <a:rPr lang="en-US" sz="1900" dirty="0" smtClean="0">
                <a:latin typeface="Andalus" pitchFamily="18" charset="-78"/>
                <a:cs typeface="Andalus" pitchFamily="18" charset="-78"/>
              </a:rPr>
              <a:t>In English , “now” can mean: this second, today, this year, this century, and so on. Sometimes, we use the Present continuous to say that we are in the process of doing a longer action which is progress; however, we might not be doing it at this exact second.</a:t>
            </a:r>
          </a:p>
          <a:p>
            <a:pPr marL="609600" indent="-609600" eaLnBrk="1" hangingPunct="1">
              <a:lnSpc>
                <a:spcPct val="90000"/>
              </a:lnSpc>
              <a:buFontTx/>
              <a:buNone/>
            </a:pPr>
            <a:r>
              <a:rPr lang="en-US" sz="1900" dirty="0" smtClean="0">
                <a:latin typeface="Andalus" pitchFamily="18" charset="-78"/>
                <a:cs typeface="Andalus" pitchFamily="18" charset="-78"/>
              </a:rPr>
              <a:t>  </a:t>
            </a:r>
            <a:r>
              <a:rPr lang="en-US" sz="2400" b="1" i="1" u="sng" dirty="0" smtClean="0">
                <a:solidFill>
                  <a:schemeClr val="tx2"/>
                </a:solidFill>
                <a:latin typeface="Andalus" pitchFamily="18" charset="-78"/>
                <a:cs typeface="Andalus" pitchFamily="18" charset="-78"/>
              </a:rPr>
              <a:t>Examples:-</a:t>
            </a:r>
          </a:p>
          <a:p>
            <a:pPr marL="609600" indent="-609600" eaLnBrk="1" hangingPunct="1">
              <a:lnSpc>
                <a:spcPct val="90000"/>
              </a:lnSpc>
              <a:buFontTx/>
              <a:buAutoNum type="arabicPeriod"/>
            </a:pPr>
            <a:r>
              <a:rPr lang="en-US" sz="2000" dirty="0" smtClean="0">
                <a:latin typeface="Andalus" pitchFamily="18" charset="-78"/>
                <a:cs typeface="Andalus" pitchFamily="18" charset="-78"/>
              </a:rPr>
              <a:t>I </a:t>
            </a:r>
            <a:r>
              <a:rPr lang="en-US" sz="2000" b="1" dirty="0" smtClean="0">
                <a:latin typeface="Andalus" pitchFamily="18" charset="-78"/>
                <a:cs typeface="Andalus" pitchFamily="18" charset="-78"/>
              </a:rPr>
              <a:t>am studying</a:t>
            </a:r>
            <a:r>
              <a:rPr lang="en-US" sz="2000" dirty="0" smtClean="0">
                <a:latin typeface="Andalus" pitchFamily="18" charset="-78"/>
                <a:cs typeface="Andalus" pitchFamily="18" charset="-78"/>
              </a:rPr>
              <a:t> to become a doctor.</a:t>
            </a:r>
          </a:p>
          <a:p>
            <a:pPr marL="609600" indent="-609600" eaLnBrk="1" hangingPunct="1">
              <a:lnSpc>
                <a:spcPct val="90000"/>
              </a:lnSpc>
              <a:buFontTx/>
              <a:buAutoNum type="arabicPeriod"/>
            </a:pPr>
            <a:r>
              <a:rPr lang="en-US" sz="2000" dirty="0" smtClean="0">
                <a:latin typeface="Andalus" pitchFamily="18" charset="-78"/>
                <a:cs typeface="Andalus" pitchFamily="18" charset="-78"/>
              </a:rPr>
              <a:t>I </a:t>
            </a:r>
            <a:r>
              <a:rPr lang="en-US" sz="2000" b="1" dirty="0" smtClean="0">
                <a:latin typeface="Andalus" pitchFamily="18" charset="-78"/>
                <a:cs typeface="Andalus" pitchFamily="18" charset="-78"/>
              </a:rPr>
              <a:t>am reading</a:t>
            </a:r>
            <a:r>
              <a:rPr lang="en-US" sz="2000" dirty="0" smtClean="0">
                <a:latin typeface="Andalus" pitchFamily="18" charset="-78"/>
                <a:cs typeface="Andalus" pitchFamily="18" charset="-78"/>
              </a:rPr>
              <a:t> the book </a:t>
            </a:r>
            <a:r>
              <a:rPr lang="en-US" sz="2000" i="1" dirty="0" smtClean="0">
                <a:latin typeface="Andalus" pitchFamily="18" charset="-78"/>
                <a:cs typeface="Andalus" pitchFamily="18" charset="-78"/>
              </a:rPr>
              <a:t>Tom Sawyer</a:t>
            </a:r>
            <a:r>
              <a:rPr lang="en-US" sz="2000" dirty="0" smtClean="0">
                <a:latin typeface="Andalus" pitchFamily="18" charset="-78"/>
                <a:cs typeface="Andalus" pitchFamily="18" charset="-78"/>
              </a:rPr>
              <a:t>.</a:t>
            </a:r>
          </a:p>
          <a:p>
            <a:pPr marL="609600" indent="-609600" eaLnBrk="1" hangingPunct="1">
              <a:lnSpc>
                <a:spcPct val="90000"/>
              </a:lnSpc>
              <a:buFontTx/>
              <a:buAutoNum type="arabicPeriod"/>
            </a:pPr>
            <a:r>
              <a:rPr lang="en-US" sz="2000" dirty="0" smtClean="0">
                <a:latin typeface="Andalus" pitchFamily="18" charset="-78"/>
                <a:cs typeface="Andalus" pitchFamily="18" charset="-78"/>
              </a:rPr>
              <a:t>I </a:t>
            </a:r>
            <a:r>
              <a:rPr lang="en-US" sz="2000" b="1" dirty="0" smtClean="0">
                <a:latin typeface="Andalus" pitchFamily="18" charset="-78"/>
                <a:cs typeface="Andalus" pitchFamily="18" charset="-78"/>
              </a:rPr>
              <a:t>am not reading</a:t>
            </a:r>
            <a:r>
              <a:rPr lang="en-US" sz="2000" dirty="0" smtClean="0">
                <a:latin typeface="Andalus" pitchFamily="18" charset="-78"/>
                <a:cs typeface="Andalus" pitchFamily="18" charset="-78"/>
              </a:rPr>
              <a:t> any books right now.</a:t>
            </a:r>
          </a:p>
          <a:p>
            <a:pPr marL="609600" indent="-609600" eaLnBrk="1" hangingPunct="1">
              <a:lnSpc>
                <a:spcPct val="90000"/>
              </a:lnSpc>
              <a:buFontTx/>
              <a:buAutoNum type="arabicPeriod"/>
            </a:pPr>
            <a:r>
              <a:rPr lang="en-US" sz="2000" b="1" dirty="0" smtClean="0">
                <a:latin typeface="Andalus" pitchFamily="18" charset="-78"/>
                <a:cs typeface="Andalus" pitchFamily="18" charset="-78"/>
              </a:rPr>
              <a:t>Are</a:t>
            </a:r>
            <a:r>
              <a:rPr lang="en-US" sz="2000" dirty="0" smtClean="0">
                <a:latin typeface="Andalus" pitchFamily="18" charset="-78"/>
                <a:cs typeface="Andalus" pitchFamily="18" charset="-78"/>
              </a:rPr>
              <a:t> you </a:t>
            </a:r>
            <a:r>
              <a:rPr lang="en-US" sz="2000" b="1" dirty="0" smtClean="0">
                <a:latin typeface="Andalus" pitchFamily="18" charset="-78"/>
                <a:cs typeface="Andalus" pitchFamily="18" charset="-78"/>
              </a:rPr>
              <a:t>working</a:t>
            </a:r>
            <a:r>
              <a:rPr lang="en-US" sz="2000" dirty="0" smtClean="0">
                <a:latin typeface="Andalus" pitchFamily="18" charset="-78"/>
                <a:cs typeface="Andalus" pitchFamily="18" charset="-78"/>
              </a:rPr>
              <a:t> on any special  project at work?</a:t>
            </a:r>
          </a:p>
        </p:txBody>
      </p:sp>
      <p:sp>
        <p:nvSpPr>
          <p:cNvPr id="38918" name="Line 6"/>
          <p:cNvSpPr>
            <a:spLocks noChangeShapeType="1"/>
          </p:cNvSpPr>
          <p:nvPr/>
        </p:nvSpPr>
        <p:spPr bwMode="auto">
          <a:xfrm>
            <a:off x="762000" y="19812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8919" name="Line 7"/>
          <p:cNvSpPr>
            <a:spLocks noChangeShapeType="1"/>
          </p:cNvSpPr>
          <p:nvPr/>
        </p:nvSpPr>
        <p:spPr bwMode="auto">
          <a:xfrm>
            <a:off x="1905000" y="1676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387428304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46435">
                                            <p:txEl>
                                              <p:pRg st="1" end="1"/>
                                            </p:txEl>
                                          </p:spTgt>
                                        </p:tgtEl>
                                        <p:attrNameLst>
                                          <p:attrName>style.visibility</p:attrName>
                                        </p:attrNameLst>
                                      </p:cBhvr>
                                      <p:to>
                                        <p:strVal val="visible"/>
                                      </p:to>
                                    </p:set>
                                    <p:animEffect transition="in" filter="fade">
                                      <p:cBhvr>
                                        <p:cTn id="7" dur="2000"/>
                                        <p:tgtEl>
                                          <p:spTgt spid="146435">
                                            <p:txEl>
                                              <p:pRg st="1" end="1"/>
                                            </p:txEl>
                                          </p:spTgt>
                                        </p:tgtEl>
                                      </p:cBhvr>
                                    </p:animEffect>
                                    <p:anim calcmode="lin" valueType="num">
                                      <p:cBhvr>
                                        <p:cTn id="8" dur="2000" fill="hold"/>
                                        <p:tgtEl>
                                          <p:spTgt spid="146435">
                                            <p:txEl>
                                              <p:pRg st="1" end="1"/>
                                            </p:txEl>
                                          </p:spTgt>
                                        </p:tgtEl>
                                        <p:attrNameLst>
                                          <p:attrName>ppt_x</p:attrName>
                                        </p:attrNameLst>
                                      </p:cBhvr>
                                      <p:tavLst>
                                        <p:tav tm="0">
                                          <p:val>
                                            <p:strVal val="#ppt_x-.1"/>
                                          </p:val>
                                        </p:tav>
                                        <p:tav tm="100000">
                                          <p:val>
                                            <p:strVal val="#ppt_x"/>
                                          </p:val>
                                        </p:tav>
                                      </p:tavLst>
                                    </p:anim>
                                    <p:anim calcmode="lin" valueType="num">
                                      <p:cBhvr>
                                        <p:cTn id="9" dur="2000" fill="hold"/>
                                        <p:tgtEl>
                                          <p:spTgt spid="146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46435">
                                            <p:txEl>
                                              <p:pRg st="4" end="4"/>
                                            </p:txEl>
                                          </p:spTgt>
                                        </p:tgtEl>
                                        <p:attrNameLst>
                                          <p:attrName>style.visibility</p:attrName>
                                        </p:attrNameLst>
                                      </p:cBhvr>
                                      <p:to>
                                        <p:strVal val="visible"/>
                                      </p:to>
                                    </p:set>
                                    <p:animEffect transition="in" filter="fade">
                                      <p:cBhvr>
                                        <p:cTn id="14" dur="800" decel="100000"/>
                                        <p:tgtEl>
                                          <p:spTgt spid="146435">
                                            <p:txEl>
                                              <p:pRg st="4" end="4"/>
                                            </p:txEl>
                                          </p:spTgt>
                                        </p:tgtEl>
                                      </p:cBhvr>
                                    </p:animEffect>
                                    <p:anim calcmode="lin" valueType="num">
                                      <p:cBhvr>
                                        <p:cTn id="15" dur="800" decel="100000" fill="hold"/>
                                        <p:tgtEl>
                                          <p:spTgt spid="146435">
                                            <p:txEl>
                                              <p:pRg st="4" end="4"/>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46435">
                                            <p:txEl>
                                              <p:pRg st="4" end="4"/>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46435">
                                            <p:txEl>
                                              <p:pRg st="4" end="4"/>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46435">
                                            <p:txEl>
                                              <p:pRg st="4" end="4"/>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4643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146435">
                                            <p:txEl>
                                              <p:pRg st="6" end="6"/>
                                            </p:txEl>
                                          </p:spTgt>
                                        </p:tgtEl>
                                        <p:attrNameLst>
                                          <p:attrName>style.visibility</p:attrName>
                                        </p:attrNameLst>
                                      </p:cBhvr>
                                      <p:to>
                                        <p:strVal val="visible"/>
                                      </p:to>
                                    </p:set>
                                    <p:animEffect transition="in" filter="fade">
                                      <p:cBhvr>
                                        <p:cTn id="24" dur="800" decel="100000"/>
                                        <p:tgtEl>
                                          <p:spTgt spid="146435">
                                            <p:txEl>
                                              <p:pRg st="6" end="6"/>
                                            </p:txEl>
                                          </p:spTgt>
                                        </p:tgtEl>
                                      </p:cBhvr>
                                    </p:animEffect>
                                    <p:anim calcmode="lin" valueType="num">
                                      <p:cBhvr>
                                        <p:cTn id="25" dur="800" decel="100000" fill="hold"/>
                                        <p:tgtEl>
                                          <p:spTgt spid="146435">
                                            <p:txEl>
                                              <p:pRg st="6" end="6"/>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46435">
                                            <p:txEl>
                                              <p:pRg st="6" end="6"/>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46435">
                                            <p:txEl>
                                              <p:pRg st="6" end="6"/>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46435">
                                            <p:txEl>
                                              <p:pRg st="6" end="6"/>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46435">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nodeType="clickEffect">
                                  <p:stCondLst>
                                    <p:cond delay="0"/>
                                  </p:stCondLst>
                                  <p:iterate type="lt">
                                    <p:tmPct val="10000"/>
                                  </p:iterate>
                                  <p:childTnLst>
                                    <p:set>
                                      <p:cBhvr>
                                        <p:cTn id="33" dur="1" fill="hold">
                                          <p:stCondLst>
                                            <p:cond delay="0"/>
                                          </p:stCondLst>
                                        </p:cTn>
                                        <p:tgtEl>
                                          <p:spTgt spid="146435">
                                            <p:txEl>
                                              <p:pRg st="7" end="7"/>
                                            </p:txEl>
                                          </p:spTgt>
                                        </p:tgtEl>
                                        <p:attrNameLst>
                                          <p:attrName>style.visibility</p:attrName>
                                        </p:attrNameLst>
                                      </p:cBhvr>
                                      <p:to>
                                        <p:strVal val="visible"/>
                                      </p:to>
                                    </p:set>
                                    <p:animEffect transition="in" filter="fade">
                                      <p:cBhvr>
                                        <p:cTn id="34" dur="1000"/>
                                        <p:tgtEl>
                                          <p:spTgt spid="146435">
                                            <p:txEl>
                                              <p:pRg st="7" end="7"/>
                                            </p:txEl>
                                          </p:spTgt>
                                        </p:tgtEl>
                                      </p:cBhvr>
                                    </p:animEffect>
                                    <p:anim calcmode="lin" valueType="num">
                                      <p:cBhvr>
                                        <p:cTn id="35" dur="1000" fill="hold"/>
                                        <p:tgtEl>
                                          <p:spTgt spid="146435">
                                            <p:txEl>
                                              <p:pRg st="7" end="7"/>
                                            </p:txEl>
                                          </p:spTgt>
                                        </p:tgtEl>
                                        <p:attrNameLst>
                                          <p:attrName>ppt_x</p:attrName>
                                        </p:attrNameLst>
                                      </p:cBhvr>
                                      <p:tavLst>
                                        <p:tav tm="0">
                                          <p:val>
                                            <p:strVal val="#ppt_x-.1"/>
                                          </p:val>
                                        </p:tav>
                                        <p:tav tm="100000">
                                          <p:val>
                                            <p:strVal val="#ppt_x"/>
                                          </p:val>
                                        </p:tav>
                                      </p:tavLst>
                                    </p:anim>
                                    <p:anim calcmode="lin" valueType="num">
                                      <p:cBhvr>
                                        <p:cTn id="36" dur="1000" fill="hold"/>
                                        <p:tgtEl>
                                          <p:spTgt spid="1464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146435">
                                            <p:txEl>
                                              <p:pRg st="8" end="8"/>
                                            </p:txEl>
                                          </p:spTgt>
                                        </p:tgtEl>
                                        <p:attrNameLst>
                                          <p:attrName>style.visibility</p:attrName>
                                        </p:attrNameLst>
                                      </p:cBhvr>
                                      <p:to>
                                        <p:strVal val="visible"/>
                                      </p:to>
                                    </p:set>
                                    <p:animEffect transition="in" filter="fade">
                                      <p:cBhvr>
                                        <p:cTn id="41" dur="800" decel="100000"/>
                                        <p:tgtEl>
                                          <p:spTgt spid="146435">
                                            <p:txEl>
                                              <p:pRg st="8" end="8"/>
                                            </p:txEl>
                                          </p:spTgt>
                                        </p:tgtEl>
                                      </p:cBhvr>
                                    </p:animEffect>
                                    <p:anim calcmode="lin" valueType="num">
                                      <p:cBhvr>
                                        <p:cTn id="42" dur="800" decel="100000" fill="hold"/>
                                        <p:tgtEl>
                                          <p:spTgt spid="146435">
                                            <p:txEl>
                                              <p:pRg st="8" end="8"/>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146435">
                                            <p:txEl>
                                              <p:pRg st="8" end="8"/>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146435">
                                            <p:txEl>
                                              <p:pRg st="8" end="8"/>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46435">
                                            <p:txEl>
                                              <p:pRg st="8" end="8"/>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46435">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0" presetClass="entr" presetSubtype="0" fill="hold" nodeType="clickEffect">
                                  <p:stCondLst>
                                    <p:cond delay="0"/>
                                  </p:stCondLst>
                                  <p:iterate type="lt">
                                    <p:tmPct val="10000"/>
                                  </p:iterate>
                                  <p:childTnLst>
                                    <p:set>
                                      <p:cBhvr>
                                        <p:cTn id="50" dur="1" fill="hold">
                                          <p:stCondLst>
                                            <p:cond delay="0"/>
                                          </p:stCondLst>
                                        </p:cTn>
                                        <p:tgtEl>
                                          <p:spTgt spid="146435">
                                            <p:txEl>
                                              <p:pRg st="9" end="9"/>
                                            </p:txEl>
                                          </p:spTgt>
                                        </p:tgtEl>
                                        <p:attrNameLst>
                                          <p:attrName>style.visibility</p:attrName>
                                        </p:attrNameLst>
                                      </p:cBhvr>
                                      <p:to>
                                        <p:strVal val="visible"/>
                                      </p:to>
                                    </p:set>
                                    <p:animEffect transition="in" filter="fade">
                                      <p:cBhvr>
                                        <p:cTn id="51" dur="1000"/>
                                        <p:tgtEl>
                                          <p:spTgt spid="146435">
                                            <p:txEl>
                                              <p:pRg st="9" end="9"/>
                                            </p:txEl>
                                          </p:spTgt>
                                        </p:tgtEl>
                                      </p:cBhvr>
                                    </p:animEffect>
                                    <p:anim calcmode="lin" valueType="num">
                                      <p:cBhvr>
                                        <p:cTn id="52" dur="1000" fill="hold"/>
                                        <p:tgtEl>
                                          <p:spTgt spid="146435">
                                            <p:txEl>
                                              <p:pRg st="9" end="9"/>
                                            </p:txEl>
                                          </p:spTgt>
                                        </p:tgtEl>
                                        <p:attrNameLst>
                                          <p:attrName>ppt_x</p:attrName>
                                        </p:attrNameLst>
                                      </p:cBhvr>
                                      <p:tavLst>
                                        <p:tav tm="0">
                                          <p:val>
                                            <p:strVal val="#ppt_x-.1"/>
                                          </p:val>
                                        </p:tav>
                                        <p:tav tm="100000">
                                          <p:val>
                                            <p:strVal val="#ppt_x"/>
                                          </p:val>
                                        </p:tav>
                                      </p:tavLst>
                                    </p:anim>
                                    <p:anim calcmode="lin" valueType="num">
                                      <p:cBhvr>
                                        <p:cTn id="53" dur="1000" fill="hold"/>
                                        <p:tgtEl>
                                          <p:spTgt spid="1464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0" presetClass="entr" presetSubtype="0" fill="hold" nodeType="clickEffect">
                                  <p:stCondLst>
                                    <p:cond delay="0"/>
                                  </p:stCondLst>
                                  <p:iterate type="lt">
                                    <p:tmPct val="10000"/>
                                  </p:iterate>
                                  <p:childTnLst>
                                    <p:set>
                                      <p:cBhvr>
                                        <p:cTn id="57" dur="1" fill="hold">
                                          <p:stCondLst>
                                            <p:cond delay="0"/>
                                          </p:stCondLst>
                                        </p:cTn>
                                        <p:tgtEl>
                                          <p:spTgt spid="146435">
                                            <p:txEl>
                                              <p:pRg st="10" end="10"/>
                                            </p:txEl>
                                          </p:spTgt>
                                        </p:tgtEl>
                                        <p:attrNameLst>
                                          <p:attrName>style.visibility</p:attrName>
                                        </p:attrNameLst>
                                      </p:cBhvr>
                                      <p:to>
                                        <p:strVal val="visible"/>
                                      </p:to>
                                    </p:set>
                                    <p:animEffect transition="in" filter="fade">
                                      <p:cBhvr>
                                        <p:cTn id="58" dur="1000"/>
                                        <p:tgtEl>
                                          <p:spTgt spid="146435">
                                            <p:txEl>
                                              <p:pRg st="10" end="10"/>
                                            </p:txEl>
                                          </p:spTgt>
                                        </p:tgtEl>
                                      </p:cBhvr>
                                    </p:animEffect>
                                    <p:anim calcmode="lin" valueType="num">
                                      <p:cBhvr>
                                        <p:cTn id="59" dur="1000" fill="hold"/>
                                        <p:tgtEl>
                                          <p:spTgt spid="146435">
                                            <p:txEl>
                                              <p:pRg st="10" end="10"/>
                                            </p:txEl>
                                          </p:spTgt>
                                        </p:tgtEl>
                                        <p:attrNameLst>
                                          <p:attrName>ppt_x</p:attrName>
                                        </p:attrNameLst>
                                      </p:cBhvr>
                                      <p:tavLst>
                                        <p:tav tm="0">
                                          <p:val>
                                            <p:strVal val="#ppt_x-.1"/>
                                          </p:val>
                                        </p:tav>
                                        <p:tav tm="100000">
                                          <p:val>
                                            <p:strVal val="#ppt_x"/>
                                          </p:val>
                                        </p:tav>
                                      </p:tavLst>
                                    </p:anim>
                                    <p:anim calcmode="lin" valueType="num">
                                      <p:cBhvr>
                                        <p:cTn id="60" dur="1000" fill="hold"/>
                                        <p:tgtEl>
                                          <p:spTgt spid="14643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0" presetClass="entr" presetSubtype="0" fill="hold" nodeType="clickEffect">
                                  <p:stCondLst>
                                    <p:cond delay="0"/>
                                  </p:stCondLst>
                                  <p:iterate type="lt">
                                    <p:tmPct val="10000"/>
                                  </p:iterate>
                                  <p:childTnLst>
                                    <p:set>
                                      <p:cBhvr>
                                        <p:cTn id="64" dur="1" fill="hold">
                                          <p:stCondLst>
                                            <p:cond delay="0"/>
                                          </p:stCondLst>
                                        </p:cTn>
                                        <p:tgtEl>
                                          <p:spTgt spid="146435">
                                            <p:txEl>
                                              <p:pRg st="11" end="11"/>
                                            </p:txEl>
                                          </p:spTgt>
                                        </p:tgtEl>
                                        <p:attrNameLst>
                                          <p:attrName>style.visibility</p:attrName>
                                        </p:attrNameLst>
                                      </p:cBhvr>
                                      <p:to>
                                        <p:strVal val="visible"/>
                                      </p:to>
                                    </p:set>
                                    <p:animEffect transition="in" filter="fade">
                                      <p:cBhvr>
                                        <p:cTn id="65" dur="1000"/>
                                        <p:tgtEl>
                                          <p:spTgt spid="146435">
                                            <p:txEl>
                                              <p:pRg st="11" end="11"/>
                                            </p:txEl>
                                          </p:spTgt>
                                        </p:tgtEl>
                                      </p:cBhvr>
                                    </p:animEffect>
                                    <p:anim calcmode="lin" valueType="num">
                                      <p:cBhvr>
                                        <p:cTn id="66" dur="1000" fill="hold"/>
                                        <p:tgtEl>
                                          <p:spTgt spid="146435">
                                            <p:txEl>
                                              <p:pRg st="11" end="11"/>
                                            </p:txEl>
                                          </p:spTgt>
                                        </p:tgtEl>
                                        <p:attrNameLst>
                                          <p:attrName>ppt_x</p:attrName>
                                        </p:attrNameLst>
                                      </p:cBhvr>
                                      <p:tavLst>
                                        <p:tav tm="0">
                                          <p:val>
                                            <p:strVal val="#ppt_x-.1"/>
                                          </p:val>
                                        </p:tav>
                                        <p:tav tm="100000">
                                          <p:val>
                                            <p:strVal val="#ppt_x"/>
                                          </p:val>
                                        </p:tav>
                                      </p:tavLst>
                                    </p:anim>
                                    <p:anim calcmode="lin" valueType="num">
                                      <p:cBhvr>
                                        <p:cTn id="67" dur="1000" fill="hold"/>
                                        <p:tgtEl>
                                          <p:spTgt spid="14643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6870700" cy="228600"/>
          </a:xfrm>
        </p:spPr>
        <p:txBody>
          <a:bodyPr>
            <a:normAutofit fontScale="90000"/>
          </a:bodyPr>
          <a:lstStyle/>
          <a:p>
            <a:pPr eaLnBrk="1" hangingPunct="1"/>
            <a:endParaRPr lang="ar-SA" sz="4000" smtClean="0"/>
          </a:p>
        </p:txBody>
      </p:sp>
      <p:sp>
        <p:nvSpPr>
          <p:cNvPr id="147459" name="Rectangle 3"/>
          <p:cNvSpPr>
            <a:spLocks noGrp="1" noChangeArrowheads="1"/>
          </p:cNvSpPr>
          <p:nvPr>
            <p:ph type="body" idx="1"/>
          </p:nvPr>
        </p:nvSpPr>
        <p:spPr>
          <a:xfrm>
            <a:off x="685800" y="762000"/>
            <a:ext cx="7696200" cy="4724400"/>
          </a:xfrm>
        </p:spPr>
        <p:txBody>
          <a:bodyPr/>
          <a:lstStyle/>
          <a:p>
            <a:pPr marL="609600" indent="-609600" eaLnBrk="1" hangingPunct="1">
              <a:lnSpc>
                <a:spcPct val="90000"/>
              </a:lnSpc>
            </a:pPr>
            <a:endParaRPr lang="en-US" dirty="0" smtClean="0"/>
          </a:p>
          <a:p>
            <a:pPr marL="609600" indent="-609600" eaLnBrk="1" hangingPunct="1">
              <a:lnSpc>
                <a:spcPct val="90000"/>
              </a:lnSpc>
              <a:buFontTx/>
              <a:buNone/>
            </a:pPr>
            <a:r>
              <a:rPr lang="en-US" sz="2800" i="1" u="sng" dirty="0" smtClean="0">
                <a:latin typeface="Andalus" pitchFamily="18" charset="-78"/>
                <a:cs typeface="Andalus" pitchFamily="18" charset="-78"/>
              </a:rPr>
              <a:t>USE 3:- </a:t>
            </a:r>
            <a:r>
              <a:rPr lang="en-US" sz="2000" b="1" dirty="0" smtClean="0">
                <a:solidFill>
                  <a:srgbClr val="7030A0"/>
                </a:solidFill>
                <a:latin typeface="Andalus" pitchFamily="18" charset="-78"/>
                <a:cs typeface="Andalus" pitchFamily="18" charset="-78"/>
              </a:rPr>
              <a:t>Near Future</a:t>
            </a:r>
          </a:p>
          <a:p>
            <a:pPr marL="609600" indent="-609600" eaLnBrk="1" hangingPunct="1">
              <a:lnSpc>
                <a:spcPct val="90000"/>
              </a:lnSpc>
              <a:buFontTx/>
              <a:buNone/>
            </a:pPr>
            <a:endParaRPr lang="en-US" sz="2000" dirty="0" smtClean="0">
              <a:latin typeface="Andalus" pitchFamily="18" charset="-78"/>
              <a:cs typeface="Andalus" pitchFamily="18" charset="-78"/>
            </a:endParaRPr>
          </a:p>
          <a:p>
            <a:pPr marL="609600" indent="-609600" eaLnBrk="1" hangingPunct="1">
              <a:lnSpc>
                <a:spcPct val="90000"/>
              </a:lnSpc>
              <a:buFontTx/>
              <a:buNone/>
            </a:pPr>
            <a:endParaRPr lang="en-US" sz="2000" dirty="0" smtClean="0">
              <a:latin typeface="Andalus" pitchFamily="18" charset="-78"/>
              <a:cs typeface="Andalus" pitchFamily="18" charset="-78"/>
            </a:endParaRPr>
          </a:p>
          <a:p>
            <a:pPr marL="609600" indent="-609600" eaLnBrk="1" hangingPunct="1">
              <a:lnSpc>
                <a:spcPct val="90000"/>
              </a:lnSpc>
              <a:buFontTx/>
              <a:buNone/>
            </a:pPr>
            <a:r>
              <a:rPr lang="en-US" sz="2000" dirty="0" smtClean="0">
                <a:latin typeface="Andalus" pitchFamily="18" charset="-78"/>
                <a:cs typeface="Andalus" pitchFamily="18" charset="-78"/>
              </a:rPr>
              <a:t>Past       present          Future</a:t>
            </a:r>
          </a:p>
          <a:p>
            <a:pPr marL="609600" indent="-609600" eaLnBrk="1" hangingPunct="1">
              <a:lnSpc>
                <a:spcPct val="90000"/>
              </a:lnSpc>
              <a:buFontTx/>
              <a:buNone/>
            </a:pPr>
            <a:endParaRPr lang="en-US" sz="2000" dirty="0" smtClean="0">
              <a:latin typeface="Andalus" pitchFamily="18" charset="-78"/>
              <a:cs typeface="Andalus" pitchFamily="18" charset="-78"/>
            </a:endParaRPr>
          </a:p>
          <a:p>
            <a:pPr marL="609600" indent="-609600" eaLnBrk="1" hangingPunct="1">
              <a:lnSpc>
                <a:spcPct val="90000"/>
              </a:lnSpc>
              <a:buFontTx/>
              <a:buNone/>
            </a:pPr>
            <a:r>
              <a:rPr lang="en-US" sz="1800" dirty="0" smtClean="0">
                <a:latin typeface="Andalus" pitchFamily="18" charset="-78"/>
                <a:cs typeface="Andalus" pitchFamily="18" charset="-78"/>
              </a:rPr>
              <a:t>Sometimes, the speaker uses the Present Continuous to indicate that something will or will not happen in the near future.</a:t>
            </a:r>
          </a:p>
          <a:p>
            <a:pPr marL="609600" indent="-609600" eaLnBrk="1" hangingPunct="1">
              <a:lnSpc>
                <a:spcPct val="90000"/>
              </a:lnSpc>
              <a:buFontTx/>
              <a:buNone/>
            </a:pPr>
            <a:r>
              <a:rPr lang="en-US" sz="2800" b="1" i="1" u="sng" dirty="0" smtClean="0">
                <a:solidFill>
                  <a:schemeClr val="tx2"/>
                </a:solidFill>
                <a:latin typeface="Andalus" pitchFamily="18" charset="-78"/>
                <a:cs typeface="Andalus" pitchFamily="18" charset="-78"/>
              </a:rPr>
              <a:t>Examples:-</a:t>
            </a:r>
          </a:p>
          <a:p>
            <a:pPr marL="609600" indent="-609600" eaLnBrk="1" hangingPunct="1">
              <a:lnSpc>
                <a:spcPct val="90000"/>
              </a:lnSpc>
              <a:buFontTx/>
              <a:buAutoNum type="arabicPeriod"/>
            </a:pPr>
            <a:r>
              <a:rPr lang="en-US" sz="2000" dirty="0" smtClean="0">
                <a:latin typeface="Andalus" pitchFamily="18" charset="-78"/>
                <a:cs typeface="Andalus" pitchFamily="18" charset="-78"/>
              </a:rPr>
              <a:t>I </a:t>
            </a:r>
            <a:r>
              <a:rPr lang="en-US" sz="2000" b="1" dirty="0" smtClean="0">
                <a:latin typeface="Andalus" pitchFamily="18" charset="-78"/>
                <a:cs typeface="Andalus" pitchFamily="18" charset="-78"/>
              </a:rPr>
              <a:t>am meeting</a:t>
            </a:r>
            <a:r>
              <a:rPr lang="en-US" sz="2000" dirty="0" smtClean="0">
                <a:latin typeface="Andalus" pitchFamily="18" charset="-78"/>
                <a:cs typeface="Andalus" pitchFamily="18" charset="-78"/>
              </a:rPr>
              <a:t> some friends after work.</a:t>
            </a:r>
          </a:p>
          <a:p>
            <a:pPr marL="609600" indent="-609600" eaLnBrk="1" hangingPunct="1">
              <a:lnSpc>
                <a:spcPct val="90000"/>
              </a:lnSpc>
              <a:buFontTx/>
              <a:buAutoNum type="arabicPeriod"/>
            </a:pPr>
            <a:r>
              <a:rPr lang="en-US" sz="2000" dirty="0" smtClean="0">
                <a:latin typeface="Andalus" pitchFamily="18" charset="-78"/>
                <a:cs typeface="Andalus" pitchFamily="18" charset="-78"/>
              </a:rPr>
              <a:t>I </a:t>
            </a:r>
            <a:r>
              <a:rPr lang="en-US" sz="2000" b="1" dirty="0" smtClean="0">
                <a:latin typeface="Andalus" pitchFamily="18" charset="-78"/>
                <a:cs typeface="Andalus" pitchFamily="18" charset="-78"/>
              </a:rPr>
              <a:t>am not going</a:t>
            </a:r>
            <a:r>
              <a:rPr lang="en-US" sz="2000" dirty="0" smtClean="0">
                <a:latin typeface="Andalus" pitchFamily="18" charset="-78"/>
                <a:cs typeface="Andalus" pitchFamily="18" charset="-78"/>
              </a:rPr>
              <a:t> to the party tonight.</a:t>
            </a:r>
          </a:p>
          <a:p>
            <a:pPr marL="609600" indent="-609600" eaLnBrk="1" hangingPunct="1">
              <a:lnSpc>
                <a:spcPct val="90000"/>
              </a:lnSpc>
              <a:buFontTx/>
              <a:buAutoNum type="arabicPeriod"/>
            </a:pPr>
            <a:r>
              <a:rPr lang="en-US" sz="2000" b="1" dirty="0" smtClean="0">
                <a:latin typeface="Andalus" pitchFamily="18" charset="-78"/>
                <a:cs typeface="Andalus" pitchFamily="18" charset="-78"/>
              </a:rPr>
              <a:t>Is</a:t>
            </a:r>
            <a:r>
              <a:rPr lang="en-US" sz="2000" dirty="0" smtClean="0">
                <a:latin typeface="Andalus" pitchFamily="18" charset="-78"/>
                <a:cs typeface="Andalus" pitchFamily="18" charset="-78"/>
              </a:rPr>
              <a:t> he </a:t>
            </a:r>
            <a:r>
              <a:rPr lang="en-US" sz="2000" b="1" dirty="0" smtClean="0">
                <a:latin typeface="Andalus" pitchFamily="18" charset="-78"/>
                <a:cs typeface="Andalus" pitchFamily="18" charset="-78"/>
              </a:rPr>
              <a:t>visiting</a:t>
            </a:r>
            <a:r>
              <a:rPr lang="en-US" sz="2000" dirty="0" smtClean="0">
                <a:latin typeface="Andalus" pitchFamily="18" charset="-78"/>
                <a:cs typeface="Andalus" pitchFamily="18" charset="-78"/>
              </a:rPr>
              <a:t> his parents next week end?</a:t>
            </a:r>
          </a:p>
          <a:p>
            <a:pPr marL="609600" indent="-609600" eaLnBrk="1" hangingPunct="1">
              <a:lnSpc>
                <a:spcPct val="90000"/>
              </a:lnSpc>
              <a:buFontTx/>
              <a:buAutoNum type="arabicPeriod"/>
            </a:pPr>
            <a:r>
              <a:rPr lang="en-US" sz="2000" b="1" dirty="0" smtClean="0">
                <a:latin typeface="Andalus" pitchFamily="18" charset="-78"/>
                <a:cs typeface="Andalus" pitchFamily="18" charset="-78"/>
              </a:rPr>
              <a:t>Isn't</a:t>
            </a:r>
            <a:r>
              <a:rPr lang="en-US" sz="2000" dirty="0" smtClean="0">
                <a:latin typeface="Andalus" pitchFamily="18" charset="-78"/>
                <a:cs typeface="Andalus" pitchFamily="18" charset="-78"/>
              </a:rPr>
              <a:t>  he </a:t>
            </a:r>
            <a:r>
              <a:rPr lang="en-US" sz="2000" b="1" dirty="0" smtClean="0">
                <a:latin typeface="Andalus" pitchFamily="18" charset="-78"/>
                <a:cs typeface="Andalus" pitchFamily="18" charset="-78"/>
              </a:rPr>
              <a:t>coming</a:t>
            </a:r>
            <a:r>
              <a:rPr lang="en-US" sz="2000" dirty="0" smtClean="0">
                <a:latin typeface="Andalus" pitchFamily="18" charset="-78"/>
                <a:cs typeface="Andalus" pitchFamily="18" charset="-78"/>
              </a:rPr>
              <a:t> with us tonight?</a:t>
            </a:r>
          </a:p>
        </p:txBody>
      </p:sp>
      <p:sp>
        <p:nvSpPr>
          <p:cNvPr id="39942" name="Line 6"/>
          <p:cNvSpPr>
            <a:spLocks noChangeShapeType="1"/>
          </p:cNvSpPr>
          <p:nvPr/>
        </p:nvSpPr>
        <p:spPr bwMode="auto">
          <a:xfrm>
            <a:off x="609600" y="236220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9943" name="Line 7"/>
          <p:cNvSpPr>
            <a:spLocks noChangeShapeType="1"/>
          </p:cNvSpPr>
          <p:nvPr/>
        </p:nvSpPr>
        <p:spPr bwMode="auto">
          <a:xfrm>
            <a:off x="1981200" y="2057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9944" name="Line 8"/>
          <p:cNvSpPr>
            <a:spLocks noChangeShapeType="1"/>
          </p:cNvSpPr>
          <p:nvPr/>
        </p:nvSpPr>
        <p:spPr bwMode="auto">
          <a:xfrm flipH="1">
            <a:off x="2362200" y="2133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39945" name="Line 9"/>
          <p:cNvSpPr>
            <a:spLocks noChangeShapeType="1"/>
          </p:cNvSpPr>
          <p:nvPr/>
        </p:nvSpPr>
        <p:spPr bwMode="auto">
          <a:xfrm>
            <a:off x="2362200" y="2133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JO"/>
          </a:p>
        </p:txBody>
      </p:sp>
    </p:spTree>
    <p:extLst>
      <p:ext uri="{BB962C8B-B14F-4D97-AF65-F5344CB8AC3E}">
        <p14:creationId xmlns:p14="http://schemas.microsoft.com/office/powerpoint/2010/main" val="111846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fade">
                                      <p:cBhvr>
                                        <p:cTn id="7" dur="800" decel="100000"/>
                                        <p:tgtEl>
                                          <p:spTgt spid="147459">
                                            <p:txEl>
                                              <p:pRg st="1" end="1"/>
                                            </p:txEl>
                                          </p:spTgt>
                                        </p:tgtEl>
                                      </p:cBhvr>
                                    </p:animEffect>
                                    <p:anim calcmode="lin" valueType="num">
                                      <p:cBhvr>
                                        <p:cTn id="8" dur="800" decel="100000" fill="hold"/>
                                        <p:tgtEl>
                                          <p:spTgt spid="147459">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47459">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47459">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7459">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745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47459">
                                            <p:txEl>
                                              <p:pRg st="4" end="4"/>
                                            </p:txEl>
                                          </p:spTgt>
                                        </p:tgtEl>
                                        <p:attrNameLst>
                                          <p:attrName>style.visibility</p:attrName>
                                        </p:attrNameLst>
                                      </p:cBhvr>
                                      <p:to>
                                        <p:strVal val="visible"/>
                                      </p:to>
                                    </p:set>
                                    <p:animEffect transition="in" filter="fade">
                                      <p:cBhvr>
                                        <p:cTn id="17" dur="800" decel="100000"/>
                                        <p:tgtEl>
                                          <p:spTgt spid="147459">
                                            <p:txEl>
                                              <p:pRg st="4" end="4"/>
                                            </p:txEl>
                                          </p:spTgt>
                                        </p:tgtEl>
                                      </p:cBhvr>
                                    </p:animEffect>
                                    <p:anim calcmode="lin" valueType="num">
                                      <p:cBhvr>
                                        <p:cTn id="18" dur="800" decel="100000" fill="hold"/>
                                        <p:tgtEl>
                                          <p:spTgt spid="147459">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47459">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47459">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47459">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4745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47459">
                                            <p:txEl>
                                              <p:pRg st="6" end="6"/>
                                            </p:txEl>
                                          </p:spTgt>
                                        </p:tgtEl>
                                        <p:attrNameLst>
                                          <p:attrName>style.visibility</p:attrName>
                                        </p:attrNameLst>
                                      </p:cBhvr>
                                      <p:to>
                                        <p:strVal val="visible"/>
                                      </p:to>
                                    </p:set>
                                    <p:animEffect transition="in" filter="fade">
                                      <p:cBhvr>
                                        <p:cTn id="27" dur="800" decel="100000"/>
                                        <p:tgtEl>
                                          <p:spTgt spid="147459">
                                            <p:txEl>
                                              <p:pRg st="6" end="6"/>
                                            </p:txEl>
                                          </p:spTgt>
                                        </p:tgtEl>
                                      </p:cBhvr>
                                    </p:animEffect>
                                    <p:anim calcmode="lin" valueType="num">
                                      <p:cBhvr>
                                        <p:cTn id="28" dur="800" decel="100000" fill="hold"/>
                                        <p:tgtEl>
                                          <p:spTgt spid="147459">
                                            <p:txEl>
                                              <p:pRg st="6" end="6"/>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47459">
                                            <p:txEl>
                                              <p:pRg st="6" end="6"/>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47459">
                                            <p:txEl>
                                              <p:pRg st="6" end="6"/>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7459">
                                            <p:txEl>
                                              <p:pRg st="6" end="6"/>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7459">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7459">
                                            <p:txEl>
                                              <p:pRg st="7" end="7"/>
                                            </p:txEl>
                                          </p:spTgt>
                                        </p:tgtEl>
                                        <p:attrNameLst>
                                          <p:attrName>style.visibility</p:attrName>
                                        </p:attrNameLst>
                                      </p:cBhvr>
                                      <p:to>
                                        <p:strVal val="visible"/>
                                      </p:to>
                                    </p:set>
                                    <p:animEffect transition="in" filter="fade">
                                      <p:cBhvr>
                                        <p:cTn id="37" dur="800" decel="100000"/>
                                        <p:tgtEl>
                                          <p:spTgt spid="147459">
                                            <p:txEl>
                                              <p:pRg st="7" end="7"/>
                                            </p:txEl>
                                          </p:spTgt>
                                        </p:tgtEl>
                                      </p:cBhvr>
                                    </p:animEffect>
                                    <p:anim calcmode="lin" valueType="num">
                                      <p:cBhvr>
                                        <p:cTn id="38" dur="800" decel="100000" fill="hold"/>
                                        <p:tgtEl>
                                          <p:spTgt spid="147459">
                                            <p:txEl>
                                              <p:pRg st="7" end="7"/>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7459">
                                            <p:txEl>
                                              <p:pRg st="7" end="7"/>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7459">
                                            <p:txEl>
                                              <p:pRg st="7" end="7"/>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7459">
                                            <p:txEl>
                                              <p:pRg st="7" end="7"/>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7459">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47459">
                                            <p:txEl>
                                              <p:pRg st="8" end="8"/>
                                            </p:txEl>
                                          </p:spTgt>
                                        </p:tgtEl>
                                        <p:attrNameLst>
                                          <p:attrName>style.visibility</p:attrName>
                                        </p:attrNameLst>
                                      </p:cBhvr>
                                      <p:to>
                                        <p:strVal val="visible"/>
                                      </p:to>
                                    </p:set>
                                    <p:animEffect transition="in" filter="fade">
                                      <p:cBhvr>
                                        <p:cTn id="47" dur="800" decel="100000"/>
                                        <p:tgtEl>
                                          <p:spTgt spid="147459">
                                            <p:txEl>
                                              <p:pRg st="8" end="8"/>
                                            </p:txEl>
                                          </p:spTgt>
                                        </p:tgtEl>
                                      </p:cBhvr>
                                    </p:animEffect>
                                    <p:anim calcmode="lin" valueType="num">
                                      <p:cBhvr>
                                        <p:cTn id="48" dur="800" decel="100000" fill="hold"/>
                                        <p:tgtEl>
                                          <p:spTgt spid="147459">
                                            <p:txEl>
                                              <p:pRg st="8" end="8"/>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47459">
                                            <p:txEl>
                                              <p:pRg st="8" end="8"/>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47459">
                                            <p:txEl>
                                              <p:pRg st="8" end="8"/>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47459">
                                            <p:txEl>
                                              <p:pRg st="8" end="8"/>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47459">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47459">
                                            <p:txEl>
                                              <p:pRg st="9" end="9"/>
                                            </p:txEl>
                                          </p:spTgt>
                                        </p:tgtEl>
                                        <p:attrNameLst>
                                          <p:attrName>style.visibility</p:attrName>
                                        </p:attrNameLst>
                                      </p:cBhvr>
                                      <p:to>
                                        <p:strVal val="visible"/>
                                      </p:to>
                                    </p:set>
                                    <p:animEffect transition="in" filter="fade">
                                      <p:cBhvr>
                                        <p:cTn id="57" dur="800" decel="100000"/>
                                        <p:tgtEl>
                                          <p:spTgt spid="147459">
                                            <p:txEl>
                                              <p:pRg st="9" end="9"/>
                                            </p:txEl>
                                          </p:spTgt>
                                        </p:tgtEl>
                                      </p:cBhvr>
                                    </p:animEffect>
                                    <p:anim calcmode="lin" valueType="num">
                                      <p:cBhvr>
                                        <p:cTn id="58" dur="800" decel="100000" fill="hold"/>
                                        <p:tgtEl>
                                          <p:spTgt spid="147459">
                                            <p:txEl>
                                              <p:pRg st="9" end="9"/>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47459">
                                            <p:txEl>
                                              <p:pRg st="9" end="9"/>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47459">
                                            <p:txEl>
                                              <p:pRg st="9" end="9"/>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7459">
                                            <p:txEl>
                                              <p:pRg st="9" end="9"/>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7459">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147459">
                                            <p:txEl>
                                              <p:pRg st="10" end="10"/>
                                            </p:txEl>
                                          </p:spTgt>
                                        </p:tgtEl>
                                        <p:attrNameLst>
                                          <p:attrName>style.visibility</p:attrName>
                                        </p:attrNameLst>
                                      </p:cBhvr>
                                      <p:to>
                                        <p:strVal val="visible"/>
                                      </p:to>
                                    </p:set>
                                    <p:animEffect transition="in" filter="fade">
                                      <p:cBhvr>
                                        <p:cTn id="67" dur="800" decel="100000"/>
                                        <p:tgtEl>
                                          <p:spTgt spid="147459">
                                            <p:txEl>
                                              <p:pRg st="10" end="10"/>
                                            </p:txEl>
                                          </p:spTgt>
                                        </p:tgtEl>
                                      </p:cBhvr>
                                    </p:animEffect>
                                    <p:anim calcmode="lin" valueType="num">
                                      <p:cBhvr>
                                        <p:cTn id="68" dur="800" decel="100000" fill="hold"/>
                                        <p:tgtEl>
                                          <p:spTgt spid="147459">
                                            <p:txEl>
                                              <p:pRg st="10" end="10"/>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47459">
                                            <p:txEl>
                                              <p:pRg st="10" end="10"/>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47459">
                                            <p:txEl>
                                              <p:pRg st="10" end="10"/>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47459">
                                            <p:txEl>
                                              <p:pRg st="10" end="10"/>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47459">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nodeType="clickEffect">
                                  <p:stCondLst>
                                    <p:cond delay="0"/>
                                  </p:stCondLst>
                                  <p:childTnLst>
                                    <p:set>
                                      <p:cBhvr>
                                        <p:cTn id="76" dur="1" fill="hold">
                                          <p:stCondLst>
                                            <p:cond delay="0"/>
                                          </p:stCondLst>
                                        </p:cTn>
                                        <p:tgtEl>
                                          <p:spTgt spid="147459">
                                            <p:txEl>
                                              <p:pRg st="11" end="11"/>
                                            </p:txEl>
                                          </p:spTgt>
                                        </p:tgtEl>
                                        <p:attrNameLst>
                                          <p:attrName>style.visibility</p:attrName>
                                        </p:attrNameLst>
                                      </p:cBhvr>
                                      <p:to>
                                        <p:strVal val="visible"/>
                                      </p:to>
                                    </p:set>
                                    <p:animEffect transition="in" filter="fade">
                                      <p:cBhvr>
                                        <p:cTn id="77" dur="800" decel="100000"/>
                                        <p:tgtEl>
                                          <p:spTgt spid="147459">
                                            <p:txEl>
                                              <p:pRg st="11" end="11"/>
                                            </p:txEl>
                                          </p:spTgt>
                                        </p:tgtEl>
                                      </p:cBhvr>
                                    </p:animEffect>
                                    <p:anim calcmode="lin" valueType="num">
                                      <p:cBhvr>
                                        <p:cTn id="78" dur="800" decel="100000" fill="hold"/>
                                        <p:tgtEl>
                                          <p:spTgt spid="147459">
                                            <p:txEl>
                                              <p:pRg st="11" end="11"/>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47459">
                                            <p:txEl>
                                              <p:pRg st="11" end="11"/>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47459">
                                            <p:txEl>
                                              <p:pRg st="11" end="11"/>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47459">
                                            <p:txEl>
                                              <p:pRg st="11" end="11"/>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47459">
                                            <p:txEl>
                                              <p:pRg st="11" end="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a:xfrm>
            <a:off x="457200" y="304800"/>
            <a:ext cx="8229600" cy="1143000"/>
          </a:xfrm>
        </p:spPr>
        <p:txBody>
          <a:bodyPr>
            <a:normAutofit fontScale="90000"/>
          </a:bodyPr>
          <a:lstStyle/>
          <a:p>
            <a:pPr eaLnBrk="1" hangingPunct="1"/>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The end…</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r>
            <a:br>
              <a:rPr lang="en-US" sz="4000" b="1" i="1" dirty="0" smtClean="0">
                <a:solidFill>
                  <a:srgbClr val="7030A0"/>
                </a:solidFill>
                <a:latin typeface="Monotype Corsiva" pitchFamily="66" charset="0"/>
              </a:rPr>
            </a:br>
            <a:r>
              <a:rPr lang="en-US" sz="4000" b="1" i="1" dirty="0" smtClean="0">
                <a:solidFill>
                  <a:srgbClr val="7030A0"/>
                </a:solidFill>
                <a:latin typeface="Monotype Corsiva" pitchFamily="66" charset="0"/>
              </a:rPr>
              <a:t>                                                 </a:t>
            </a:r>
          </a:p>
        </p:txBody>
      </p:sp>
      <p:sp>
        <p:nvSpPr>
          <p:cNvPr id="185349" name="AutoShape 5">
            <a:hlinkClick r:id="" action="ppaction://hlinkshowjump?jump=previousslide"/>
          </p:cNvPr>
          <p:cNvSpPr>
            <a:spLocks noChangeArrowheads="1"/>
          </p:cNvSpPr>
          <p:nvPr/>
        </p:nvSpPr>
        <p:spPr bwMode="auto">
          <a:xfrm flipH="1">
            <a:off x="228600" y="0"/>
            <a:ext cx="935038" cy="1008063"/>
          </a:xfrm>
          <a:prstGeom prst="lef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b="0" i="0" u="none" dirty="0">
                <a:effectLst>
                  <a:outerShdw blurRad="38100" dist="38100" dir="2700000" algn="tl">
                    <a:srgbClr val="C0C0C0"/>
                  </a:outerShdw>
                </a:effectLst>
              </a:rPr>
              <a:t>Previous</a:t>
            </a:r>
          </a:p>
        </p:txBody>
      </p:sp>
      <p:sp>
        <p:nvSpPr>
          <p:cNvPr id="4" name="Right Arrow 3">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371531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p:cTn id="7" dur="2000" fill="hold"/>
                                        <p:tgtEl>
                                          <p:spTgt spid="185348"/>
                                        </p:tgtEl>
                                        <p:attrNameLst>
                                          <p:attrName>ppt_w</p:attrName>
                                        </p:attrNameLst>
                                      </p:cBhvr>
                                      <p:tavLst>
                                        <p:tav tm="0">
                                          <p:val>
                                            <p:strVal val="#ppt_w"/>
                                          </p:val>
                                        </p:tav>
                                        <p:tav tm="100000">
                                          <p:val>
                                            <p:strVal val="#ppt_w"/>
                                          </p:val>
                                        </p:tav>
                                      </p:tavLst>
                                    </p:anim>
                                    <p:anim calcmode="lin" valueType="num">
                                      <p:cBhvr>
                                        <p:cTn id="8" dur="2000" fill="hold"/>
                                        <p:tgtEl>
                                          <p:spTgt spid="18534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85348"/>
                                        </p:tgtEl>
                                        <p:attrNameLst>
                                          <p:attrName>ppt_x</p:attrName>
                                        </p:attrNameLst>
                                      </p:cBhvr>
                                      <p:tavLst>
                                        <p:tav tm="0">
                                          <p:val>
                                            <p:strVal val="#ppt_x-.4"/>
                                          </p:val>
                                        </p:tav>
                                        <p:tav tm="100000">
                                          <p:val>
                                            <p:strVal val="#ppt_x"/>
                                          </p:val>
                                        </p:tav>
                                      </p:tavLst>
                                    </p:anim>
                                    <p:anim calcmode="lin" valueType="num">
                                      <p:cBhvr>
                                        <p:cTn id="10" dur="2000" fill="hold"/>
                                        <p:tgtEl>
                                          <p:spTgt spid="18534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52400"/>
            <a:ext cx="6870700" cy="1116013"/>
          </a:xfrm>
        </p:spPr>
        <p:txBody>
          <a:bodyPr/>
          <a:lstStyle/>
          <a:p>
            <a:pPr eaLnBrk="1" hangingPunct="1">
              <a:defRPr/>
            </a:pPr>
            <a:r>
              <a:rPr lang="en-US" dirty="0" smtClean="0">
                <a:solidFill>
                  <a:schemeClr val="tx2">
                    <a:lumMod val="60000"/>
                    <a:lumOff val="40000"/>
                  </a:schemeClr>
                </a:solidFill>
              </a:rPr>
              <a:t>A Quiz: Verb Tenses</a:t>
            </a:r>
          </a:p>
        </p:txBody>
      </p:sp>
      <p:sp>
        <p:nvSpPr>
          <p:cNvPr id="80899" name="Rectangle 3"/>
          <p:cNvSpPr>
            <a:spLocks noGrp="1" noChangeArrowheads="1"/>
          </p:cNvSpPr>
          <p:nvPr>
            <p:ph type="body" idx="1"/>
          </p:nvPr>
        </p:nvSpPr>
        <p:spPr>
          <a:xfrm>
            <a:off x="250825" y="1268413"/>
            <a:ext cx="8424863" cy="4537075"/>
          </a:xfrm>
        </p:spPr>
        <p:txBody>
          <a:bodyPr/>
          <a:lstStyle/>
          <a:p>
            <a:pPr algn="l" eaLnBrk="1" hangingPunct="1">
              <a:buFontTx/>
              <a:buNone/>
            </a:pPr>
            <a:r>
              <a:rPr lang="en-US" dirty="0" smtClean="0"/>
              <a:t>Use the correct form of verbs in brackets:</a:t>
            </a:r>
          </a:p>
          <a:p>
            <a:pPr algn="l" eaLnBrk="1" hangingPunct="1">
              <a:buFontTx/>
              <a:buNone/>
            </a:pPr>
            <a:r>
              <a:rPr lang="en-US" sz="2800" dirty="0" smtClean="0"/>
              <a:t>1. Ahmad </a:t>
            </a:r>
            <a:r>
              <a:rPr lang="en-US" sz="2800" dirty="0" smtClean="0">
                <a:latin typeface="Arial" pitchFamily="34" charset="0"/>
              </a:rPr>
              <a:t>………</a:t>
            </a:r>
            <a:r>
              <a:rPr lang="en-US" sz="2800" dirty="0" smtClean="0"/>
              <a:t> from Egypt and so he</a:t>
            </a:r>
            <a:r>
              <a:rPr lang="en-US" sz="2800" dirty="0" smtClean="0">
                <a:latin typeface="Arial" pitchFamily="34" charset="0"/>
              </a:rPr>
              <a:t>…</a:t>
            </a:r>
            <a:r>
              <a:rPr lang="en-US" sz="2800" dirty="0" smtClean="0"/>
              <a:t>... Arabic.    (come/speak)</a:t>
            </a:r>
          </a:p>
          <a:p>
            <a:pPr algn="l" eaLnBrk="1" hangingPunct="1">
              <a:buFontTx/>
              <a:buNone/>
            </a:pPr>
            <a:r>
              <a:rPr lang="en-US" sz="2800" dirty="0" smtClean="0"/>
              <a:t>2. The plane </a:t>
            </a:r>
            <a:r>
              <a:rPr lang="en-US" sz="2800" dirty="0" smtClean="0">
                <a:latin typeface="Arial" pitchFamily="34" charset="0"/>
              </a:rPr>
              <a:t>……</a:t>
            </a:r>
            <a:r>
              <a:rPr lang="en-US" sz="2800" dirty="0" smtClean="0"/>
              <a:t>.at 8 a.m. on Sunday next month.</a:t>
            </a:r>
          </a:p>
          <a:p>
            <a:pPr algn="l" eaLnBrk="1" hangingPunct="1">
              <a:buFontTx/>
              <a:buNone/>
            </a:pPr>
            <a:r>
              <a:rPr lang="en-US" sz="2800" dirty="0" smtClean="0"/>
              <a:t>     (depart)</a:t>
            </a:r>
          </a:p>
          <a:p>
            <a:pPr algn="l" eaLnBrk="1" hangingPunct="1">
              <a:buFontTx/>
              <a:buNone/>
            </a:pPr>
            <a:r>
              <a:rPr lang="en-US" sz="2800" dirty="0" smtClean="0"/>
              <a:t>3. I </a:t>
            </a:r>
            <a:r>
              <a:rPr lang="en-US" sz="2800" dirty="0" smtClean="0">
                <a:latin typeface="Arial" pitchFamily="34" charset="0"/>
              </a:rPr>
              <a:t>…</a:t>
            </a:r>
            <a:r>
              <a:rPr lang="en-US" sz="2800" dirty="0" smtClean="0"/>
              <a:t>..bananas, but I </a:t>
            </a:r>
            <a:r>
              <a:rPr lang="en-US" sz="2800" dirty="0" smtClean="0">
                <a:latin typeface="Arial" pitchFamily="34" charset="0"/>
              </a:rPr>
              <a:t>……</a:t>
            </a:r>
            <a:r>
              <a:rPr lang="en-US" sz="2800" dirty="0" smtClean="0"/>
              <a:t>apples. (like/not like)    </a:t>
            </a:r>
            <a:r>
              <a:rPr lang="ar-JO" sz="2800" dirty="0" smtClean="0"/>
              <a:t>        </a:t>
            </a:r>
          </a:p>
          <a:p>
            <a:pPr algn="l" eaLnBrk="1" hangingPunct="1">
              <a:buFontTx/>
              <a:buNone/>
            </a:pPr>
            <a:r>
              <a:rPr lang="en-US" sz="2800" dirty="0" smtClean="0"/>
              <a:t>4. If water…………,it……………   (warm/expand)</a:t>
            </a:r>
          </a:p>
          <a:p>
            <a:pPr algn="l" eaLnBrk="1" hangingPunct="1">
              <a:buFontTx/>
              <a:buNone/>
            </a:pPr>
            <a:r>
              <a:rPr lang="en-US" sz="2800" dirty="0" smtClean="0"/>
              <a:t>5. Handsome</a:t>
            </a:r>
            <a:r>
              <a:rPr lang="en-US" sz="2800" dirty="0" smtClean="0">
                <a:latin typeface="Arial" pitchFamily="34" charset="0"/>
              </a:rPr>
              <a:t>……</a:t>
            </a:r>
            <a:r>
              <a:rPr lang="en-US" sz="2800" dirty="0" smtClean="0"/>
              <a:t>.that handsome</a:t>
            </a:r>
            <a:r>
              <a:rPr lang="en-US" sz="2800" dirty="0" smtClean="0">
                <a:latin typeface="Arial" pitchFamily="34" charset="0"/>
              </a:rPr>
              <a:t>……</a:t>
            </a:r>
            <a:r>
              <a:rPr lang="en-US" sz="2800" dirty="0" smtClean="0"/>
              <a:t>(be/do)</a:t>
            </a:r>
            <a:endParaRPr lang="en-US" dirty="0" smtClean="0"/>
          </a:p>
        </p:txBody>
      </p:sp>
    </p:spTree>
    <p:extLst>
      <p:ext uri="{BB962C8B-B14F-4D97-AF65-F5344CB8AC3E}">
        <p14:creationId xmlns:p14="http://schemas.microsoft.com/office/powerpoint/2010/main" val="169443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1000" fill="hold"/>
                                        <p:tgtEl>
                                          <p:spTgt spid="80898"/>
                                        </p:tgtEl>
                                        <p:attrNameLst>
                                          <p:attrName>ppt_x</p:attrName>
                                        </p:attrNameLst>
                                      </p:cBhvr>
                                      <p:tavLst>
                                        <p:tav tm="0">
                                          <p:val>
                                            <p:strVal val="#ppt_x"/>
                                          </p:val>
                                        </p:tav>
                                        <p:tav tm="100000">
                                          <p:val>
                                            <p:strVal val="#ppt_x"/>
                                          </p:val>
                                        </p:tav>
                                      </p:tavLst>
                                    </p:anim>
                                    <p:anim calcmode="lin" valueType="num">
                                      <p:cBhvr additive="base">
                                        <p:cTn id="8" dur="1000" fill="hold"/>
                                        <p:tgtEl>
                                          <p:spTgt spid="808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Effect transition="in" filter="diamond(in)">
                                      <p:cBhvr>
                                        <p:cTn id="13" dur="2000"/>
                                        <p:tgtEl>
                                          <p:spTgt spid="808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80899">
                                            <p:txEl>
                                              <p:pRg st="1" end="1"/>
                                            </p:txEl>
                                          </p:spTgt>
                                        </p:tgtEl>
                                        <p:attrNameLst>
                                          <p:attrName>style.visibility</p:attrName>
                                        </p:attrNameLst>
                                      </p:cBhvr>
                                      <p:to>
                                        <p:strVal val="visible"/>
                                      </p:to>
                                    </p:set>
                                    <p:animEffect transition="in" filter="fade">
                                      <p:cBhvr>
                                        <p:cTn id="18" dur="1000"/>
                                        <p:tgtEl>
                                          <p:spTgt spid="80899">
                                            <p:txEl>
                                              <p:pRg st="1" end="1"/>
                                            </p:txEl>
                                          </p:spTgt>
                                        </p:tgtEl>
                                      </p:cBhvr>
                                    </p:animEffect>
                                    <p:anim calcmode="lin" valueType="num">
                                      <p:cBhvr>
                                        <p:cTn id="19" dur="1000" fill="hold"/>
                                        <p:tgtEl>
                                          <p:spTgt spid="80899">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iterate type="lt">
                                    <p:tmPct val="10000"/>
                                  </p:iterate>
                                  <p:childTnLst>
                                    <p:set>
                                      <p:cBhvr>
                                        <p:cTn id="24" dur="1" fill="hold">
                                          <p:stCondLst>
                                            <p:cond delay="0"/>
                                          </p:stCondLst>
                                        </p:cTn>
                                        <p:tgtEl>
                                          <p:spTgt spid="80899">
                                            <p:txEl>
                                              <p:pRg st="2" end="2"/>
                                            </p:txEl>
                                          </p:spTgt>
                                        </p:tgtEl>
                                        <p:attrNameLst>
                                          <p:attrName>style.visibility</p:attrName>
                                        </p:attrNameLst>
                                      </p:cBhvr>
                                      <p:to>
                                        <p:strVal val="visible"/>
                                      </p:to>
                                    </p:set>
                                    <p:animEffect transition="in" filter="fade">
                                      <p:cBhvr>
                                        <p:cTn id="25" dur="2000"/>
                                        <p:tgtEl>
                                          <p:spTgt spid="80899">
                                            <p:txEl>
                                              <p:pRg st="2" end="2"/>
                                            </p:txEl>
                                          </p:spTgt>
                                        </p:tgtEl>
                                      </p:cBhvr>
                                    </p:animEffect>
                                    <p:anim calcmode="lin" valueType="num">
                                      <p:cBhvr>
                                        <p:cTn id="26" dur="2000" fill="hold"/>
                                        <p:tgtEl>
                                          <p:spTgt spid="80899">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80899">
                                            <p:txEl>
                                              <p:pRg st="2" end="2"/>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iterate type="lt">
                                    <p:tmPct val="10000"/>
                                  </p:iterate>
                                  <p:childTnLst>
                                    <p:set>
                                      <p:cBhvr>
                                        <p:cTn id="29" dur="1" fill="hold">
                                          <p:stCondLst>
                                            <p:cond delay="0"/>
                                          </p:stCondLst>
                                        </p:cTn>
                                        <p:tgtEl>
                                          <p:spTgt spid="80899">
                                            <p:txEl>
                                              <p:pRg st="3" end="3"/>
                                            </p:txEl>
                                          </p:spTgt>
                                        </p:tgtEl>
                                        <p:attrNameLst>
                                          <p:attrName>style.visibility</p:attrName>
                                        </p:attrNameLst>
                                      </p:cBhvr>
                                      <p:to>
                                        <p:strVal val="visible"/>
                                      </p:to>
                                    </p:set>
                                    <p:animEffect transition="in" filter="fade">
                                      <p:cBhvr>
                                        <p:cTn id="30" dur="2000"/>
                                        <p:tgtEl>
                                          <p:spTgt spid="80899">
                                            <p:txEl>
                                              <p:pRg st="3" end="3"/>
                                            </p:txEl>
                                          </p:spTgt>
                                        </p:tgtEl>
                                      </p:cBhvr>
                                    </p:animEffect>
                                    <p:anim calcmode="lin" valueType="num">
                                      <p:cBhvr>
                                        <p:cTn id="31" dur="2000" fill="hold"/>
                                        <p:tgtEl>
                                          <p:spTgt spid="80899">
                                            <p:txEl>
                                              <p:pRg st="3" end="3"/>
                                            </p:txEl>
                                          </p:spTgt>
                                        </p:tgtEl>
                                        <p:attrNameLst>
                                          <p:attrName>ppt_w</p:attrName>
                                        </p:attrNameLst>
                                      </p:cBhvr>
                                      <p:tavLst>
                                        <p:tav tm="0" fmla="#ppt_w*sin(2.5*pi*$)">
                                          <p:val>
                                            <p:fltVal val="0"/>
                                          </p:val>
                                        </p:tav>
                                        <p:tav tm="100000">
                                          <p:val>
                                            <p:fltVal val="1"/>
                                          </p:val>
                                        </p:tav>
                                      </p:tavLst>
                                    </p:anim>
                                    <p:anim calcmode="lin" valueType="num">
                                      <p:cBhvr>
                                        <p:cTn id="32" dur="20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5" presetClass="entr" presetSubtype="0" fill="hold" nodeType="clickEffect">
                                  <p:stCondLst>
                                    <p:cond delay="0"/>
                                  </p:stCondLst>
                                  <p:iterate type="lt">
                                    <p:tmPct val="10000"/>
                                  </p:iterate>
                                  <p:childTnLst>
                                    <p:set>
                                      <p:cBhvr>
                                        <p:cTn id="36" dur="1" fill="hold">
                                          <p:stCondLst>
                                            <p:cond delay="0"/>
                                          </p:stCondLst>
                                        </p:cTn>
                                        <p:tgtEl>
                                          <p:spTgt spid="80899">
                                            <p:txEl>
                                              <p:pRg st="4" end="4"/>
                                            </p:txEl>
                                          </p:spTgt>
                                        </p:tgtEl>
                                        <p:attrNameLst>
                                          <p:attrName>style.visibility</p:attrName>
                                        </p:attrNameLst>
                                      </p:cBhvr>
                                      <p:to>
                                        <p:strVal val="visible"/>
                                      </p:to>
                                    </p:set>
                                    <p:animEffect transition="in" filter="fade">
                                      <p:cBhvr>
                                        <p:cTn id="37" dur="2000"/>
                                        <p:tgtEl>
                                          <p:spTgt spid="80899">
                                            <p:txEl>
                                              <p:pRg st="4" end="4"/>
                                            </p:txEl>
                                          </p:spTgt>
                                        </p:tgtEl>
                                      </p:cBhvr>
                                    </p:animEffect>
                                    <p:anim calcmode="lin" valueType="num">
                                      <p:cBhvr>
                                        <p:cTn id="38" dur="2000" fill="hold"/>
                                        <p:tgtEl>
                                          <p:spTgt spid="80899">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5" presetClass="entr" presetSubtype="0" fill="hold" nodeType="clickEffect">
                                  <p:stCondLst>
                                    <p:cond delay="0"/>
                                  </p:stCondLst>
                                  <p:iterate type="lt">
                                    <p:tmPct val="10000"/>
                                  </p:iterate>
                                  <p:childTnLst>
                                    <p:set>
                                      <p:cBhvr>
                                        <p:cTn id="43" dur="1" fill="hold">
                                          <p:stCondLst>
                                            <p:cond delay="0"/>
                                          </p:stCondLst>
                                        </p:cTn>
                                        <p:tgtEl>
                                          <p:spTgt spid="80899">
                                            <p:txEl>
                                              <p:pRg st="5" end="5"/>
                                            </p:txEl>
                                          </p:spTgt>
                                        </p:tgtEl>
                                        <p:attrNameLst>
                                          <p:attrName>style.visibility</p:attrName>
                                        </p:attrNameLst>
                                      </p:cBhvr>
                                      <p:to>
                                        <p:strVal val="visible"/>
                                      </p:to>
                                    </p:set>
                                    <p:animEffect transition="in" filter="fade">
                                      <p:cBhvr>
                                        <p:cTn id="44" dur="2000"/>
                                        <p:tgtEl>
                                          <p:spTgt spid="80899">
                                            <p:txEl>
                                              <p:pRg st="5" end="5"/>
                                            </p:txEl>
                                          </p:spTgt>
                                        </p:tgtEl>
                                      </p:cBhvr>
                                    </p:animEffect>
                                    <p:anim calcmode="lin" valueType="num">
                                      <p:cBhvr>
                                        <p:cTn id="45" dur="2000" fill="hold"/>
                                        <p:tgtEl>
                                          <p:spTgt spid="80899">
                                            <p:txEl>
                                              <p:pRg st="5" end="5"/>
                                            </p:txEl>
                                          </p:spTgt>
                                        </p:tgtEl>
                                        <p:attrNameLst>
                                          <p:attrName>ppt_w</p:attrName>
                                        </p:attrNameLst>
                                      </p:cBhvr>
                                      <p:tavLst>
                                        <p:tav tm="0" fmla="#ppt_w*sin(2.5*pi*$)">
                                          <p:val>
                                            <p:fltVal val="0"/>
                                          </p:val>
                                        </p:tav>
                                        <p:tav tm="100000">
                                          <p:val>
                                            <p:fltVal val="1"/>
                                          </p:val>
                                        </p:tav>
                                      </p:tavLst>
                                    </p:anim>
                                    <p:anim calcmode="lin" valueType="num">
                                      <p:cBhvr>
                                        <p:cTn id="46" dur="2000" fill="hold"/>
                                        <p:tgtEl>
                                          <p:spTgt spid="8089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5" presetClass="entr" presetSubtype="0" fill="hold" nodeType="clickEffect">
                                  <p:stCondLst>
                                    <p:cond delay="0"/>
                                  </p:stCondLst>
                                  <p:iterate type="lt">
                                    <p:tmPct val="10000"/>
                                  </p:iterate>
                                  <p:childTnLst>
                                    <p:set>
                                      <p:cBhvr>
                                        <p:cTn id="50" dur="1" fill="hold">
                                          <p:stCondLst>
                                            <p:cond delay="0"/>
                                          </p:stCondLst>
                                        </p:cTn>
                                        <p:tgtEl>
                                          <p:spTgt spid="80899">
                                            <p:txEl>
                                              <p:pRg st="6" end="6"/>
                                            </p:txEl>
                                          </p:spTgt>
                                        </p:tgtEl>
                                        <p:attrNameLst>
                                          <p:attrName>style.visibility</p:attrName>
                                        </p:attrNameLst>
                                      </p:cBhvr>
                                      <p:to>
                                        <p:strVal val="visible"/>
                                      </p:to>
                                    </p:set>
                                    <p:animEffect transition="in" filter="fade">
                                      <p:cBhvr>
                                        <p:cTn id="51" dur="2000"/>
                                        <p:tgtEl>
                                          <p:spTgt spid="80899">
                                            <p:txEl>
                                              <p:pRg st="6" end="6"/>
                                            </p:txEl>
                                          </p:spTgt>
                                        </p:tgtEl>
                                      </p:cBhvr>
                                    </p:animEffect>
                                    <p:anim calcmode="lin" valueType="num">
                                      <p:cBhvr>
                                        <p:cTn id="52" dur="2000" fill="hold"/>
                                        <p:tgtEl>
                                          <p:spTgt spid="80899">
                                            <p:txEl>
                                              <p:pRg st="6" end="6"/>
                                            </p:txEl>
                                          </p:spTgt>
                                        </p:tgtEl>
                                        <p:attrNameLst>
                                          <p:attrName>ppt_w</p:attrName>
                                        </p:attrNameLst>
                                      </p:cBhvr>
                                      <p:tavLst>
                                        <p:tav tm="0" fmla="#ppt_w*sin(2.5*pi*$)">
                                          <p:val>
                                            <p:fltVal val="0"/>
                                          </p:val>
                                        </p:tav>
                                        <p:tav tm="100000">
                                          <p:val>
                                            <p:fltVal val="1"/>
                                          </p:val>
                                        </p:tav>
                                      </p:tavLst>
                                    </p:anim>
                                    <p:anim calcmode="lin" valueType="num">
                                      <p:cBhvr>
                                        <p:cTn id="53" dur="2000" fill="hold"/>
                                        <p:tgtEl>
                                          <p:spTgt spid="8089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685800" y="1052513"/>
            <a:ext cx="7696200" cy="4433887"/>
          </a:xfrm>
        </p:spPr>
        <p:txBody>
          <a:bodyPr/>
          <a:lstStyle/>
          <a:p>
            <a:pPr algn="l" eaLnBrk="1" hangingPunct="1">
              <a:buFontTx/>
              <a:buNone/>
            </a:pPr>
            <a:r>
              <a:rPr lang="en-US" smtClean="0">
                <a:solidFill>
                  <a:srgbClr val="000099"/>
                </a:solidFill>
              </a:rPr>
              <a:t>6.</a:t>
            </a:r>
            <a:r>
              <a:rPr lang="en-US" smtClean="0"/>
              <a:t> Knowledge </a:t>
            </a:r>
            <a:r>
              <a:rPr lang="en-US" smtClean="0">
                <a:latin typeface="Arial" pitchFamily="34" charset="0"/>
              </a:rPr>
              <a:t>……</a:t>
            </a:r>
            <a:r>
              <a:rPr lang="en-US" smtClean="0"/>
              <a:t>.. power. (be)</a:t>
            </a:r>
          </a:p>
          <a:p>
            <a:pPr algn="l" eaLnBrk="1" hangingPunct="1">
              <a:buFontTx/>
              <a:buNone/>
            </a:pPr>
            <a:r>
              <a:rPr lang="en-US" smtClean="0">
                <a:solidFill>
                  <a:srgbClr val="000099"/>
                </a:solidFill>
              </a:rPr>
              <a:t>7.</a:t>
            </a:r>
            <a:r>
              <a:rPr lang="en-US" smtClean="0"/>
              <a:t> Rama </a:t>
            </a:r>
            <a:r>
              <a:rPr lang="en-US" smtClean="0">
                <a:latin typeface="Arial" pitchFamily="34" charset="0"/>
              </a:rPr>
              <a:t>……</a:t>
            </a:r>
            <a:r>
              <a:rPr lang="en-US" smtClean="0"/>
              <a:t>.. to bed every night at 9.      (go)</a:t>
            </a:r>
          </a:p>
          <a:p>
            <a:pPr algn="l" eaLnBrk="1" hangingPunct="1">
              <a:buFontTx/>
              <a:buNone/>
            </a:pPr>
            <a:r>
              <a:rPr lang="en-US" smtClean="0">
                <a:solidFill>
                  <a:srgbClr val="000099"/>
                </a:solidFill>
              </a:rPr>
              <a:t>8.</a:t>
            </a:r>
            <a:r>
              <a:rPr lang="en-US" smtClean="0"/>
              <a:t> Girls often </a:t>
            </a:r>
            <a:r>
              <a:rPr lang="en-US" smtClean="0">
                <a:latin typeface="Arial" pitchFamily="34" charset="0"/>
              </a:rPr>
              <a:t>……</a:t>
            </a:r>
            <a:r>
              <a:rPr lang="en-US" smtClean="0"/>
              <a:t>. dolls. (like)</a:t>
            </a:r>
          </a:p>
          <a:p>
            <a:pPr algn="l" eaLnBrk="1" hangingPunct="1">
              <a:buFontTx/>
              <a:buNone/>
            </a:pPr>
            <a:r>
              <a:rPr lang="en-US" smtClean="0">
                <a:solidFill>
                  <a:srgbClr val="000099"/>
                </a:solidFill>
              </a:rPr>
              <a:t>9.</a:t>
            </a:r>
            <a:r>
              <a:rPr lang="en-US" smtClean="0"/>
              <a:t> What </a:t>
            </a:r>
            <a:r>
              <a:rPr lang="en-US" smtClean="0">
                <a:latin typeface="Arial" pitchFamily="34" charset="0"/>
              </a:rPr>
              <a:t>……</a:t>
            </a:r>
            <a:r>
              <a:rPr lang="en-US" smtClean="0"/>
              <a:t> you </a:t>
            </a:r>
            <a:r>
              <a:rPr lang="en-US" smtClean="0">
                <a:latin typeface="Arial" pitchFamily="34" charset="0"/>
              </a:rPr>
              <a:t>……</a:t>
            </a:r>
            <a:r>
              <a:rPr lang="en-US" smtClean="0"/>
              <a:t> in this photo?          (do)</a:t>
            </a:r>
          </a:p>
          <a:p>
            <a:pPr algn="l" eaLnBrk="1" hangingPunct="1">
              <a:buFontTx/>
              <a:buNone/>
            </a:pPr>
            <a:r>
              <a:rPr lang="en-US" smtClean="0">
                <a:solidFill>
                  <a:srgbClr val="000099"/>
                </a:solidFill>
              </a:rPr>
              <a:t>10.</a:t>
            </a:r>
            <a:r>
              <a:rPr lang="en-US" smtClean="0"/>
              <a:t> The children </a:t>
            </a:r>
            <a:r>
              <a:rPr lang="en-US" smtClean="0">
                <a:latin typeface="Arial" pitchFamily="34" charset="0"/>
              </a:rPr>
              <a:t>……</a:t>
            </a:r>
            <a:r>
              <a:rPr lang="en-US" smtClean="0"/>
              <a:t>. cartoons at the         moment.</a:t>
            </a:r>
          </a:p>
          <a:p>
            <a:pPr algn="l" eaLnBrk="1" hangingPunct="1">
              <a:buFontTx/>
              <a:buNone/>
            </a:pPr>
            <a:endParaRPr lang="en-US" smtClean="0"/>
          </a:p>
        </p:txBody>
      </p:sp>
    </p:spTree>
    <p:extLst>
      <p:ext uri="{BB962C8B-B14F-4D97-AF65-F5344CB8AC3E}">
        <p14:creationId xmlns:p14="http://schemas.microsoft.com/office/powerpoint/2010/main" val="3145530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b="1" dirty="0"/>
              <a:t>A worksheet: Requesting and giving information</a:t>
            </a:r>
            <a:r>
              <a:rPr lang="en-US" dirty="0"/>
              <a:t>.</a:t>
            </a:r>
          </a:p>
        </p:txBody>
      </p:sp>
      <p:sp>
        <p:nvSpPr>
          <p:cNvPr id="5" name="Content Placeholder 2"/>
          <p:cNvSpPr>
            <a:spLocks noGrp="1"/>
          </p:cNvSpPr>
          <p:nvPr>
            <p:ph idx="1"/>
          </p:nvPr>
        </p:nvSpPr>
        <p:spPr>
          <a:xfrm>
            <a:off x="457200" y="1600200"/>
            <a:ext cx="8229600" cy="4525963"/>
          </a:xfrm>
          <a:noFill/>
          <a:ln w="76200">
            <a:solidFill>
              <a:schemeClr val="tx2">
                <a:lumMod val="60000"/>
                <a:lumOff val="40000"/>
              </a:schemeClr>
            </a:solidFill>
          </a:ln>
          <a:effectLst>
            <a:glow rad="139700">
              <a:schemeClr val="tx2">
                <a:lumMod val="40000"/>
                <a:lumOff val="60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b">
            <a:normAutofit/>
          </a:bodyPr>
          <a:lstStyle/>
          <a:p>
            <a:r>
              <a:rPr lang="en-US" sz="1600" b="1" i="1" dirty="0" smtClean="0"/>
              <a:t>A- Form questions using the correct form of verbs in brackets, present simple or past simple</a:t>
            </a:r>
            <a:r>
              <a:rPr lang="en-US" sz="1600" dirty="0" smtClean="0"/>
              <a:t>:</a:t>
            </a:r>
          </a:p>
          <a:p>
            <a:r>
              <a:rPr lang="en-US" sz="1600" dirty="0" smtClean="0"/>
              <a:t>1-Where……..you ……..? (be born)</a:t>
            </a:r>
          </a:p>
          <a:p>
            <a:r>
              <a:rPr lang="en-US" sz="1600" dirty="0" smtClean="0"/>
              <a:t>2-Where ……..you …….? (come from)</a:t>
            </a:r>
          </a:p>
          <a:p>
            <a:r>
              <a:rPr lang="en-US" sz="1600" dirty="0" smtClean="0"/>
              <a:t>3-………..you Palestinian? (be)</a:t>
            </a:r>
          </a:p>
          <a:p>
            <a:r>
              <a:rPr lang="en-US" sz="1600" dirty="0" smtClean="0"/>
              <a:t>4-Which organization………you ……..for? (work)</a:t>
            </a:r>
          </a:p>
          <a:p>
            <a:r>
              <a:rPr lang="en-US" sz="1600" dirty="0" smtClean="0"/>
              <a:t>5-When………..you…………primary school? (finish)</a:t>
            </a:r>
          </a:p>
          <a:p>
            <a:r>
              <a:rPr lang="en-US" sz="1600" b="1" i="1" dirty="0" smtClean="0"/>
              <a:t>B-Put the verbs in brackets in the correct form, present simple or past simple</a:t>
            </a:r>
            <a:r>
              <a:rPr lang="en-US" sz="1600" dirty="0" smtClean="0"/>
              <a:t>:</a:t>
            </a:r>
          </a:p>
          <a:p>
            <a:r>
              <a:rPr lang="en-US" sz="1600" dirty="0" smtClean="0"/>
              <a:t>1-I …….an Arab Palestinian. (be)</a:t>
            </a:r>
          </a:p>
          <a:p>
            <a:r>
              <a:rPr lang="en-US" sz="1600" dirty="0" smtClean="0"/>
              <a:t>2-She………….. Kuwait.(come from)</a:t>
            </a:r>
          </a:p>
          <a:p>
            <a:r>
              <a:rPr lang="en-US" sz="1600" dirty="0" smtClean="0"/>
              <a:t>3-I……………in Salfit. (be born)</a:t>
            </a:r>
          </a:p>
          <a:p>
            <a:r>
              <a:rPr lang="en-US" sz="1600" dirty="0" smtClean="0"/>
              <a:t>4-Rania ………..for Al-Quds Newspaper. (work)</a:t>
            </a:r>
          </a:p>
          <a:p>
            <a:r>
              <a:rPr lang="en-US" sz="1600" dirty="0" smtClean="0"/>
              <a:t>5-I…………very excited on my first day at primary school. (feel)</a:t>
            </a:r>
          </a:p>
          <a:p>
            <a:pPr algn="ctr"/>
            <a:r>
              <a:rPr lang="en-US" sz="1600" b="1" dirty="0" smtClean="0">
                <a:latin typeface="Georgia" pitchFamily="18" charset="0"/>
              </a:rPr>
              <a:t>THE END</a:t>
            </a:r>
            <a:endParaRPr lang="ar-JO" sz="1600" b="1" dirty="0">
              <a:latin typeface="Georgia" pitchFamily="18" charset="0"/>
            </a:endParaRPr>
          </a:p>
        </p:txBody>
      </p:sp>
      <p:sp>
        <p:nvSpPr>
          <p:cNvPr id="6" name="Right Arrow 5">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1760131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685800" y="836613"/>
            <a:ext cx="7696200" cy="4649787"/>
          </a:xfrm>
        </p:spPr>
        <p:txBody>
          <a:bodyPr/>
          <a:lstStyle/>
          <a:p>
            <a:pPr algn="l" eaLnBrk="1" hangingPunct="1">
              <a:buFontTx/>
              <a:buNone/>
            </a:pPr>
            <a:r>
              <a:rPr lang="en-US" smtClean="0">
                <a:solidFill>
                  <a:srgbClr val="000099"/>
                </a:solidFill>
              </a:rPr>
              <a:t>11.</a:t>
            </a:r>
            <a:r>
              <a:rPr lang="en-US" smtClean="0"/>
              <a:t> Listen ! The baby </a:t>
            </a:r>
            <a:r>
              <a:rPr lang="en-US" smtClean="0">
                <a:latin typeface="Arial" pitchFamily="34" charset="0"/>
              </a:rPr>
              <a:t>……</a:t>
            </a:r>
            <a:r>
              <a:rPr lang="en-US" smtClean="0"/>
              <a:t>..(cry)</a:t>
            </a:r>
          </a:p>
          <a:p>
            <a:pPr algn="l" eaLnBrk="1" hangingPunct="1">
              <a:buFontTx/>
              <a:buNone/>
            </a:pPr>
            <a:r>
              <a:rPr lang="en-US" smtClean="0">
                <a:solidFill>
                  <a:srgbClr val="000099"/>
                </a:solidFill>
              </a:rPr>
              <a:t>12.</a:t>
            </a:r>
            <a:r>
              <a:rPr lang="en-US" smtClean="0"/>
              <a:t> The school students </a:t>
            </a:r>
            <a:r>
              <a:rPr lang="en-US" smtClean="0">
                <a:latin typeface="Arial" pitchFamily="34" charset="0"/>
              </a:rPr>
              <a:t>……</a:t>
            </a:r>
            <a:r>
              <a:rPr lang="en-US" smtClean="0"/>
              <a:t>. for the         Open Day next April. (prepare)</a:t>
            </a:r>
          </a:p>
          <a:p>
            <a:pPr algn="l" eaLnBrk="1" hangingPunct="1">
              <a:buFontTx/>
              <a:buNone/>
            </a:pPr>
            <a:r>
              <a:rPr lang="en-US" smtClean="0">
                <a:solidFill>
                  <a:srgbClr val="000099"/>
                </a:solidFill>
              </a:rPr>
              <a:t>13.</a:t>
            </a:r>
            <a:r>
              <a:rPr lang="en-US" smtClean="0"/>
              <a:t> Nada promises she </a:t>
            </a:r>
            <a:r>
              <a:rPr lang="en-US" smtClean="0">
                <a:latin typeface="Arial" pitchFamily="34" charset="0"/>
              </a:rPr>
              <a:t>……</a:t>
            </a:r>
            <a:r>
              <a:rPr lang="en-US" smtClean="0"/>
              <a:t> us soon.           (visit)</a:t>
            </a:r>
          </a:p>
          <a:p>
            <a:pPr algn="l" eaLnBrk="1" hangingPunct="1">
              <a:buFontTx/>
              <a:buNone/>
            </a:pPr>
            <a:r>
              <a:rPr lang="en-US" smtClean="0">
                <a:solidFill>
                  <a:srgbClr val="000099"/>
                </a:solidFill>
              </a:rPr>
              <a:t>14.</a:t>
            </a:r>
            <a:r>
              <a:rPr lang="en-US" smtClean="0"/>
              <a:t> I</a:t>
            </a:r>
            <a:r>
              <a:rPr lang="en-US" smtClean="0">
                <a:latin typeface="Arial" pitchFamily="34" charset="0"/>
              </a:rPr>
              <a:t>’</a:t>
            </a:r>
            <a:r>
              <a:rPr lang="en-US" smtClean="0"/>
              <a:t>m sure you </a:t>
            </a:r>
            <a:r>
              <a:rPr lang="en-US" smtClean="0">
                <a:latin typeface="Arial" pitchFamily="34" charset="0"/>
              </a:rPr>
              <a:t>……</a:t>
            </a:r>
            <a:r>
              <a:rPr lang="en-US" smtClean="0"/>
              <a:t> the match. (win)</a:t>
            </a:r>
          </a:p>
          <a:p>
            <a:pPr algn="l" eaLnBrk="1" hangingPunct="1">
              <a:buFontTx/>
              <a:buNone/>
            </a:pPr>
            <a:r>
              <a:rPr lang="en-US" smtClean="0">
                <a:solidFill>
                  <a:srgbClr val="000099"/>
                </a:solidFill>
              </a:rPr>
              <a:t>15.</a:t>
            </a:r>
            <a:r>
              <a:rPr lang="en-US" smtClean="0"/>
              <a:t> I </a:t>
            </a:r>
            <a:r>
              <a:rPr lang="en-US" smtClean="0">
                <a:latin typeface="Arial" pitchFamily="34" charset="0"/>
              </a:rPr>
              <a:t>……</a:t>
            </a:r>
            <a:r>
              <a:rPr lang="en-US" smtClean="0"/>
              <a:t> you a surprising gift on your       next birthday. (send)</a:t>
            </a:r>
          </a:p>
        </p:txBody>
      </p:sp>
    </p:spTree>
    <p:extLst>
      <p:ext uri="{BB962C8B-B14F-4D97-AF65-F5344CB8AC3E}">
        <p14:creationId xmlns:p14="http://schemas.microsoft.com/office/powerpoint/2010/main" val="498305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90115">
                                            <p:txEl>
                                              <p:pRg st="0" end="0"/>
                                            </p:txEl>
                                          </p:spTgt>
                                        </p:tgtEl>
                                        <p:attrNameLst>
                                          <p:attrName>style.visibility</p:attrName>
                                        </p:attrNameLst>
                                      </p:cBhvr>
                                      <p:to>
                                        <p:strVal val="visible"/>
                                      </p:to>
                                    </p:set>
                                    <p:set>
                                      <p:cBhvr>
                                        <p:cTn id="7" dur="228" fill="hold">
                                          <p:stCondLst>
                                            <p:cond delay="0"/>
                                          </p:stCondLst>
                                        </p:cTn>
                                        <p:tgtEl>
                                          <p:spTgt spid="90115">
                                            <p:txEl>
                                              <p:pRg st="0" end="0"/>
                                            </p:txEl>
                                          </p:spTgt>
                                        </p:tgtEl>
                                        <p:attrNameLst>
                                          <p:attrName>style.rotation</p:attrName>
                                        </p:attrNameLst>
                                      </p:cBhvr>
                                      <p:to>
                                        <p:strVal val="-45.0"/>
                                      </p:to>
                                    </p:set>
                                    <p:anim calcmode="lin" valueType="num">
                                      <p:cBhvr>
                                        <p:cTn id="8" dur="228" fill="hold">
                                          <p:stCondLst>
                                            <p:cond delay="228"/>
                                          </p:stCondLst>
                                        </p:cTn>
                                        <p:tgtEl>
                                          <p:spTgt spid="9011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90115">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9011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9011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90115">
                                            <p:txEl>
                                              <p:pRg st="1" end="1"/>
                                            </p:txEl>
                                          </p:spTgt>
                                        </p:tgtEl>
                                        <p:attrNameLst>
                                          <p:attrName>style.visibility</p:attrName>
                                        </p:attrNameLst>
                                      </p:cBhvr>
                                      <p:to>
                                        <p:strVal val="visible"/>
                                      </p:to>
                                    </p:set>
                                    <p:set>
                                      <p:cBhvr>
                                        <p:cTn id="16" dur="455" fill="hold">
                                          <p:stCondLst>
                                            <p:cond delay="0"/>
                                          </p:stCondLst>
                                        </p:cTn>
                                        <p:tgtEl>
                                          <p:spTgt spid="90115">
                                            <p:txEl>
                                              <p:pRg st="1" end="1"/>
                                            </p:txEl>
                                          </p:spTgt>
                                        </p:tgtEl>
                                        <p:attrNameLst>
                                          <p:attrName>style.rotation</p:attrName>
                                        </p:attrNameLst>
                                      </p:cBhvr>
                                      <p:to>
                                        <p:strVal val="-45.0"/>
                                      </p:to>
                                    </p:set>
                                    <p:anim calcmode="lin" valueType="num">
                                      <p:cBhvr>
                                        <p:cTn id="17" dur="455" fill="hold">
                                          <p:stCondLst>
                                            <p:cond delay="455"/>
                                          </p:stCondLst>
                                        </p:cTn>
                                        <p:tgtEl>
                                          <p:spTgt spid="9011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90115">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9011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9011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90115">
                                            <p:txEl>
                                              <p:pRg st="2" end="2"/>
                                            </p:txEl>
                                          </p:spTgt>
                                        </p:tgtEl>
                                        <p:attrNameLst>
                                          <p:attrName>style.visibility</p:attrName>
                                        </p:attrNameLst>
                                      </p:cBhvr>
                                      <p:to>
                                        <p:strVal val="visible"/>
                                      </p:to>
                                    </p:set>
                                    <p:set>
                                      <p:cBhvr>
                                        <p:cTn id="25" dur="455" fill="hold">
                                          <p:stCondLst>
                                            <p:cond delay="0"/>
                                          </p:stCondLst>
                                        </p:cTn>
                                        <p:tgtEl>
                                          <p:spTgt spid="90115">
                                            <p:txEl>
                                              <p:pRg st="2" end="2"/>
                                            </p:txEl>
                                          </p:spTgt>
                                        </p:tgtEl>
                                        <p:attrNameLst>
                                          <p:attrName>style.rotation</p:attrName>
                                        </p:attrNameLst>
                                      </p:cBhvr>
                                      <p:to>
                                        <p:strVal val="-45.0"/>
                                      </p:to>
                                    </p:set>
                                    <p:anim calcmode="lin" valueType="num">
                                      <p:cBhvr>
                                        <p:cTn id="26" dur="455" fill="hold">
                                          <p:stCondLst>
                                            <p:cond delay="455"/>
                                          </p:stCondLst>
                                        </p:cTn>
                                        <p:tgtEl>
                                          <p:spTgt spid="9011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90115">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9011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9011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90115">
                                            <p:txEl>
                                              <p:pRg st="3" end="3"/>
                                            </p:txEl>
                                          </p:spTgt>
                                        </p:tgtEl>
                                        <p:attrNameLst>
                                          <p:attrName>style.visibility</p:attrName>
                                        </p:attrNameLst>
                                      </p:cBhvr>
                                      <p:to>
                                        <p:strVal val="visible"/>
                                      </p:to>
                                    </p:set>
                                    <p:set>
                                      <p:cBhvr>
                                        <p:cTn id="34" dur="455" fill="hold">
                                          <p:stCondLst>
                                            <p:cond delay="0"/>
                                          </p:stCondLst>
                                        </p:cTn>
                                        <p:tgtEl>
                                          <p:spTgt spid="90115">
                                            <p:txEl>
                                              <p:pRg st="3" end="3"/>
                                            </p:txEl>
                                          </p:spTgt>
                                        </p:tgtEl>
                                        <p:attrNameLst>
                                          <p:attrName>style.rotation</p:attrName>
                                        </p:attrNameLst>
                                      </p:cBhvr>
                                      <p:to>
                                        <p:strVal val="-45.0"/>
                                      </p:to>
                                    </p:set>
                                    <p:anim calcmode="lin" valueType="num">
                                      <p:cBhvr>
                                        <p:cTn id="35" dur="455" fill="hold">
                                          <p:stCondLst>
                                            <p:cond delay="455"/>
                                          </p:stCondLst>
                                        </p:cTn>
                                        <p:tgtEl>
                                          <p:spTgt spid="9011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90115">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9011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90115">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90115">
                                            <p:txEl>
                                              <p:pRg st="4" end="4"/>
                                            </p:txEl>
                                          </p:spTgt>
                                        </p:tgtEl>
                                        <p:attrNameLst>
                                          <p:attrName>style.visibility</p:attrName>
                                        </p:attrNameLst>
                                      </p:cBhvr>
                                      <p:to>
                                        <p:strVal val="visible"/>
                                      </p:to>
                                    </p:set>
                                    <p:set>
                                      <p:cBhvr>
                                        <p:cTn id="43" dur="455" fill="hold">
                                          <p:stCondLst>
                                            <p:cond delay="0"/>
                                          </p:stCondLst>
                                        </p:cTn>
                                        <p:tgtEl>
                                          <p:spTgt spid="90115">
                                            <p:txEl>
                                              <p:pRg st="4" end="4"/>
                                            </p:txEl>
                                          </p:spTgt>
                                        </p:tgtEl>
                                        <p:attrNameLst>
                                          <p:attrName>style.rotation</p:attrName>
                                        </p:attrNameLst>
                                      </p:cBhvr>
                                      <p:to>
                                        <p:strVal val="-45.0"/>
                                      </p:to>
                                    </p:set>
                                    <p:anim calcmode="lin" valueType="num">
                                      <p:cBhvr>
                                        <p:cTn id="44" dur="455" fill="hold">
                                          <p:stCondLst>
                                            <p:cond delay="455"/>
                                          </p:stCondLst>
                                        </p:cTn>
                                        <p:tgtEl>
                                          <p:spTgt spid="90115">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90115">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90115">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90115">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684213" y="692150"/>
            <a:ext cx="7696200" cy="4794250"/>
          </a:xfrm>
        </p:spPr>
        <p:txBody>
          <a:bodyPr/>
          <a:lstStyle/>
          <a:p>
            <a:pPr algn="l" eaLnBrk="1" hangingPunct="1">
              <a:buFontTx/>
              <a:buNone/>
            </a:pPr>
            <a:r>
              <a:rPr lang="en-US" sz="2800" smtClean="0">
                <a:solidFill>
                  <a:srgbClr val="000099"/>
                </a:solidFill>
              </a:rPr>
              <a:t>16.</a:t>
            </a:r>
            <a:r>
              <a:rPr lang="en-US" sz="2800" smtClean="0"/>
              <a:t> They </a:t>
            </a:r>
            <a:r>
              <a:rPr lang="en-US" sz="2800" smtClean="0">
                <a:latin typeface="Arial" pitchFamily="34" charset="0"/>
              </a:rPr>
              <a:t>……</a:t>
            </a:r>
            <a:r>
              <a:rPr lang="en-US" sz="2800" smtClean="0"/>
              <a:t> a big conference at the                 department next October. (have)</a:t>
            </a:r>
          </a:p>
          <a:p>
            <a:pPr algn="l" eaLnBrk="1" hangingPunct="1">
              <a:buFontTx/>
              <a:buNone/>
            </a:pPr>
            <a:r>
              <a:rPr lang="en-US" sz="2800" smtClean="0">
                <a:solidFill>
                  <a:srgbClr val="000099"/>
                </a:solidFill>
              </a:rPr>
              <a:t>17.</a:t>
            </a:r>
            <a:r>
              <a:rPr lang="en-US" sz="2800" smtClean="0"/>
              <a:t> I </a:t>
            </a:r>
            <a:r>
              <a:rPr lang="en-US" sz="2800" smtClean="0">
                <a:latin typeface="Arial" pitchFamily="34" charset="0"/>
              </a:rPr>
              <a:t>……</a:t>
            </a:r>
            <a:r>
              <a:rPr lang="en-US" sz="2800" smtClean="0"/>
              <a:t> an important article for the                newspaper in the last edition. (write)</a:t>
            </a:r>
          </a:p>
          <a:p>
            <a:pPr algn="l" eaLnBrk="1" hangingPunct="1">
              <a:buFontTx/>
              <a:buNone/>
            </a:pPr>
            <a:r>
              <a:rPr lang="en-US" sz="2800" smtClean="0">
                <a:solidFill>
                  <a:srgbClr val="000099"/>
                </a:solidFill>
              </a:rPr>
              <a:t>18.</a:t>
            </a:r>
            <a:r>
              <a:rPr lang="en-US" sz="2800" smtClean="0"/>
              <a:t> I </a:t>
            </a:r>
            <a:r>
              <a:rPr lang="en-US" sz="2800" smtClean="0">
                <a:latin typeface="Arial" pitchFamily="34" charset="0"/>
              </a:rPr>
              <a:t>……</a:t>
            </a:r>
            <a:r>
              <a:rPr lang="en-US" sz="2800" smtClean="0"/>
              <a:t> to the party because I was not            invited. (not go)</a:t>
            </a:r>
          </a:p>
          <a:p>
            <a:pPr algn="l" eaLnBrk="1" hangingPunct="1">
              <a:buFontTx/>
              <a:buNone/>
            </a:pPr>
            <a:r>
              <a:rPr lang="en-US" sz="2800" smtClean="0">
                <a:solidFill>
                  <a:srgbClr val="000099"/>
                </a:solidFill>
              </a:rPr>
              <a:t>19.</a:t>
            </a:r>
            <a:r>
              <a:rPr lang="en-US" sz="2800" smtClean="0"/>
              <a:t> Once, I </a:t>
            </a:r>
            <a:r>
              <a:rPr lang="en-US" sz="2800" smtClean="0">
                <a:latin typeface="Arial" pitchFamily="34" charset="0"/>
              </a:rPr>
              <a:t>……</a:t>
            </a:r>
            <a:r>
              <a:rPr lang="en-US" sz="2800" smtClean="0"/>
              <a:t> the President. (meet)</a:t>
            </a:r>
          </a:p>
          <a:p>
            <a:pPr algn="l" eaLnBrk="1" hangingPunct="1">
              <a:buFontTx/>
              <a:buNone/>
            </a:pPr>
            <a:r>
              <a:rPr lang="en-US" sz="2800" smtClean="0">
                <a:solidFill>
                  <a:srgbClr val="000099"/>
                </a:solidFill>
              </a:rPr>
              <a:t>20.</a:t>
            </a:r>
            <a:r>
              <a:rPr lang="en-US" sz="2800" smtClean="0"/>
              <a:t> When the guests </a:t>
            </a:r>
            <a:r>
              <a:rPr lang="en-US" sz="2800" smtClean="0">
                <a:latin typeface="Arial" pitchFamily="34" charset="0"/>
              </a:rPr>
              <a:t>……</a:t>
            </a:r>
            <a:r>
              <a:rPr lang="en-US" sz="2800" smtClean="0"/>
              <a:t>.,Ahmad                         </a:t>
            </a:r>
            <a:r>
              <a:rPr lang="en-US" sz="2800" smtClean="0">
                <a:latin typeface="Arial" pitchFamily="34" charset="0"/>
              </a:rPr>
              <a:t>……</a:t>
            </a:r>
            <a:r>
              <a:rPr lang="en-US" sz="2800" smtClean="0"/>
              <a:t>.(arrive/leave)</a:t>
            </a:r>
          </a:p>
          <a:p>
            <a:pPr algn="l" eaLnBrk="1" hangingPunct="1">
              <a:buFontTx/>
              <a:buNone/>
            </a:pPr>
            <a:r>
              <a:rPr lang="en-US" sz="2800" smtClean="0">
                <a:solidFill>
                  <a:srgbClr val="000099"/>
                </a:solidFill>
              </a:rPr>
              <a:t>21.</a:t>
            </a:r>
            <a:r>
              <a:rPr lang="en-US" sz="2800" smtClean="0"/>
              <a:t> Nada </a:t>
            </a:r>
            <a:r>
              <a:rPr lang="en-US" sz="2800" smtClean="0">
                <a:latin typeface="Arial" pitchFamily="34" charset="0"/>
              </a:rPr>
              <a:t>……</a:t>
            </a:r>
            <a:r>
              <a:rPr lang="en-US" sz="2800" smtClean="0"/>
              <a:t>.born in Kuwait. (be)</a:t>
            </a:r>
          </a:p>
          <a:p>
            <a:pPr algn="l" eaLnBrk="1" hangingPunct="1">
              <a:buFontTx/>
              <a:buNone/>
            </a:pPr>
            <a:endParaRPr lang="en-US" sz="2800" smtClean="0"/>
          </a:p>
          <a:p>
            <a:pPr algn="l" eaLnBrk="1" hangingPunct="1">
              <a:buFontTx/>
              <a:buNone/>
            </a:pPr>
            <a:endParaRPr lang="en-US" sz="2800" smtClean="0"/>
          </a:p>
        </p:txBody>
      </p:sp>
    </p:spTree>
    <p:extLst>
      <p:ext uri="{BB962C8B-B14F-4D97-AF65-F5344CB8AC3E}">
        <p14:creationId xmlns:p14="http://schemas.microsoft.com/office/powerpoint/2010/main" val="824905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checkerboard(across)">
                                      <p:cBhvr>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7" dur="500"/>
                                        <p:tgtEl>
                                          <p:spTgt spid="84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checkerboard(across)">
                                      <p:cBhvr>
                                        <p:cTn id="22" dur="500"/>
                                        <p:tgtEl>
                                          <p:spTgt spid="849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checkerboard(across)">
                                      <p:cBhvr>
                                        <p:cTn id="27" dur="500"/>
                                        <p:tgtEl>
                                          <p:spTgt spid="849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checkerboard(across)">
                                      <p:cBhvr>
                                        <p:cTn id="3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395288" y="549275"/>
            <a:ext cx="8208962" cy="4937125"/>
          </a:xfrm>
        </p:spPr>
        <p:txBody>
          <a:bodyPr/>
          <a:lstStyle/>
          <a:p>
            <a:pPr algn="l" eaLnBrk="1" hangingPunct="1">
              <a:buFontTx/>
              <a:buNone/>
            </a:pPr>
            <a:r>
              <a:rPr lang="en-US" sz="2800" smtClean="0">
                <a:solidFill>
                  <a:srgbClr val="000099"/>
                </a:solidFill>
              </a:rPr>
              <a:t>22.</a:t>
            </a:r>
            <a:r>
              <a:rPr lang="en-US" sz="2800" smtClean="0"/>
              <a:t> Abeer </a:t>
            </a:r>
            <a:r>
              <a:rPr lang="en-US" sz="2800" smtClean="0">
                <a:latin typeface="Arial" pitchFamily="34" charset="0"/>
              </a:rPr>
              <a:t>……</a:t>
            </a:r>
            <a:r>
              <a:rPr lang="en-US" sz="2800" smtClean="0"/>
              <a:t>..the English test last night at           11 p.m. (revise)</a:t>
            </a:r>
          </a:p>
          <a:p>
            <a:pPr algn="l" eaLnBrk="1" hangingPunct="1">
              <a:buFontTx/>
              <a:buNone/>
            </a:pPr>
            <a:r>
              <a:rPr lang="en-US" sz="2800" smtClean="0">
                <a:solidFill>
                  <a:srgbClr val="000099"/>
                </a:solidFill>
              </a:rPr>
              <a:t>23.</a:t>
            </a:r>
            <a:r>
              <a:rPr lang="en-US" sz="2800" smtClean="0"/>
              <a:t> While the mother </a:t>
            </a:r>
            <a:r>
              <a:rPr lang="en-US" sz="2800" smtClean="0">
                <a:latin typeface="Arial" pitchFamily="34" charset="0"/>
              </a:rPr>
              <a:t>……</a:t>
            </a:r>
            <a:r>
              <a:rPr lang="en-US" sz="2800" smtClean="0"/>
              <a:t>.for the surprise              party, the children </a:t>
            </a:r>
            <a:r>
              <a:rPr lang="en-US" sz="2800" smtClean="0">
                <a:latin typeface="Arial" pitchFamily="34" charset="0"/>
              </a:rPr>
              <a:t>……</a:t>
            </a:r>
            <a:r>
              <a:rPr lang="en-US" sz="2800" smtClean="0"/>
              <a:t>..(prepare/arrive)</a:t>
            </a:r>
          </a:p>
          <a:p>
            <a:pPr algn="l" eaLnBrk="1" hangingPunct="1">
              <a:buFontTx/>
              <a:buNone/>
            </a:pPr>
            <a:r>
              <a:rPr lang="en-US" sz="2800" smtClean="0">
                <a:solidFill>
                  <a:srgbClr val="000099"/>
                </a:solidFill>
              </a:rPr>
              <a:t>24.</a:t>
            </a:r>
            <a:r>
              <a:rPr lang="en-US" sz="2800" smtClean="0"/>
              <a:t> When the student </a:t>
            </a:r>
            <a:r>
              <a:rPr lang="en-US" sz="2800" smtClean="0">
                <a:latin typeface="Arial" pitchFamily="34" charset="0"/>
              </a:rPr>
              <a:t>……</a:t>
            </a:r>
            <a:r>
              <a:rPr lang="en-US" sz="2800" smtClean="0"/>
              <a:t>..silently, the                   teacher</a:t>
            </a:r>
            <a:r>
              <a:rPr lang="en-US" sz="2800" smtClean="0">
                <a:latin typeface="Arial" pitchFamily="34" charset="0"/>
              </a:rPr>
              <a:t>……</a:t>
            </a:r>
            <a:r>
              <a:rPr lang="en-US" sz="2800" smtClean="0"/>
              <a:t>.on the board. read/write)</a:t>
            </a:r>
          </a:p>
          <a:p>
            <a:pPr algn="l" eaLnBrk="1" hangingPunct="1">
              <a:buFontTx/>
              <a:buNone/>
            </a:pPr>
            <a:r>
              <a:rPr lang="en-US" sz="2800" smtClean="0">
                <a:solidFill>
                  <a:srgbClr val="000099"/>
                </a:solidFill>
              </a:rPr>
              <a:t>25.</a:t>
            </a:r>
            <a:r>
              <a:rPr lang="en-US" sz="2800" smtClean="0"/>
              <a:t> </a:t>
            </a:r>
            <a:r>
              <a:rPr lang="en-US" sz="2800" smtClean="0">
                <a:latin typeface="Arial" pitchFamily="34" charset="0"/>
              </a:rPr>
              <a:t>……</a:t>
            </a:r>
            <a:r>
              <a:rPr lang="en-US" sz="2800" smtClean="0"/>
              <a:t>..you </a:t>
            </a:r>
            <a:r>
              <a:rPr lang="en-US" sz="2800" smtClean="0">
                <a:latin typeface="Arial" pitchFamily="34" charset="0"/>
              </a:rPr>
              <a:t>……</a:t>
            </a:r>
            <a:r>
              <a:rPr lang="en-US" sz="2800" smtClean="0"/>
              <a:t>.the movie last night? (watch) </a:t>
            </a:r>
          </a:p>
          <a:p>
            <a:pPr algn="l" eaLnBrk="1" hangingPunct="1">
              <a:buFontTx/>
              <a:buNone/>
            </a:pPr>
            <a:r>
              <a:rPr lang="en-US" sz="2800" smtClean="0">
                <a:solidFill>
                  <a:srgbClr val="000099"/>
                </a:solidFill>
              </a:rPr>
              <a:t>26.</a:t>
            </a:r>
            <a:r>
              <a:rPr lang="en-US" sz="2800" smtClean="0"/>
              <a:t> </a:t>
            </a:r>
            <a:r>
              <a:rPr lang="en-US" sz="2800" smtClean="0">
                <a:latin typeface="Arial" pitchFamily="34" charset="0"/>
              </a:rPr>
              <a:t>……</a:t>
            </a:r>
            <a:r>
              <a:rPr lang="en-US" sz="2800" smtClean="0"/>
              <a:t>..you ever</a:t>
            </a:r>
            <a:r>
              <a:rPr lang="en-US" sz="2800" smtClean="0">
                <a:latin typeface="Arial" pitchFamily="34" charset="0"/>
              </a:rPr>
              <a:t>…</a:t>
            </a:r>
            <a:r>
              <a:rPr lang="en-US" sz="2800" smtClean="0"/>
              <a:t>......to Italy? (be)</a:t>
            </a:r>
          </a:p>
          <a:p>
            <a:pPr algn="l" eaLnBrk="1" hangingPunct="1">
              <a:buFontTx/>
              <a:buNone/>
            </a:pPr>
            <a:r>
              <a:rPr lang="en-US" sz="2800" smtClean="0">
                <a:solidFill>
                  <a:srgbClr val="000099"/>
                </a:solidFill>
              </a:rPr>
              <a:t>27.</a:t>
            </a:r>
            <a:r>
              <a:rPr lang="en-US" sz="2800" smtClean="0"/>
              <a:t> Fadi </a:t>
            </a:r>
            <a:r>
              <a:rPr lang="en-US" sz="2800" smtClean="0">
                <a:latin typeface="Arial" pitchFamily="34" charset="0"/>
              </a:rPr>
              <a:t>…</a:t>
            </a:r>
            <a:r>
              <a:rPr lang="en-US" sz="2800" smtClean="0"/>
              <a:t>... Always lazy. He </a:t>
            </a:r>
            <a:r>
              <a:rPr lang="en-US" sz="2800" smtClean="0">
                <a:latin typeface="Arial" pitchFamily="34" charset="0"/>
              </a:rPr>
              <a:t>…</a:t>
            </a:r>
            <a:r>
              <a:rPr lang="en-US" sz="2800" smtClean="0"/>
              <a:t>.. never</a:t>
            </a:r>
            <a:r>
              <a:rPr lang="en-US" sz="2800" smtClean="0">
                <a:latin typeface="Arial" pitchFamily="34" charset="0"/>
              </a:rPr>
              <a:t>……</a:t>
            </a:r>
            <a:r>
              <a:rPr lang="en-US" sz="2800" smtClean="0"/>
              <a:t>the        homework. (be\finish)</a:t>
            </a:r>
          </a:p>
        </p:txBody>
      </p:sp>
    </p:spTree>
    <p:extLst>
      <p:ext uri="{BB962C8B-B14F-4D97-AF65-F5344CB8AC3E}">
        <p14:creationId xmlns:p14="http://schemas.microsoft.com/office/powerpoint/2010/main" val="310577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1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10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10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50825" y="620713"/>
            <a:ext cx="8131175" cy="4865687"/>
          </a:xfrm>
        </p:spPr>
        <p:txBody>
          <a:bodyPr/>
          <a:lstStyle/>
          <a:p>
            <a:pPr algn="l" eaLnBrk="1" hangingPunct="1">
              <a:lnSpc>
                <a:spcPct val="90000"/>
              </a:lnSpc>
              <a:buFontTx/>
              <a:buNone/>
            </a:pPr>
            <a:r>
              <a:rPr lang="en-US" smtClean="0">
                <a:solidFill>
                  <a:srgbClr val="000099"/>
                </a:solidFill>
              </a:rPr>
              <a:t>28.</a:t>
            </a:r>
            <a:r>
              <a:rPr lang="en-US" smtClean="0"/>
              <a:t> Look ! I </a:t>
            </a:r>
            <a:r>
              <a:rPr lang="en-US" smtClean="0">
                <a:latin typeface="Arial" pitchFamily="34" charset="0"/>
              </a:rPr>
              <a:t>…</a:t>
            </a:r>
            <a:r>
              <a:rPr lang="en-US" smtClean="0"/>
              <a:t>..</a:t>
            </a:r>
            <a:r>
              <a:rPr lang="en-US" smtClean="0">
                <a:latin typeface="Arial" pitchFamily="34" charset="0"/>
              </a:rPr>
              <a:t>…</a:t>
            </a:r>
            <a:r>
              <a:rPr lang="en-US" smtClean="0"/>
              <a:t>my finger, it</a:t>
            </a:r>
            <a:r>
              <a:rPr lang="en-US" smtClean="0">
                <a:latin typeface="Arial" pitchFamily="34" charset="0"/>
              </a:rPr>
              <a:t>……</a:t>
            </a:r>
            <a:r>
              <a:rPr lang="en-US" smtClean="0"/>
              <a:t>..still</a:t>
            </a:r>
          </a:p>
          <a:p>
            <a:pPr algn="l" eaLnBrk="1" hangingPunct="1">
              <a:lnSpc>
                <a:spcPct val="90000"/>
              </a:lnSpc>
              <a:buFontTx/>
              <a:buNone/>
            </a:pPr>
            <a:r>
              <a:rPr lang="en-US" smtClean="0"/>
              <a:t>      </a:t>
            </a:r>
            <a:r>
              <a:rPr lang="en-US" smtClean="0">
                <a:latin typeface="Arial" pitchFamily="34" charset="0"/>
              </a:rPr>
              <a:t>………</a:t>
            </a:r>
            <a:r>
              <a:rPr lang="en-US" smtClean="0"/>
              <a:t>(cut\finish)</a:t>
            </a:r>
          </a:p>
          <a:p>
            <a:pPr algn="l" eaLnBrk="1" hangingPunct="1">
              <a:lnSpc>
                <a:spcPct val="90000"/>
              </a:lnSpc>
              <a:buFontTx/>
              <a:buNone/>
            </a:pPr>
            <a:r>
              <a:rPr lang="en-US" smtClean="0">
                <a:solidFill>
                  <a:srgbClr val="000099"/>
                </a:solidFill>
              </a:rPr>
              <a:t>29.</a:t>
            </a:r>
            <a:r>
              <a:rPr lang="en-US" smtClean="0"/>
              <a:t> They </a:t>
            </a:r>
            <a:r>
              <a:rPr lang="en-US" smtClean="0">
                <a:latin typeface="Arial" pitchFamily="34" charset="0"/>
              </a:rPr>
              <a:t>………</a:t>
            </a:r>
            <a:r>
              <a:rPr lang="en-US" smtClean="0"/>
              <a:t> in the city since 2000.          (live)</a:t>
            </a:r>
          </a:p>
          <a:p>
            <a:pPr algn="l" eaLnBrk="1" hangingPunct="1">
              <a:lnSpc>
                <a:spcPct val="90000"/>
              </a:lnSpc>
              <a:buFontTx/>
              <a:buNone/>
            </a:pPr>
            <a:r>
              <a:rPr lang="en-US" smtClean="0">
                <a:solidFill>
                  <a:srgbClr val="000099"/>
                </a:solidFill>
              </a:rPr>
              <a:t>30.</a:t>
            </a:r>
            <a:r>
              <a:rPr lang="en-US" smtClean="0"/>
              <a:t> A:</a:t>
            </a:r>
            <a:r>
              <a:rPr lang="en-US" smtClean="0">
                <a:latin typeface="Arial" pitchFamily="34" charset="0"/>
              </a:rPr>
              <a:t>………</a:t>
            </a:r>
            <a:r>
              <a:rPr lang="en-US" smtClean="0"/>
              <a:t>you</a:t>
            </a:r>
            <a:r>
              <a:rPr lang="en-US" smtClean="0">
                <a:latin typeface="Arial" pitchFamily="34" charset="0"/>
              </a:rPr>
              <a:t>……</a:t>
            </a:r>
            <a:r>
              <a:rPr lang="en-US" smtClean="0"/>
              <a:t>the essay yet?                 (write)</a:t>
            </a:r>
          </a:p>
          <a:p>
            <a:pPr algn="l" eaLnBrk="1" hangingPunct="1">
              <a:lnSpc>
                <a:spcPct val="90000"/>
              </a:lnSpc>
              <a:buFontTx/>
              <a:buNone/>
            </a:pPr>
            <a:r>
              <a:rPr lang="en-US" smtClean="0"/>
              <a:t>      B:I </a:t>
            </a:r>
            <a:r>
              <a:rPr lang="en-US" smtClean="0">
                <a:latin typeface="Arial" pitchFamily="34" charset="0"/>
              </a:rPr>
              <a:t>……</a:t>
            </a:r>
            <a:r>
              <a:rPr lang="en-US" smtClean="0"/>
              <a:t>. it yet. (not write)</a:t>
            </a:r>
          </a:p>
          <a:p>
            <a:pPr algn="l" eaLnBrk="1" hangingPunct="1">
              <a:lnSpc>
                <a:spcPct val="90000"/>
              </a:lnSpc>
              <a:buFontTx/>
              <a:buNone/>
            </a:pPr>
            <a:r>
              <a:rPr lang="en-US" smtClean="0">
                <a:solidFill>
                  <a:srgbClr val="000099"/>
                </a:solidFill>
              </a:rPr>
              <a:t>31.</a:t>
            </a:r>
            <a:r>
              <a:rPr lang="en-US" smtClean="0"/>
              <a:t> How long </a:t>
            </a:r>
            <a:r>
              <a:rPr lang="en-US" smtClean="0">
                <a:latin typeface="Arial" pitchFamily="34" charset="0"/>
              </a:rPr>
              <a:t>……</a:t>
            </a:r>
            <a:r>
              <a:rPr lang="en-US" smtClean="0"/>
              <a:t>.she</a:t>
            </a:r>
            <a:r>
              <a:rPr lang="en-US" smtClean="0">
                <a:latin typeface="Arial" pitchFamily="34" charset="0"/>
              </a:rPr>
              <a:t>…</a:t>
            </a:r>
            <a:r>
              <a:rPr lang="en-US" smtClean="0"/>
              <a:t>..in this company?      (work)</a:t>
            </a:r>
          </a:p>
        </p:txBody>
      </p:sp>
    </p:spTree>
    <p:extLst>
      <p:ext uri="{BB962C8B-B14F-4D97-AF65-F5344CB8AC3E}">
        <p14:creationId xmlns:p14="http://schemas.microsoft.com/office/powerpoint/2010/main" val="2521471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704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1000"/>
                                        <p:tgtEl>
                                          <p:spTgt spid="87043">
                                            <p:txEl>
                                              <p:pRg st="1" end="1"/>
                                            </p:txEl>
                                          </p:spTgt>
                                        </p:tgtEl>
                                      </p:cBhvr>
                                    </p:animEffect>
                                    <p:anim calcmode="lin" valueType="num">
                                      <p:cBhvr>
                                        <p:cTn id="13" dur="1000" fill="hold"/>
                                        <p:tgtEl>
                                          <p:spTgt spid="87043">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870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87043">
                                            <p:txEl>
                                              <p:pRg st="2" end="2"/>
                                            </p:txEl>
                                          </p:spTgt>
                                        </p:tgtEl>
                                        <p:attrNameLst>
                                          <p:attrName>style.visibility</p:attrName>
                                        </p:attrNameLst>
                                      </p:cBhvr>
                                      <p:to>
                                        <p:strVal val="visible"/>
                                      </p:to>
                                    </p:set>
                                    <p:animEffect transition="in" filter="fade">
                                      <p:cBhvr>
                                        <p:cTn id="19" dur="1000"/>
                                        <p:tgtEl>
                                          <p:spTgt spid="87043">
                                            <p:txEl>
                                              <p:pRg st="2" end="2"/>
                                            </p:txEl>
                                          </p:spTgt>
                                        </p:tgtEl>
                                      </p:cBhvr>
                                    </p:animEffect>
                                    <p:anim calcmode="lin" valueType="num">
                                      <p:cBhvr>
                                        <p:cTn id="20" dur="1000" fill="hold"/>
                                        <p:tgtEl>
                                          <p:spTgt spid="87043">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870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87043">
                                            <p:txEl>
                                              <p:pRg st="3" end="3"/>
                                            </p:txEl>
                                          </p:spTgt>
                                        </p:tgtEl>
                                        <p:attrNameLst>
                                          <p:attrName>style.visibility</p:attrName>
                                        </p:attrNameLst>
                                      </p:cBhvr>
                                      <p:to>
                                        <p:strVal val="visible"/>
                                      </p:to>
                                    </p:set>
                                    <p:animEffect transition="in" filter="fade">
                                      <p:cBhvr>
                                        <p:cTn id="26" dur="2000"/>
                                        <p:tgtEl>
                                          <p:spTgt spid="87043">
                                            <p:txEl>
                                              <p:pRg st="3" end="3"/>
                                            </p:txEl>
                                          </p:spTgt>
                                        </p:tgtEl>
                                      </p:cBhvr>
                                    </p:animEffect>
                                    <p:anim calcmode="lin" valueType="num">
                                      <p:cBhvr>
                                        <p:cTn id="27" dur="2000" fill="hold"/>
                                        <p:tgtEl>
                                          <p:spTgt spid="8704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87043">
                                            <p:txEl>
                                              <p:pRg st="3" end="3"/>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iterate type="lt">
                                    <p:tmPct val="10000"/>
                                  </p:iterate>
                                  <p:childTnLst>
                                    <p:set>
                                      <p:cBhvr>
                                        <p:cTn id="30" dur="1" fill="hold">
                                          <p:stCondLst>
                                            <p:cond delay="0"/>
                                          </p:stCondLst>
                                        </p:cTn>
                                        <p:tgtEl>
                                          <p:spTgt spid="87043">
                                            <p:txEl>
                                              <p:pRg st="4" end="4"/>
                                            </p:txEl>
                                          </p:spTgt>
                                        </p:tgtEl>
                                        <p:attrNameLst>
                                          <p:attrName>style.visibility</p:attrName>
                                        </p:attrNameLst>
                                      </p:cBhvr>
                                      <p:to>
                                        <p:strVal val="visible"/>
                                      </p:to>
                                    </p:set>
                                    <p:animEffect transition="in" filter="fade">
                                      <p:cBhvr>
                                        <p:cTn id="31" dur="2000"/>
                                        <p:tgtEl>
                                          <p:spTgt spid="87043">
                                            <p:txEl>
                                              <p:pRg st="4" end="4"/>
                                            </p:txEl>
                                          </p:spTgt>
                                        </p:tgtEl>
                                      </p:cBhvr>
                                    </p:animEffect>
                                    <p:anim calcmode="lin" valueType="num">
                                      <p:cBhvr>
                                        <p:cTn id="32" dur="2000" fill="hold"/>
                                        <p:tgtEl>
                                          <p:spTgt spid="8704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870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iterate type="lt">
                                    <p:tmPct val="10000"/>
                                  </p:iterate>
                                  <p:childTnLst>
                                    <p:set>
                                      <p:cBhvr>
                                        <p:cTn id="37" dur="1" fill="hold">
                                          <p:stCondLst>
                                            <p:cond delay="0"/>
                                          </p:stCondLst>
                                        </p:cTn>
                                        <p:tgtEl>
                                          <p:spTgt spid="87043">
                                            <p:txEl>
                                              <p:pRg st="5" end="5"/>
                                            </p:txEl>
                                          </p:spTgt>
                                        </p:tgtEl>
                                        <p:attrNameLst>
                                          <p:attrName>style.visibility</p:attrName>
                                        </p:attrNameLst>
                                      </p:cBhvr>
                                      <p:to>
                                        <p:strVal val="visible"/>
                                      </p:to>
                                    </p:set>
                                    <p:animEffect transition="in" filter="fade">
                                      <p:cBhvr>
                                        <p:cTn id="38" dur="1000"/>
                                        <p:tgtEl>
                                          <p:spTgt spid="87043">
                                            <p:txEl>
                                              <p:pRg st="5" end="5"/>
                                            </p:txEl>
                                          </p:spTgt>
                                        </p:tgtEl>
                                      </p:cBhvr>
                                    </p:animEffect>
                                    <p:anim calcmode="lin" valueType="num">
                                      <p:cBhvr>
                                        <p:cTn id="39" dur="1000" fill="hold"/>
                                        <p:tgtEl>
                                          <p:spTgt spid="87043">
                                            <p:txEl>
                                              <p:pRg st="5" end="5"/>
                                            </p:txEl>
                                          </p:spTgt>
                                        </p:tgtEl>
                                        <p:attrNameLst>
                                          <p:attrName>ppt_w</p:attrName>
                                        </p:attrNameLst>
                                      </p:cBhvr>
                                      <p:tavLst>
                                        <p:tav tm="0" fmla="#ppt_w*sin(2.5*pi*$)">
                                          <p:val>
                                            <p:fltVal val="0"/>
                                          </p:val>
                                        </p:tav>
                                        <p:tav tm="100000">
                                          <p:val>
                                            <p:fltVal val="1"/>
                                          </p:val>
                                        </p:tav>
                                      </p:tavLst>
                                    </p:anim>
                                    <p:anim calcmode="lin" valueType="num">
                                      <p:cBhvr>
                                        <p:cTn id="40" dur="1000" fill="hold"/>
                                        <p:tgtEl>
                                          <p:spTgt spid="8704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685800" y="908050"/>
            <a:ext cx="7696200" cy="4578350"/>
          </a:xfrm>
        </p:spPr>
        <p:txBody>
          <a:bodyPr/>
          <a:lstStyle/>
          <a:p>
            <a:pPr algn="l" eaLnBrk="1" hangingPunct="1">
              <a:lnSpc>
                <a:spcPct val="90000"/>
              </a:lnSpc>
              <a:buFontTx/>
              <a:buNone/>
              <a:defRPr/>
            </a:pPr>
            <a:r>
              <a:rPr lang="en-US" sz="2800" dirty="0" smtClean="0">
                <a:solidFill>
                  <a:srgbClr val="000099"/>
                </a:solidFill>
              </a:rPr>
              <a:t>32.</a:t>
            </a:r>
            <a:r>
              <a:rPr lang="en-US" sz="2800" dirty="0" smtClean="0"/>
              <a:t> A: where's Ahmad?</a:t>
            </a:r>
          </a:p>
          <a:p>
            <a:pPr algn="l" eaLnBrk="1" hangingPunct="1">
              <a:lnSpc>
                <a:spcPct val="90000"/>
              </a:lnSpc>
              <a:buFontTx/>
              <a:buNone/>
              <a:defRPr/>
            </a:pPr>
            <a:r>
              <a:rPr lang="en-US" sz="2800" dirty="0" smtClean="0"/>
              <a:t>       b: he</a:t>
            </a:r>
            <a:r>
              <a:rPr lang="en-US" sz="2800" dirty="0" smtClean="0">
                <a:latin typeface="Arial"/>
              </a:rPr>
              <a:t>……</a:t>
            </a:r>
            <a:r>
              <a:rPr lang="en-US" sz="2800" dirty="0" smtClean="0"/>
              <a:t>just</a:t>
            </a:r>
            <a:r>
              <a:rPr lang="en-US" sz="2800" dirty="0" smtClean="0">
                <a:latin typeface="Arial"/>
              </a:rPr>
              <a:t>…</a:t>
            </a:r>
            <a:r>
              <a:rPr lang="en-US" sz="2800" dirty="0" smtClean="0"/>
              <a:t>.. (leave) </a:t>
            </a:r>
          </a:p>
          <a:p>
            <a:pPr algn="l" eaLnBrk="1" hangingPunct="1">
              <a:lnSpc>
                <a:spcPct val="90000"/>
              </a:lnSpc>
              <a:buFontTx/>
              <a:buNone/>
              <a:defRPr/>
            </a:pPr>
            <a:r>
              <a:rPr lang="en-US" sz="2800" dirty="0" smtClean="0">
                <a:solidFill>
                  <a:srgbClr val="000099"/>
                </a:solidFill>
              </a:rPr>
              <a:t>33.</a:t>
            </a:r>
            <a:r>
              <a:rPr lang="en-US" sz="2800" dirty="0" smtClean="0"/>
              <a:t> The world’s population</a:t>
            </a:r>
            <a:r>
              <a:rPr lang="en-US" sz="2800" dirty="0" smtClean="0">
                <a:latin typeface="Arial"/>
              </a:rPr>
              <a:t>……</a:t>
            </a:r>
            <a:r>
              <a:rPr lang="en-US" sz="2800" dirty="0" smtClean="0"/>
              <a:t>..at an alarming       rate. (grow)</a:t>
            </a:r>
          </a:p>
          <a:p>
            <a:pPr algn="l" eaLnBrk="1" hangingPunct="1">
              <a:lnSpc>
                <a:spcPct val="90000"/>
              </a:lnSpc>
              <a:buFontTx/>
              <a:buNone/>
              <a:defRPr/>
            </a:pPr>
            <a:r>
              <a:rPr lang="en-US" sz="2800" dirty="0" smtClean="0">
                <a:solidFill>
                  <a:srgbClr val="000099"/>
                </a:solidFill>
              </a:rPr>
              <a:t>34.</a:t>
            </a:r>
            <a:r>
              <a:rPr lang="en-US" sz="2800" dirty="0" smtClean="0"/>
              <a:t> It</a:t>
            </a:r>
            <a:r>
              <a:rPr lang="en-US" sz="2800" dirty="0" smtClean="0">
                <a:latin typeface="Arial"/>
              </a:rPr>
              <a:t>…</a:t>
            </a:r>
            <a:r>
              <a:rPr lang="en-US" sz="2800" dirty="0" smtClean="0"/>
              <a:t>....dark. We ‘d better go home.(get)</a:t>
            </a:r>
          </a:p>
          <a:p>
            <a:pPr algn="l" eaLnBrk="1" hangingPunct="1">
              <a:lnSpc>
                <a:spcPct val="90000"/>
              </a:lnSpc>
              <a:buFontTx/>
              <a:buNone/>
              <a:defRPr/>
            </a:pPr>
            <a:r>
              <a:rPr lang="en-US" sz="2800" dirty="0" smtClean="0"/>
              <a:t> </a:t>
            </a:r>
            <a:r>
              <a:rPr lang="en-US" sz="2800" dirty="0" smtClean="0">
                <a:solidFill>
                  <a:srgbClr val="000099"/>
                </a:solidFill>
              </a:rPr>
              <a:t>35.</a:t>
            </a:r>
            <a:r>
              <a:rPr lang="en-US" sz="2800" dirty="0" smtClean="0"/>
              <a:t> After he</a:t>
            </a:r>
            <a:r>
              <a:rPr lang="en-US" sz="2800" dirty="0" smtClean="0">
                <a:latin typeface="Arial"/>
              </a:rPr>
              <a:t>……</a:t>
            </a:r>
            <a:r>
              <a:rPr lang="en-US" sz="2800" dirty="0" smtClean="0"/>
              <a:t>. 5 years abroad , Ali </a:t>
            </a:r>
            <a:r>
              <a:rPr lang="en-US" sz="2800" dirty="0" smtClean="0">
                <a:latin typeface="Arial"/>
              </a:rPr>
              <a:t>……</a:t>
            </a:r>
            <a:r>
              <a:rPr lang="en-US" sz="2800" dirty="0" smtClean="0"/>
              <a:t>..        (spend\return)</a:t>
            </a:r>
          </a:p>
          <a:p>
            <a:pPr algn="l" eaLnBrk="1" hangingPunct="1">
              <a:lnSpc>
                <a:spcPct val="90000"/>
              </a:lnSpc>
              <a:buFontTx/>
              <a:buNone/>
              <a:defRPr/>
            </a:pPr>
            <a:r>
              <a:rPr lang="en-US" sz="2800" dirty="0" smtClean="0">
                <a:solidFill>
                  <a:srgbClr val="000099"/>
                </a:solidFill>
              </a:rPr>
              <a:t>36.</a:t>
            </a:r>
            <a:r>
              <a:rPr lang="en-US" sz="2800" dirty="0" smtClean="0"/>
              <a:t> I was surprised to see that they </a:t>
            </a:r>
            <a:r>
              <a:rPr lang="en-US" sz="2800" dirty="0" smtClean="0">
                <a:latin typeface="Arial"/>
              </a:rPr>
              <a:t>……</a:t>
            </a:r>
            <a:r>
              <a:rPr lang="en-US" sz="2800" dirty="0" smtClean="0"/>
              <a:t> a big           hospital. (build)</a:t>
            </a:r>
          </a:p>
          <a:p>
            <a:pPr algn="ctr" eaLnBrk="1" hangingPunct="1">
              <a:lnSpc>
                <a:spcPct val="90000"/>
              </a:lnSpc>
              <a:buFontTx/>
              <a:buNone/>
              <a:defRPr/>
            </a:pPr>
            <a:r>
              <a:rPr lang="en-US" sz="2800" b="1" i="1" dirty="0" smtClean="0">
                <a:solidFill>
                  <a:schemeClr val="tx2">
                    <a:lumMod val="60000"/>
                    <a:lumOff val="40000"/>
                  </a:schemeClr>
                </a:solidFill>
              </a:rPr>
              <a:t>FINISHED</a:t>
            </a:r>
            <a:r>
              <a:rPr lang="en-US" dirty="0" smtClean="0"/>
              <a:t>  </a:t>
            </a:r>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63390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p:cTn id="7" dur="500" fill="hold"/>
                                        <p:tgtEl>
                                          <p:spTgt spid="8806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806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806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806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8067">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88067">
                                            <p:txEl>
                                              <p:pRg st="1" end="1"/>
                                            </p:txEl>
                                          </p:spTgt>
                                        </p:tgtEl>
                                        <p:attrNameLst>
                                          <p:attrName>style.visibility</p:attrName>
                                        </p:attrNameLst>
                                      </p:cBhvr>
                                      <p:to>
                                        <p:strVal val="visible"/>
                                      </p:to>
                                    </p:set>
                                    <p:anim calcmode="lin" valueType="num">
                                      <p:cBhvr>
                                        <p:cTn id="14" dur="500" fill="hold"/>
                                        <p:tgtEl>
                                          <p:spTgt spid="8806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806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8806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806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806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88067">
                                            <p:txEl>
                                              <p:pRg st="2" end="2"/>
                                            </p:txEl>
                                          </p:spTgt>
                                        </p:tgtEl>
                                        <p:attrNameLst>
                                          <p:attrName>style.visibility</p:attrName>
                                        </p:attrNameLst>
                                      </p:cBhvr>
                                      <p:to>
                                        <p:strVal val="visible"/>
                                      </p:to>
                                    </p:set>
                                    <p:anim calcmode="lin" valueType="num">
                                      <p:cBhvr>
                                        <p:cTn id="23" dur="500" fill="hold"/>
                                        <p:tgtEl>
                                          <p:spTgt spid="8806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806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806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806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806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88067">
                                            <p:txEl>
                                              <p:pRg st="3" end="3"/>
                                            </p:txEl>
                                          </p:spTgt>
                                        </p:tgtEl>
                                        <p:attrNameLst>
                                          <p:attrName>style.visibility</p:attrName>
                                        </p:attrNameLst>
                                      </p:cBhvr>
                                      <p:to>
                                        <p:strVal val="visible"/>
                                      </p:to>
                                    </p:set>
                                    <p:anim calcmode="lin" valueType="num">
                                      <p:cBhvr>
                                        <p:cTn id="32" dur="500" fill="hold"/>
                                        <p:tgtEl>
                                          <p:spTgt spid="8806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8067">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8806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806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8067">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88067">
                                            <p:txEl>
                                              <p:pRg st="4" end="4"/>
                                            </p:txEl>
                                          </p:spTgt>
                                        </p:tgtEl>
                                        <p:attrNameLst>
                                          <p:attrName>style.visibility</p:attrName>
                                        </p:attrNameLst>
                                      </p:cBhvr>
                                      <p:to>
                                        <p:strVal val="visible"/>
                                      </p:to>
                                    </p:set>
                                    <p:anim calcmode="lin" valueType="num">
                                      <p:cBhvr>
                                        <p:cTn id="41" dur="500" fill="hold"/>
                                        <p:tgtEl>
                                          <p:spTgt spid="8806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8067">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8806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806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8067">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88067">
                                            <p:txEl>
                                              <p:pRg st="5" end="5"/>
                                            </p:txEl>
                                          </p:spTgt>
                                        </p:tgtEl>
                                        <p:attrNameLst>
                                          <p:attrName>style.visibility</p:attrName>
                                        </p:attrNameLst>
                                      </p:cBhvr>
                                      <p:to>
                                        <p:strVal val="visible"/>
                                      </p:to>
                                    </p:set>
                                    <p:anim calcmode="lin" valueType="num">
                                      <p:cBhvr>
                                        <p:cTn id="50" dur="500" fill="hold"/>
                                        <p:tgtEl>
                                          <p:spTgt spid="8806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8067">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8806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806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8067">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1" presetClass="entr" presetSubtype="0" fill="hold" nodeType="clickEffect">
                                  <p:stCondLst>
                                    <p:cond delay="0"/>
                                  </p:stCondLst>
                                  <p:iterate type="lt">
                                    <p:tmPct val="10000"/>
                                  </p:iterate>
                                  <p:childTnLst>
                                    <p:set>
                                      <p:cBhvr>
                                        <p:cTn id="58" dur="1" fill="hold">
                                          <p:stCondLst>
                                            <p:cond delay="0"/>
                                          </p:stCondLst>
                                        </p:cTn>
                                        <p:tgtEl>
                                          <p:spTgt spid="88067">
                                            <p:txEl>
                                              <p:pRg st="6" end="6"/>
                                            </p:txEl>
                                          </p:spTgt>
                                        </p:tgtEl>
                                        <p:attrNameLst>
                                          <p:attrName>style.visibility</p:attrName>
                                        </p:attrNameLst>
                                      </p:cBhvr>
                                      <p:to>
                                        <p:strVal val="visible"/>
                                      </p:to>
                                    </p:set>
                                    <p:anim calcmode="lin" valueType="num">
                                      <p:cBhvr>
                                        <p:cTn id="59" dur="500" fill="hold"/>
                                        <p:tgtEl>
                                          <p:spTgt spid="8806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88067">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88067">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88067">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pic>
        <p:nvPicPr>
          <p:cNvPr id="29700" name="Picture 4" descr="5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8100"/>
            <a:ext cx="9144000" cy="696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0354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2000" fill="hold"/>
                                        <p:tgtEl>
                                          <p:spTgt spid="29700"/>
                                        </p:tgtEl>
                                        <p:attrNameLst>
                                          <p:attrName>ppt_x</p:attrName>
                                        </p:attrNameLst>
                                      </p:cBhvr>
                                      <p:tavLst>
                                        <p:tav tm="0">
                                          <p:val>
                                            <p:strVal val="#ppt_x"/>
                                          </p:val>
                                        </p:tav>
                                        <p:tav tm="100000">
                                          <p:val>
                                            <p:strVal val="#ppt_x"/>
                                          </p:val>
                                        </p:tav>
                                      </p:tavLst>
                                    </p:anim>
                                    <p:anim calcmode="lin" valueType="num">
                                      <p:cBhvr additive="base">
                                        <p:cTn id="8" dur="2000" fill="hold"/>
                                        <p:tgtEl>
                                          <p:spTgt spid="2970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xit" presetSubtype="4" fill="hold" nodeType="clickEffect">
                                  <p:stCondLst>
                                    <p:cond delay="0"/>
                                  </p:stCondLst>
                                  <p:childTnLst>
                                    <p:anim calcmode="lin" valueType="num">
                                      <p:cBhvr additive="base">
                                        <p:cTn id="12" dur="2000"/>
                                        <p:tgtEl>
                                          <p:spTgt spid="29700"/>
                                        </p:tgtEl>
                                        <p:attrNameLst>
                                          <p:attrName>ppt_x</p:attrName>
                                        </p:attrNameLst>
                                      </p:cBhvr>
                                      <p:tavLst>
                                        <p:tav tm="0">
                                          <p:val>
                                            <p:strVal val="ppt_x"/>
                                          </p:val>
                                        </p:tav>
                                        <p:tav tm="100000">
                                          <p:val>
                                            <p:strVal val="ppt_x"/>
                                          </p:val>
                                        </p:tav>
                                      </p:tavLst>
                                    </p:anim>
                                    <p:anim calcmode="lin" valueType="num">
                                      <p:cBhvr additive="base">
                                        <p:cTn id="13" dur="2000"/>
                                        <p:tgtEl>
                                          <p:spTgt spid="29700"/>
                                        </p:tgtEl>
                                        <p:attrNameLst>
                                          <p:attrName>ppt_y</p:attrName>
                                        </p:attrNameLst>
                                      </p:cBhvr>
                                      <p:tavLst>
                                        <p:tav tm="0">
                                          <p:val>
                                            <p:strVal val="ppt_y"/>
                                          </p:val>
                                        </p:tav>
                                        <p:tav tm="100000">
                                          <p:val>
                                            <p:strVal val="1+ppt_h/2"/>
                                          </p:val>
                                        </p:tav>
                                      </p:tavLst>
                                    </p:anim>
                                    <p:set>
                                      <p:cBhvr>
                                        <p:cTn id="14" dur="1" fill="hold">
                                          <p:stCondLst>
                                            <p:cond delay="1999"/>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body" sz="half" idx="1"/>
          </p:nvPr>
        </p:nvSpPr>
        <p:spPr>
          <a:xfrm>
            <a:off x="684213" y="1916113"/>
            <a:ext cx="7993062" cy="2185987"/>
          </a:xfrm>
          <a:ln w="0">
            <a:solidFill>
              <a:schemeClr val="bg1"/>
            </a:solidFill>
            <a:miter lim="800000"/>
            <a:headEnd/>
            <a:tailEnd/>
          </a:ln>
        </p:spPr>
        <p:txBody>
          <a:bodyPr>
            <a:normAutofit fontScale="77500" lnSpcReduction="20000"/>
          </a:bodyPr>
          <a:lstStyle/>
          <a:p>
            <a:pPr algn="l" eaLnBrk="1" hangingPunct="1">
              <a:buFont typeface="Wingdings" pitchFamily="2" charset="2"/>
              <a:buNone/>
            </a:pPr>
            <a:r>
              <a:rPr lang="en-US" sz="2800" dirty="0" smtClean="0">
                <a:solidFill>
                  <a:srgbClr val="7030A0"/>
                </a:solidFill>
                <a:latin typeface="Comic Sans MS" pitchFamily="66" charset="0"/>
              </a:rPr>
              <a:t>Unlike other auxiliary verbs, modals only exist in their helping form; they can’t act alone as the main verb in a sentence . </a:t>
            </a:r>
          </a:p>
          <a:p>
            <a:pPr algn="l" eaLnBrk="1" hangingPunct="1">
              <a:buFont typeface="Wingdings" pitchFamily="2" charset="2"/>
              <a:buNone/>
            </a:pPr>
            <a:endParaRPr lang="en-US" sz="2800" dirty="0" smtClean="0">
              <a:solidFill>
                <a:srgbClr val="7030A0"/>
              </a:solidFill>
              <a:latin typeface="Comic Sans MS" pitchFamily="66" charset="0"/>
            </a:endParaRPr>
          </a:p>
          <a:p>
            <a:pPr algn="l" eaLnBrk="1" hangingPunct="1">
              <a:buFont typeface="Wingdings" pitchFamily="2" charset="2"/>
              <a:buNone/>
            </a:pPr>
            <a:r>
              <a:rPr lang="en-US" sz="2800" dirty="0" smtClean="0">
                <a:solidFill>
                  <a:srgbClr val="7030A0"/>
                </a:solidFill>
                <a:latin typeface="Comic Sans MS" pitchFamily="66" charset="0"/>
              </a:rPr>
              <a:t>   </a:t>
            </a:r>
            <a:r>
              <a:rPr lang="en-US" sz="2800" u="sng" dirty="0" smtClean="0">
                <a:solidFill>
                  <a:srgbClr val="7030A0"/>
                </a:solidFill>
                <a:latin typeface="Comic Sans MS" pitchFamily="66" charset="0"/>
              </a:rPr>
              <a:t>Be</a:t>
            </a:r>
            <a:r>
              <a:rPr lang="en-US" sz="2800" dirty="0" smtClean="0">
                <a:solidFill>
                  <a:srgbClr val="7030A0"/>
                </a:solidFill>
                <a:latin typeface="Comic Sans MS" pitchFamily="66" charset="0"/>
              </a:rPr>
              <a:t>, </a:t>
            </a:r>
            <a:r>
              <a:rPr lang="en-US" sz="2800" u="sng" dirty="0" smtClean="0">
                <a:solidFill>
                  <a:srgbClr val="7030A0"/>
                </a:solidFill>
                <a:latin typeface="Comic Sans MS" pitchFamily="66" charset="0"/>
              </a:rPr>
              <a:t>do</a:t>
            </a:r>
            <a:r>
              <a:rPr lang="en-US" sz="2800" dirty="0" smtClean="0">
                <a:solidFill>
                  <a:srgbClr val="7030A0"/>
                </a:solidFill>
                <a:latin typeface="Comic Sans MS" pitchFamily="66" charset="0"/>
              </a:rPr>
              <a:t>, and </a:t>
            </a:r>
            <a:r>
              <a:rPr lang="en-US" sz="2800" u="sng" dirty="0" smtClean="0">
                <a:solidFill>
                  <a:srgbClr val="7030A0"/>
                </a:solidFill>
                <a:latin typeface="Comic Sans MS" pitchFamily="66" charset="0"/>
              </a:rPr>
              <a:t>have</a:t>
            </a:r>
            <a:r>
              <a:rPr lang="en-US" sz="2800" dirty="0" smtClean="0">
                <a:solidFill>
                  <a:srgbClr val="7030A0"/>
                </a:solidFill>
                <a:latin typeface="Comic Sans MS" pitchFamily="66" charset="0"/>
              </a:rPr>
              <a:t> also differ from the other auxiliaries in that they can also serve as ordinary verbs in a given sentence</a:t>
            </a:r>
            <a:r>
              <a:rPr lang="en-US" sz="2800" dirty="0" smtClean="0">
                <a:solidFill>
                  <a:srgbClr val="FF0000"/>
                </a:solidFill>
                <a:latin typeface="Comic Sans MS" pitchFamily="66" charset="0"/>
              </a:rPr>
              <a:t>.</a:t>
            </a:r>
          </a:p>
        </p:txBody>
      </p:sp>
      <p:sp>
        <p:nvSpPr>
          <p:cNvPr id="4106" name="WordArt 10"/>
          <p:cNvSpPr>
            <a:spLocks noChangeArrowheads="1" noChangeShapeType="1" noTextEdit="1"/>
          </p:cNvSpPr>
          <p:nvPr/>
        </p:nvSpPr>
        <p:spPr bwMode="auto">
          <a:xfrm>
            <a:off x="611188" y="692150"/>
            <a:ext cx="3024187" cy="865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dirty="0">
                <a:solidFill>
                  <a:schemeClr val="tx2">
                    <a:alpha val="96861"/>
                  </a:schemeClr>
                </a:solidFill>
                <a:effectLst>
                  <a:outerShdw dist="45791" dir="2021404" algn="ctr" rotWithShape="0">
                    <a:srgbClr val="B2B2B2">
                      <a:alpha val="79999"/>
                    </a:srgbClr>
                  </a:outerShdw>
                </a:effectLst>
                <a:latin typeface="Times New Roman"/>
                <a:cs typeface="Times New Roman"/>
                <a:hlinkClick r:id="rId2" action="ppaction://hlinkfile"/>
              </a:rPr>
              <a:t>MODALS</a:t>
            </a:r>
            <a:endParaRPr lang="ar-JO" sz="3600" kern="10" dirty="0">
              <a:solidFill>
                <a:schemeClr val="tx2">
                  <a:alpha val="96861"/>
                </a:schemeClr>
              </a:solidFill>
              <a:effectLst>
                <a:outerShdw dist="45791" dir="2021404" algn="ctr" rotWithShape="0">
                  <a:srgbClr val="B2B2B2">
                    <a:alpha val="79999"/>
                  </a:srgbClr>
                </a:outerShdw>
              </a:effectLst>
              <a:latin typeface="Times New Roman"/>
              <a:cs typeface="Times New Roman"/>
            </a:endParaRPr>
          </a:p>
        </p:txBody>
      </p:sp>
      <p:sp>
        <p:nvSpPr>
          <p:cNvPr id="2" name="Action Button: Movie 1">
            <a:hlinkClick r:id="rId3" action="ppaction://hlinkfile" highlightClick="1"/>
          </p:cNvPr>
          <p:cNvSpPr/>
          <p:nvPr/>
        </p:nvSpPr>
        <p:spPr>
          <a:xfrm>
            <a:off x="4223391" y="743745"/>
            <a:ext cx="1219200" cy="762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910883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2000" fill="hold"/>
                                        <p:tgtEl>
                                          <p:spTgt spid="4106"/>
                                        </p:tgtEl>
                                        <p:attrNameLst>
                                          <p:attrName>ppt_w</p:attrName>
                                        </p:attrNameLst>
                                      </p:cBhvr>
                                      <p:tavLst>
                                        <p:tav tm="0">
                                          <p:val>
                                            <p:fltVal val="0"/>
                                          </p:val>
                                        </p:tav>
                                        <p:tav tm="100000">
                                          <p:val>
                                            <p:strVal val="#ppt_w"/>
                                          </p:val>
                                        </p:tav>
                                      </p:tavLst>
                                    </p:anim>
                                    <p:anim calcmode="lin" valueType="num">
                                      <p:cBhvr>
                                        <p:cTn id="8" dur="2000" fill="hold"/>
                                        <p:tgtEl>
                                          <p:spTgt spid="4106"/>
                                        </p:tgtEl>
                                        <p:attrNameLst>
                                          <p:attrName>ppt_h</p:attrName>
                                        </p:attrNameLst>
                                      </p:cBhvr>
                                      <p:tavLst>
                                        <p:tav tm="0">
                                          <p:val>
                                            <p:fltVal val="0"/>
                                          </p:val>
                                        </p:tav>
                                        <p:tav tm="100000">
                                          <p:val>
                                            <p:strVal val="#ppt_h"/>
                                          </p:val>
                                        </p:tav>
                                      </p:tavLst>
                                    </p:anim>
                                    <p:animEffect transition="in" filter="fade">
                                      <p:cBhvr>
                                        <p:cTn id="9" dur="2000"/>
                                        <p:tgtEl>
                                          <p:spTgt spid="41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103">
                                            <p:bg/>
                                          </p:spTgt>
                                        </p:tgtEl>
                                        <p:attrNameLst>
                                          <p:attrName>style.visibility</p:attrName>
                                        </p:attrNameLst>
                                      </p:cBhvr>
                                      <p:to>
                                        <p:strVal val="visible"/>
                                      </p:to>
                                    </p:set>
                                    <p:animEffect transition="in" filter="box(in)">
                                      <p:cBhvr>
                                        <p:cTn id="14" dur="3000"/>
                                        <p:tgtEl>
                                          <p:spTgt spid="4103">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4103">
                                            <p:txEl>
                                              <p:pRg st="0" end="0"/>
                                            </p:txEl>
                                          </p:spTgt>
                                        </p:tgtEl>
                                        <p:attrNameLst>
                                          <p:attrName>style.visibility</p:attrName>
                                        </p:attrNameLst>
                                      </p:cBhvr>
                                      <p:to>
                                        <p:strVal val="visible"/>
                                      </p:to>
                                    </p:set>
                                    <p:animEffect transition="in" filter="fade">
                                      <p:cBhvr>
                                        <p:cTn id="19" dur="500"/>
                                        <p:tgtEl>
                                          <p:spTgt spid="4103">
                                            <p:txEl>
                                              <p:pRg st="0" end="0"/>
                                            </p:txEl>
                                          </p:spTgt>
                                        </p:tgtEl>
                                      </p:cBhvr>
                                    </p:animEffect>
                                    <p:anim calcmode="lin" valueType="num">
                                      <p:cBhvr>
                                        <p:cTn id="20" dur="500" fill="hold"/>
                                        <p:tgtEl>
                                          <p:spTgt spid="4103">
                                            <p:txEl>
                                              <p:pRg st="0" end="0"/>
                                            </p:txEl>
                                          </p:spTgt>
                                        </p:tgtEl>
                                        <p:attrNameLst>
                                          <p:attrName>ppt_x</p:attrName>
                                        </p:attrNameLst>
                                      </p:cBhvr>
                                      <p:tavLst>
                                        <p:tav tm="0">
                                          <p:val>
                                            <p:strVal val="#ppt_x-.1"/>
                                          </p:val>
                                        </p:tav>
                                        <p:tav tm="100000">
                                          <p:val>
                                            <p:strVal val="#ppt_x"/>
                                          </p:val>
                                        </p:tav>
                                      </p:tavLst>
                                    </p:anim>
                                    <p:anim calcmode="lin" valueType="num">
                                      <p:cBhvr>
                                        <p:cTn id="21" dur="500" fill="hold"/>
                                        <p:tgtEl>
                                          <p:spTgt spid="41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4103">
                                            <p:txEl>
                                              <p:pRg st="2" end="2"/>
                                            </p:txEl>
                                          </p:spTgt>
                                        </p:tgtEl>
                                        <p:attrNameLst>
                                          <p:attrName>style.visibility</p:attrName>
                                        </p:attrNameLst>
                                      </p:cBhvr>
                                      <p:to>
                                        <p:strVal val="visible"/>
                                      </p:to>
                                    </p:set>
                                    <p:animEffect transition="in" filter="fade">
                                      <p:cBhvr>
                                        <p:cTn id="26" dur="500"/>
                                        <p:tgtEl>
                                          <p:spTgt spid="4103">
                                            <p:txEl>
                                              <p:pRg st="2" end="2"/>
                                            </p:txEl>
                                          </p:spTgt>
                                        </p:tgtEl>
                                      </p:cBhvr>
                                    </p:animEffect>
                                    <p:anim calcmode="lin" valueType="num">
                                      <p:cBhvr>
                                        <p:cTn id="27" dur="500" fill="hold"/>
                                        <p:tgtEl>
                                          <p:spTgt spid="4103">
                                            <p:txEl>
                                              <p:pRg st="2" end="2"/>
                                            </p:txEl>
                                          </p:spTgt>
                                        </p:tgtEl>
                                        <p:attrNameLst>
                                          <p:attrName>ppt_x</p:attrName>
                                        </p:attrNameLst>
                                      </p:cBhvr>
                                      <p:tavLst>
                                        <p:tav tm="0">
                                          <p:val>
                                            <p:strVal val="#ppt_x-.1"/>
                                          </p:val>
                                        </p:tav>
                                        <p:tav tm="100000">
                                          <p:val>
                                            <p:strVal val="#ppt_x"/>
                                          </p:val>
                                        </p:tav>
                                      </p:tavLst>
                                    </p:anim>
                                    <p:anim calcmode="lin" valueType="num">
                                      <p:cBhvr>
                                        <p:cTn id="28" dur="500" fill="hold"/>
                                        <p:tgtEl>
                                          <p:spTgt spid="41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animBg="1"/>
      <p:bldP spid="410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11188" y="2997200"/>
            <a:ext cx="8229600" cy="2014538"/>
          </a:xfrm>
          <a:solidFill>
            <a:schemeClr val="bg1"/>
          </a:solidFill>
          <a:extLst/>
        </p:spPr>
        <p:txBody>
          <a:bodyPr>
            <a:normAutofit fontScale="92500" lnSpcReduction="20000"/>
          </a:bodyPr>
          <a:lstStyle/>
          <a:p>
            <a:pPr algn="l" eaLnBrk="1" hangingPunct="1">
              <a:buFont typeface="Wingdings" pitchFamily="2" charset="2"/>
              <a:buNone/>
            </a:pPr>
            <a:r>
              <a:rPr lang="en-US" sz="4000" dirty="0" smtClean="0">
                <a:solidFill>
                  <a:srgbClr val="7030A0"/>
                </a:solidFill>
                <a:latin typeface="Comic Sans MS" pitchFamily="66" charset="0"/>
              </a:rPr>
              <a:t>Can/may /will/ shall/ ought to/must/ need to /have to/be able to/ could/might/would/should/ had to /needed to</a:t>
            </a:r>
            <a:endParaRPr lang="en-US" sz="4000" dirty="0" smtClean="0">
              <a:solidFill>
                <a:srgbClr val="FF0000"/>
              </a:solidFill>
              <a:latin typeface="Comic Sans MS" pitchFamily="66" charset="0"/>
            </a:endParaRPr>
          </a:p>
        </p:txBody>
      </p:sp>
      <p:sp>
        <p:nvSpPr>
          <p:cNvPr id="17412" name="WordArt 4"/>
          <p:cNvSpPr>
            <a:spLocks noChangeArrowheads="1" noChangeShapeType="1" noTextEdit="1"/>
          </p:cNvSpPr>
          <p:nvPr/>
        </p:nvSpPr>
        <p:spPr bwMode="auto">
          <a:xfrm>
            <a:off x="827088" y="1412875"/>
            <a:ext cx="406717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dirty="0">
                <a:effectLst>
                  <a:outerShdw dist="45791" dir="2021404" algn="ctr" rotWithShape="0">
                    <a:srgbClr val="B2B2B2">
                      <a:alpha val="79999"/>
                    </a:srgbClr>
                  </a:outerShdw>
                </a:effectLst>
                <a:latin typeface="Times New Roman"/>
                <a:cs typeface="Times New Roman"/>
              </a:rPr>
              <a:t>The modal verbs are :-</a:t>
            </a:r>
            <a:endParaRPr lang="ar-JO" sz="3600" kern="10" dirty="0">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08756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2000" fill="hold"/>
                                        <p:tgtEl>
                                          <p:spTgt spid="17412"/>
                                        </p:tgtEl>
                                        <p:attrNameLst>
                                          <p:attrName>ppt_w</p:attrName>
                                        </p:attrNameLst>
                                      </p:cBhvr>
                                      <p:tavLst>
                                        <p:tav tm="0">
                                          <p:val>
                                            <p:fltVal val="0"/>
                                          </p:val>
                                        </p:tav>
                                        <p:tav tm="100000">
                                          <p:val>
                                            <p:strVal val="#ppt_w"/>
                                          </p:val>
                                        </p:tav>
                                      </p:tavLst>
                                    </p:anim>
                                    <p:anim calcmode="lin" valueType="num">
                                      <p:cBhvr>
                                        <p:cTn id="8" dur="2000" fill="hold"/>
                                        <p:tgtEl>
                                          <p:spTgt spid="17412"/>
                                        </p:tgtEl>
                                        <p:attrNameLst>
                                          <p:attrName>ppt_h</p:attrName>
                                        </p:attrNameLst>
                                      </p:cBhvr>
                                      <p:tavLst>
                                        <p:tav tm="0">
                                          <p:val>
                                            <p:fltVal val="0"/>
                                          </p:val>
                                        </p:tav>
                                        <p:tav tm="100000">
                                          <p:val>
                                            <p:strVal val="#ppt_h"/>
                                          </p:val>
                                        </p:tav>
                                      </p:tavLst>
                                    </p:anim>
                                    <p:animEffect transition="in" filter="fade">
                                      <p:cBhvr>
                                        <p:cTn id="9" dur="2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7411">
                                            <p:bg/>
                                          </p:spTgt>
                                        </p:tgtEl>
                                        <p:attrNameLst>
                                          <p:attrName>style.visibility</p:attrName>
                                        </p:attrNameLst>
                                      </p:cBhvr>
                                      <p:to>
                                        <p:strVal val="visible"/>
                                      </p:to>
                                    </p:set>
                                    <p:anim calcmode="lin" valueType="num">
                                      <p:cBhvr>
                                        <p:cTn id="14" dur="2000" fill="hold"/>
                                        <p:tgtEl>
                                          <p:spTgt spid="17411">
                                            <p:bg/>
                                          </p:spTgt>
                                        </p:tgtEl>
                                        <p:attrNameLst>
                                          <p:attrName>ppt_w</p:attrName>
                                        </p:attrNameLst>
                                      </p:cBhvr>
                                      <p:tavLst>
                                        <p:tav tm="0">
                                          <p:val>
                                            <p:fltVal val="0"/>
                                          </p:val>
                                        </p:tav>
                                        <p:tav tm="100000">
                                          <p:val>
                                            <p:strVal val="#ppt_w"/>
                                          </p:val>
                                        </p:tav>
                                      </p:tavLst>
                                    </p:anim>
                                    <p:anim calcmode="lin" valueType="num">
                                      <p:cBhvr>
                                        <p:cTn id="15" dur="2000" fill="hold"/>
                                        <p:tgtEl>
                                          <p:spTgt spid="17411">
                                            <p:bg/>
                                          </p:spTgt>
                                        </p:tgtEl>
                                        <p:attrNameLst>
                                          <p:attrName>ppt_h</p:attrName>
                                        </p:attrNameLst>
                                      </p:cBhvr>
                                      <p:tavLst>
                                        <p:tav tm="0">
                                          <p:val>
                                            <p:fltVal val="0"/>
                                          </p:val>
                                        </p:tav>
                                        <p:tav tm="100000">
                                          <p:val>
                                            <p:strVal val="#ppt_h"/>
                                          </p:val>
                                        </p:tav>
                                      </p:tavLst>
                                    </p:anim>
                                    <p:anim calcmode="lin" valueType="num">
                                      <p:cBhvr>
                                        <p:cTn id="16" dur="2000" fill="hold"/>
                                        <p:tgtEl>
                                          <p:spTgt spid="17411">
                                            <p:bg/>
                                          </p:spTgt>
                                        </p:tgtEl>
                                        <p:attrNameLst>
                                          <p:attrName>style.rotation</p:attrName>
                                        </p:attrNameLst>
                                      </p:cBhvr>
                                      <p:tavLst>
                                        <p:tav tm="0">
                                          <p:val>
                                            <p:fltVal val="360"/>
                                          </p:val>
                                        </p:tav>
                                        <p:tav tm="100000">
                                          <p:val>
                                            <p:fltVal val="0"/>
                                          </p:val>
                                        </p:tav>
                                      </p:tavLst>
                                    </p:anim>
                                    <p:animEffect transition="in" filter="fade">
                                      <p:cBhvr>
                                        <p:cTn id="17" dur="2000"/>
                                        <p:tgtEl>
                                          <p:spTgt spid="174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7411">
                                            <p:txEl>
                                              <p:pRg st="0" end="0"/>
                                            </p:txEl>
                                          </p:spTgt>
                                        </p:tgtEl>
                                        <p:attrNameLst>
                                          <p:attrName>style.visibility</p:attrName>
                                        </p:attrNameLst>
                                      </p:cBhvr>
                                      <p:to>
                                        <p:strVal val="visible"/>
                                      </p:to>
                                    </p:set>
                                    <p:anim calcmode="lin" valueType="num">
                                      <p:cBhvr>
                                        <p:cTn id="22" dur="2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23" dur="2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24" dur="2000" fill="hold"/>
                                        <p:tgtEl>
                                          <p:spTgt spid="17411">
                                            <p:txEl>
                                              <p:pRg st="0" end="0"/>
                                            </p:txEl>
                                          </p:spTgt>
                                        </p:tgtEl>
                                        <p:attrNameLst>
                                          <p:attrName>style.rotation</p:attrName>
                                        </p:attrNameLst>
                                      </p:cBhvr>
                                      <p:tavLst>
                                        <p:tav tm="0">
                                          <p:val>
                                            <p:fltVal val="360"/>
                                          </p:val>
                                        </p:tav>
                                        <p:tav tm="100000">
                                          <p:val>
                                            <p:fltVal val="0"/>
                                          </p:val>
                                        </p:tav>
                                      </p:tavLst>
                                    </p:anim>
                                    <p:animEffect transition="in" filter="fade">
                                      <p:cBhvr>
                                        <p:cTn id="25"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P spid="174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98" name="Group 266"/>
          <p:cNvGraphicFramePr>
            <a:graphicFrameLocks noGrp="1"/>
          </p:cNvGraphicFramePr>
          <p:nvPr>
            <p:ph type="tbl" idx="1"/>
            <p:extLst>
              <p:ext uri="{D42A27DB-BD31-4B8C-83A1-F6EECF244321}">
                <p14:modId xmlns:p14="http://schemas.microsoft.com/office/powerpoint/2010/main" val="2873043277"/>
              </p:ext>
            </p:extLst>
          </p:nvPr>
        </p:nvGraphicFramePr>
        <p:xfrm>
          <a:off x="250825" y="1052513"/>
          <a:ext cx="8605838" cy="5943600"/>
        </p:xfrm>
        <a:graphic>
          <a:graphicData uri="http://schemas.openxmlformats.org/drawingml/2006/table">
            <a:tbl>
              <a:tblPr rtl="1"/>
              <a:tblGrid>
                <a:gridCol w="2951163"/>
                <a:gridCol w="4471987"/>
                <a:gridCol w="1182688"/>
              </a:tblGrid>
              <a:tr h="4572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Uses</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Example</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Modal </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bg1">
                        <a:lumMod val="95000"/>
                      </a:schemeClr>
                    </a:solidFill>
                  </a:tcPr>
                </a:tc>
              </a:tr>
              <a:tr h="2590800">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Ability / Possibility</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Inability/Impossibility</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Asking for permission</a:t>
                      </a: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Request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They can control their own budgets.</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We can’t fix this machine. </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Can I smoke here ?</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Can you help me ?</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 an</a:t>
                      </a:r>
                      <a:endParaRPr kumimoji="0" lang="en-US" sz="28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r>
              <a:tr h="2300288">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Asking for permission</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Request</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Suggestion</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Could I borrow your dictionary?</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Could you say it again more slowly?</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 could learn the alphabet when I was 5.</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We could try to fix it ourselves.</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Could   </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2034278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18698"/>
                                        </p:tgtEl>
                                        <p:attrNameLst>
                                          <p:attrName>style.visibility</p:attrName>
                                        </p:attrNameLst>
                                      </p:cBhvr>
                                      <p:to>
                                        <p:strVal val="visible"/>
                                      </p:to>
                                    </p:set>
                                    <p:animEffect transition="in" filter="wheel(8)">
                                      <p:cBhvr>
                                        <p:cTn id="7" dur="2000"/>
                                        <p:tgtEl>
                                          <p:spTgt spid="18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8" fill="hold" nodeType="clickEffect">
                                  <p:stCondLst>
                                    <p:cond delay="0"/>
                                  </p:stCondLst>
                                  <p:childTnLst>
                                    <p:animEffect transition="out" filter="wheel(8)">
                                      <p:cBhvr>
                                        <p:cTn id="11" dur="2000"/>
                                        <p:tgtEl>
                                          <p:spTgt spid="18698"/>
                                        </p:tgtEl>
                                      </p:cBhvr>
                                    </p:animEffect>
                                    <p:set>
                                      <p:cBhvr>
                                        <p:cTn id="12" dur="1" fill="hold">
                                          <p:stCondLst>
                                            <p:cond delay="1999"/>
                                          </p:stCondLst>
                                        </p:cTn>
                                        <p:tgtEl>
                                          <p:spTgt spid="18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60" name="Group 180"/>
          <p:cNvGraphicFramePr>
            <a:graphicFrameLocks noGrp="1"/>
          </p:cNvGraphicFramePr>
          <p:nvPr>
            <p:ph idx="1"/>
            <p:extLst>
              <p:ext uri="{D42A27DB-BD31-4B8C-83A1-F6EECF244321}">
                <p14:modId xmlns:p14="http://schemas.microsoft.com/office/powerpoint/2010/main" val="1219216476"/>
              </p:ext>
            </p:extLst>
          </p:nvPr>
        </p:nvGraphicFramePr>
        <p:xfrm>
          <a:off x="250825" y="908050"/>
          <a:ext cx="8677275" cy="5327650"/>
        </p:xfrm>
        <a:graphic>
          <a:graphicData uri="http://schemas.openxmlformats.org/drawingml/2006/table">
            <a:tbl>
              <a:tblPr rtl="1"/>
              <a:tblGrid>
                <a:gridCol w="2808287"/>
                <a:gridCol w="4679950"/>
                <a:gridCol w="1189038"/>
              </a:tblGrid>
              <a:tr h="5111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Uses</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Example</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Modal</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bg1">
                        <a:lumMod val="75000"/>
                      </a:schemeClr>
                    </a:solidFill>
                  </a:tcPr>
                </a:tc>
              </a:tr>
              <a:tr h="1793875">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Future possibility</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Ability in the past</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 think we could have another Gulf War.</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 could learn the alphabet when I was 5.</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Could</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r>
              <a:tr h="1511300">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Asking for permission </a:t>
                      </a: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request</a:t>
                      </a: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Future possibility</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May I have another cup of coffee?</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May I have some chocolate?</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China may become a major economic power.</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May</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r>
              <a:tr h="1511300">
                <a:tc>
                  <a:txBody>
                    <a:bodyPr/>
                    <a:lstStyle/>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present possibility.</a:t>
                      </a: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Future possibility</a:t>
                      </a:r>
                      <a:r>
                        <a:rPr kumimoji="0" lang="ar-JO" sz="2000" b="0" i="0" u="none" strike="noStrike" cap="none" normalizeH="0" baseline="0" dirty="0" smtClean="0">
                          <a:ln>
                            <a:noFill/>
                          </a:ln>
                          <a:solidFill>
                            <a:schemeClr val="tx1"/>
                          </a:solidFill>
                          <a:effectLst/>
                          <a:latin typeface="Comic Sans MS" pitchFamily="66" charset="0"/>
                          <a:cs typeface="Arial" pitchFamily="34" charset="0"/>
                        </a:rPr>
                        <a:t> </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We’d better phone tomorrow, they might be eating their dinner now.</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They might give us a 10% discount.</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Might</a:t>
                      </a:r>
                    </a:p>
                  </a:txBody>
                  <a:tcPr horzOverflow="overflow">
                    <a:lnL w="12700" cap="flat" cmpd="sng" algn="ctr">
                      <a:solidFill>
                        <a:schemeClr val="tx1"/>
                      </a:solidFill>
                      <a:prstDash val="sysDashDotDot"/>
                      <a:round/>
                      <a:headEnd type="none" w="med" len="med"/>
                      <a:tailEnd type="none" w="med" len="med"/>
                    </a:lnL>
                    <a:lnR w="12700" cap="flat" cmpd="sng" algn="ctr">
                      <a:solidFill>
                        <a:schemeClr val="tx1"/>
                      </a:solidFill>
                      <a:prstDash val="sysDashDotDot"/>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190085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60"/>
                                        </p:tgtEl>
                                        <p:attrNameLst>
                                          <p:attrName>style.visibility</p:attrName>
                                        </p:attrNameLst>
                                      </p:cBhvr>
                                      <p:to>
                                        <p:strVal val="visible"/>
                                      </p:to>
                                    </p:set>
                                    <p:animEffect transition="in" filter="fade">
                                      <p:cBhvr>
                                        <p:cTn id="7" dur="2000"/>
                                        <p:tgtEl>
                                          <p:spTgt spid="2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0660"/>
                                        </p:tgtEl>
                                      </p:cBhvr>
                                    </p:animEffect>
                                    <p:set>
                                      <p:cBhvr>
                                        <p:cTn id="12" dur="1" fill="hold">
                                          <p:stCondLst>
                                            <p:cond delay="1999"/>
                                          </p:stCondLst>
                                        </p:cTn>
                                        <p:tgtEl>
                                          <p:spTgt spid="20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505200"/>
            <a:ext cx="7772400" cy="1470025"/>
          </a:xfrm>
        </p:spPr>
        <p:txBody>
          <a:bodyPr/>
          <a:lstStyle/>
          <a:p>
            <a:pPr eaLnBrk="1" hangingPunct="1">
              <a:defRPr/>
            </a:pPr>
            <a:r>
              <a:rPr lang="en-US" sz="6900" b="1" dirty="0" smtClean="0">
                <a:solidFill>
                  <a:schemeClr val="hlink"/>
                </a:solidFill>
                <a:latin typeface="MingLiU_HKSCS" pitchFamily="18" charset="-120"/>
              </a:rPr>
              <a:t> </a:t>
            </a:r>
            <a:r>
              <a:rPr lang="en-US" sz="6900" b="1" dirty="0" smtClean="0">
                <a:solidFill>
                  <a:schemeClr val="hlink"/>
                </a:solidFill>
                <a:latin typeface="MingLiU_HKSCS" pitchFamily="18" charset="-120"/>
                <a:hlinkClick r:id="rId2" action="ppaction://hlinkfile"/>
              </a:rPr>
              <a:t>Start</a:t>
            </a:r>
            <a:r>
              <a:rPr lang="en-US" sz="6900" b="1" dirty="0" smtClean="0">
                <a:solidFill>
                  <a:schemeClr val="hlink"/>
                </a:solidFill>
                <a:latin typeface="MingLiU_HKSCS" pitchFamily="18" charset="-120"/>
              </a:rPr>
              <a:t>…</a:t>
            </a:r>
          </a:p>
        </p:txBody>
      </p:sp>
      <p:sp>
        <p:nvSpPr>
          <p:cNvPr id="2" name="Rectangle 1"/>
          <p:cNvSpPr/>
          <p:nvPr/>
        </p:nvSpPr>
        <p:spPr>
          <a:xfrm>
            <a:off x="1905000" y="2209800"/>
            <a:ext cx="5791200"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Algerian" pitchFamily="82" charset="0"/>
              </a:rPr>
              <a:t>Verb Tenses</a:t>
            </a:r>
            <a:endParaRPr lang="ar-JO" sz="5400" b="1" cap="none"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Algerian" pitchFamily="82" charset="0"/>
            </a:endParaRPr>
          </a:p>
        </p:txBody>
      </p:sp>
    </p:spTree>
    <p:extLst>
      <p:ext uri="{BB962C8B-B14F-4D97-AF65-F5344CB8AC3E}">
        <p14:creationId xmlns:p14="http://schemas.microsoft.com/office/powerpoint/2010/main" val="3363821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from="(-#ppt_w/2)" to="(#ppt_x)" calcmode="lin" valueType="num">
                                      <p:cBhvr>
                                        <p:cTn id="7" dur="600" fill="hold">
                                          <p:stCondLst>
                                            <p:cond delay="0"/>
                                          </p:stCondLst>
                                        </p:cTn>
                                        <p:tgtEl>
                                          <p:spTgt spid="2050"/>
                                        </p:tgtEl>
                                        <p:attrNameLst>
                                          <p:attrName>ppt_x</p:attrName>
                                        </p:attrNameLst>
                                      </p:cBhvr>
                                    </p:anim>
                                    <p:anim from="0" to="-1.0" calcmode="lin" valueType="num">
                                      <p:cBhvr>
                                        <p:cTn id="8" dur="200" decel="50000" autoRev="1" fill="hold">
                                          <p:stCondLst>
                                            <p:cond delay="600"/>
                                          </p:stCondLst>
                                        </p:cTn>
                                        <p:tgtEl>
                                          <p:spTgt spid="2050"/>
                                        </p:tgtEl>
                                        <p:attrNameLst>
                                          <p:attrName>xshear</p:attrName>
                                        </p:attrNameLst>
                                      </p:cBhvr>
                                    </p:anim>
                                    <p:animScale>
                                      <p:cBhvr>
                                        <p:cTn id="9" dur="200" decel="100000" autoRev="1" fill="hold">
                                          <p:stCondLst>
                                            <p:cond delay="600"/>
                                          </p:stCondLst>
                                        </p:cTn>
                                        <p:tgtEl>
                                          <p:spTgt spid="2050"/>
                                        </p:tgtEl>
                                      </p:cBhvr>
                                      <p:from x="100000" y="100000"/>
                                      <p:to x="80000" y="100000"/>
                                    </p:animScale>
                                    <p:anim by="(#ppt_h/3+#ppt_w*0.1)" calcmode="lin" valueType="num">
                                      <p:cBhvr additive="sum">
                                        <p:cTn id="10" dur="200" decel="100000" autoRev="1" fill="hold">
                                          <p:stCondLst>
                                            <p:cond delay="600"/>
                                          </p:stCondLst>
                                        </p:cTn>
                                        <p:tgtEl>
                                          <p:spTgt spid="205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66" name="Group 138"/>
          <p:cNvGraphicFramePr>
            <a:graphicFrameLocks noGrp="1"/>
          </p:cNvGraphicFramePr>
          <p:nvPr>
            <p:ph idx="1"/>
            <p:extLst>
              <p:ext uri="{D42A27DB-BD31-4B8C-83A1-F6EECF244321}">
                <p14:modId xmlns:p14="http://schemas.microsoft.com/office/powerpoint/2010/main" val="2282942281"/>
              </p:ext>
            </p:extLst>
          </p:nvPr>
        </p:nvGraphicFramePr>
        <p:xfrm>
          <a:off x="395288" y="1125538"/>
          <a:ext cx="8229600" cy="5167311"/>
        </p:xfrm>
        <a:graphic>
          <a:graphicData uri="http://schemas.openxmlformats.org/drawingml/2006/table">
            <a:tbl>
              <a:tblPr rtl="1"/>
              <a:tblGrid>
                <a:gridCol w="2757488"/>
                <a:gridCol w="4175125"/>
                <a:gridCol w="1296987"/>
              </a:tblGrid>
              <a:tr h="503242">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Uses</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Example</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Modal</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75000"/>
                      </a:schemeClr>
                    </a:solidFill>
                  </a:tcPr>
                </a:tc>
              </a:tr>
              <a:tr h="1737596">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Necessity/Obligation</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Deduction</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Prohibition</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We must say good-bye now.</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 can’t find mom in the house. She must be in the garden.</a:t>
                      </a:r>
                      <a:endParaRPr kumimoji="0" lang="ar-JO"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Students mustn’t drop litter on the floor.</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Must</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r>
              <a:tr h="701127">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1"/>
                          </a:solidFill>
                          <a:effectLst/>
                          <a:latin typeface="Comic Sans MS" pitchFamily="66" charset="0"/>
                          <a:cs typeface="Arial" pitchFamily="34" charset="0"/>
                        </a:rPr>
                        <a:t>Good idea/advice</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We ought to employ a professional writer.</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Ought to</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r>
              <a:tr h="2225346">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Offer</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Suggestion</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Asking what to do</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Shall I help you with your luggage?</a:t>
                      </a:r>
                      <a:br>
                        <a:rPr kumimoji="0" lang="en-US" sz="2000" b="0" i="0" u="none" strike="noStrike" cap="none" normalizeH="0" baseline="0" dirty="0" smtClean="0">
                          <a:ln>
                            <a:noFill/>
                          </a:ln>
                          <a:solidFill>
                            <a:schemeClr val="tx1"/>
                          </a:solidFill>
                          <a:effectLst/>
                          <a:latin typeface="Comic Sans MS" pitchFamily="66" charset="0"/>
                          <a:cs typeface="Arial" pitchFamily="34" charset="0"/>
                        </a:rPr>
                      </a:b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Shall we have a break?</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Shall I do that or will you?</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Shall (More common in the UK than the US)</a:t>
                      </a:r>
                    </a:p>
                  </a:txBody>
                  <a:tcPr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428529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2666"/>
                                        </p:tgtEl>
                                        <p:attrNameLst>
                                          <p:attrName>style.visibility</p:attrName>
                                        </p:attrNameLst>
                                      </p:cBhvr>
                                      <p:to>
                                        <p:strVal val="visible"/>
                                      </p:to>
                                    </p:set>
                                    <p:anim calcmode="lin" valueType="num">
                                      <p:cBhvr>
                                        <p:cTn id="7" dur="2000" fill="hold"/>
                                        <p:tgtEl>
                                          <p:spTgt spid="22666"/>
                                        </p:tgtEl>
                                        <p:attrNameLst>
                                          <p:attrName>ppt_w</p:attrName>
                                        </p:attrNameLst>
                                      </p:cBhvr>
                                      <p:tavLst>
                                        <p:tav tm="0">
                                          <p:val>
                                            <p:fltVal val="0"/>
                                          </p:val>
                                        </p:tav>
                                        <p:tav tm="100000">
                                          <p:val>
                                            <p:strVal val="#ppt_w"/>
                                          </p:val>
                                        </p:tav>
                                      </p:tavLst>
                                    </p:anim>
                                    <p:anim calcmode="lin" valueType="num">
                                      <p:cBhvr>
                                        <p:cTn id="8" dur="2000" fill="hold"/>
                                        <p:tgtEl>
                                          <p:spTgt spid="22666"/>
                                        </p:tgtEl>
                                        <p:attrNameLst>
                                          <p:attrName>ppt_h</p:attrName>
                                        </p:attrNameLst>
                                      </p:cBhvr>
                                      <p:tavLst>
                                        <p:tav tm="0">
                                          <p:val>
                                            <p:fltVal val="0"/>
                                          </p:val>
                                        </p:tav>
                                        <p:tav tm="100000">
                                          <p:val>
                                            <p:strVal val="#ppt_h"/>
                                          </p:val>
                                        </p:tav>
                                      </p:tavLst>
                                    </p:anim>
                                    <p:anim calcmode="lin" valueType="num">
                                      <p:cBhvr>
                                        <p:cTn id="9" dur="2000" fill="hold"/>
                                        <p:tgtEl>
                                          <p:spTgt spid="2266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26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nodeType="clickEffect">
                                  <p:stCondLst>
                                    <p:cond delay="0"/>
                                  </p:stCondLst>
                                  <p:childTnLst>
                                    <p:anim calcmode="lin" valueType="num">
                                      <p:cBhvr>
                                        <p:cTn id="14" dur="2000"/>
                                        <p:tgtEl>
                                          <p:spTgt spid="22666"/>
                                        </p:tgtEl>
                                        <p:attrNameLst>
                                          <p:attrName>ppt_w</p:attrName>
                                        </p:attrNameLst>
                                      </p:cBhvr>
                                      <p:tavLst>
                                        <p:tav tm="0">
                                          <p:val>
                                            <p:strVal val="ppt_w"/>
                                          </p:val>
                                        </p:tav>
                                        <p:tav tm="100000">
                                          <p:val>
                                            <p:fltVal val="0"/>
                                          </p:val>
                                        </p:tav>
                                      </p:tavLst>
                                    </p:anim>
                                    <p:anim calcmode="lin" valueType="num">
                                      <p:cBhvr>
                                        <p:cTn id="15" dur="2000"/>
                                        <p:tgtEl>
                                          <p:spTgt spid="22666"/>
                                        </p:tgtEl>
                                        <p:attrNameLst>
                                          <p:attrName>ppt_h</p:attrName>
                                        </p:attrNameLst>
                                      </p:cBhvr>
                                      <p:tavLst>
                                        <p:tav tm="0">
                                          <p:val>
                                            <p:strVal val="ppt_h"/>
                                          </p:val>
                                        </p:tav>
                                        <p:tav tm="100000">
                                          <p:val>
                                            <p:fltVal val="0"/>
                                          </p:val>
                                        </p:tav>
                                      </p:tavLst>
                                    </p:anim>
                                    <p:anim calcmode="lin" valueType="num">
                                      <p:cBhvr>
                                        <p:cTn id="16" dur="2000"/>
                                        <p:tgtEl>
                                          <p:spTgt spid="2266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2000"/>
                                        <p:tgtEl>
                                          <p:spTgt spid="2266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1999"/>
                                          </p:stCondLst>
                                        </p:cTn>
                                        <p:tgtEl>
                                          <p:spTgt spid="22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88" name="Group 112"/>
          <p:cNvGraphicFramePr>
            <a:graphicFrameLocks noGrp="1"/>
          </p:cNvGraphicFramePr>
          <p:nvPr>
            <p:ph idx="1"/>
            <p:extLst>
              <p:ext uri="{D42A27DB-BD31-4B8C-83A1-F6EECF244321}">
                <p14:modId xmlns:p14="http://schemas.microsoft.com/office/powerpoint/2010/main" val="4261704541"/>
              </p:ext>
            </p:extLst>
          </p:nvPr>
        </p:nvGraphicFramePr>
        <p:xfrm>
          <a:off x="468313" y="681038"/>
          <a:ext cx="8229600" cy="5356275"/>
        </p:xfrm>
        <a:graphic>
          <a:graphicData uri="http://schemas.openxmlformats.org/drawingml/2006/table">
            <a:tbl>
              <a:tblPr rtl="1"/>
              <a:tblGrid>
                <a:gridCol w="2743200"/>
                <a:gridCol w="4179888"/>
                <a:gridCol w="1306512"/>
              </a:tblGrid>
              <a:tr h="457171">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Uses</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Example</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Modal</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r>
              <a:tr h="1942563">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A good idea</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Giving advice</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We should sort out this problem at once.</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 think you should use your money wisely.</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Should</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r>
              <a:tr h="2956491">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Instant decisions</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Offer</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Promise</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Certain prediction</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 can’t see any taxis so I’ll walk.</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I’ll do that for you if you like.</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She promises she will call me soon.</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Profits will increase next year. </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Will</a:t>
                      </a:r>
                    </a:p>
                  </a:txBody>
                  <a:tcPr marT="45708" marB="4570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148067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4688"/>
                                        </p:tgtEl>
                                        <p:attrNameLst>
                                          <p:attrName>style.visibility</p:attrName>
                                        </p:attrNameLst>
                                      </p:cBhvr>
                                      <p:to>
                                        <p:strVal val="visible"/>
                                      </p:to>
                                    </p:set>
                                    <p:animEffect transition="in" filter="strips(downLeft)">
                                      <p:cBhvr>
                                        <p:cTn id="7" dur="2000"/>
                                        <p:tgtEl>
                                          <p:spTgt spid="24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3" fill="hold" nodeType="clickEffect">
                                  <p:stCondLst>
                                    <p:cond delay="0"/>
                                  </p:stCondLst>
                                  <p:childTnLst>
                                    <p:animEffect transition="out" filter="strips(upRight)">
                                      <p:cBhvr>
                                        <p:cTn id="11" dur="2000"/>
                                        <p:tgtEl>
                                          <p:spTgt spid="24688"/>
                                        </p:tgtEl>
                                      </p:cBhvr>
                                    </p:animEffect>
                                    <p:set>
                                      <p:cBhvr>
                                        <p:cTn id="12" dur="1" fill="hold">
                                          <p:stCondLst>
                                            <p:cond delay="1999"/>
                                          </p:stCondLst>
                                        </p:cTn>
                                        <p:tgtEl>
                                          <p:spTgt spid="246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06" name="Group 82"/>
          <p:cNvGraphicFramePr>
            <a:graphicFrameLocks noGrp="1"/>
          </p:cNvGraphicFramePr>
          <p:nvPr>
            <p:ph idx="1"/>
            <p:extLst>
              <p:ext uri="{D42A27DB-BD31-4B8C-83A1-F6EECF244321}">
                <p14:modId xmlns:p14="http://schemas.microsoft.com/office/powerpoint/2010/main" val="768412351"/>
              </p:ext>
            </p:extLst>
          </p:nvPr>
        </p:nvGraphicFramePr>
        <p:xfrm>
          <a:off x="539750" y="333375"/>
          <a:ext cx="8208963" cy="6340475"/>
        </p:xfrm>
        <a:graphic>
          <a:graphicData uri="http://schemas.openxmlformats.org/drawingml/2006/table">
            <a:tbl>
              <a:tblPr rtl="1"/>
              <a:tblGrid>
                <a:gridCol w="2535214"/>
                <a:gridCol w="4514613"/>
                <a:gridCol w="1159136"/>
              </a:tblGrid>
              <a:tr h="457234">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Uses</a:t>
                      </a:r>
                    </a:p>
                  </a:txBody>
                  <a:tcPr marL="91443" marR="91443" marT="45718" marB="4571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Example</a:t>
                      </a:r>
                    </a:p>
                  </a:txBody>
                  <a:tcPr marL="91443" marR="91443" marT="45718" marB="4571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333399"/>
                          </a:solidFill>
                          <a:effectLst/>
                          <a:latin typeface="Comic Sans MS" pitchFamily="66" charset="0"/>
                          <a:cs typeface="Arial" pitchFamily="34" charset="0"/>
                        </a:rPr>
                        <a:t>Modal</a:t>
                      </a:r>
                    </a:p>
                  </a:txBody>
                  <a:tcPr marL="91443" marR="91443" marT="45718" marB="4571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bg1">
                        <a:lumMod val="85000"/>
                      </a:schemeClr>
                    </a:solidFill>
                  </a:tcPr>
                </a:tc>
              </a:tr>
              <a:tr h="5883241">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offers</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permission</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Past predictions</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Invitation</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Preferences</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txBody>
                  <a:tcPr marL="91443" marR="91443" marT="45718" marB="4571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Would you like me to help you with </a:t>
                      </a:r>
                      <a:endParaRPr kumimoji="0" lang="ar-JO"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these boxes?</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Would you mind opening the window?</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JO"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My teacher was sure that I would pass the exam.</a:t>
                      </a:r>
                      <a:endParaRPr kumimoji="0" lang="ar-SA"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Would you like to play golf this Friday?</a:t>
                      </a: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“Would you prefer tea or coffee?”-”I’d like tea please.”</a:t>
                      </a:r>
                    </a:p>
                  </a:txBody>
                  <a:tcPr marL="91443" marR="91443" marT="45718" marB="4571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cs typeface="Arial" pitchFamily="34" charset="0"/>
                        </a:rPr>
                        <a:t>Would</a:t>
                      </a:r>
                    </a:p>
                  </a:txBody>
                  <a:tcPr marL="91443" marR="91443" marT="45718" marB="45718"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81796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706"/>
                                        </p:tgtEl>
                                        <p:attrNameLst>
                                          <p:attrName>style.visibility</p:attrName>
                                        </p:attrNameLst>
                                      </p:cBhvr>
                                      <p:to>
                                        <p:strVal val="visible"/>
                                      </p:to>
                                    </p:set>
                                    <p:animEffect transition="in" filter="diamond(in)">
                                      <p:cBhvr>
                                        <p:cTn id="7" dur="2000"/>
                                        <p:tgtEl>
                                          <p:spTgt spid="26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32" fill="hold" nodeType="clickEffect">
                                  <p:stCondLst>
                                    <p:cond delay="0"/>
                                  </p:stCondLst>
                                  <p:childTnLst>
                                    <p:animEffect transition="out" filter="diamond(out)">
                                      <p:cBhvr>
                                        <p:cTn id="11" dur="2000"/>
                                        <p:tgtEl>
                                          <p:spTgt spid="26706"/>
                                        </p:tgtEl>
                                      </p:cBhvr>
                                    </p:animEffect>
                                    <p:set>
                                      <p:cBhvr>
                                        <p:cTn id="12" dur="1" fill="hold">
                                          <p:stCondLst>
                                            <p:cond delay="1999"/>
                                          </p:stCondLst>
                                        </p:cTn>
                                        <p:tgtEl>
                                          <p:spTgt spid="267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28676" name="Picture 4" descr="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hlinkClick r:id="rId3"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746399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0" fill="hold"/>
                                        <p:tgtEl>
                                          <p:spTgt spid="28676"/>
                                        </p:tgtEl>
                                        <p:attrNameLst>
                                          <p:attrName>ppt_x</p:attrName>
                                        </p:attrNameLst>
                                      </p:cBhvr>
                                      <p:tavLst>
                                        <p:tav tm="0">
                                          <p:val>
                                            <p:strVal val="#ppt_x"/>
                                          </p:val>
                                        </p:tav>
                                        <p:tav tm="100000">
                                          <p:val>
                                            <p:strVal val="#ppt_x"/>
                                          </p:val>
                                        </p:tav>
                                      </p:tavLst>
                                    </p:anim>
                                    <p:anim calcmode="lin" valueType="num">
                                      <p:cBhvr additive="base">
                                        <p:cTn id="8" dur="50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xit" presetSubtype="1" fill="hold" nodeType="clickEffect">
                                  <p:stCondLst>
                                    <p:cond delay="0"/>
                                  </p:stCondLst>
                                  <p:childTnLst>
                                    <p:anim calcmode="lin" valueType="num">
                                      <p:cBhvr additive="base">
                                        <p:cTn id="12" dur="5000"/>
                                        <p:tgtEl>
                                          <p:spTgt spid="28676"/>
                                        </p:tgtEl>
                                        <p:attrNameLst>
                                          <p:attrName>ppt_x</p:attrName>
                                        </p:attrNameLst>
                                      </p:cBhvr>
                                      <p:tavLst>
                                        <p:tav tm="0">
                                          <p:val>
                                            <p:strVal val="ppt_x"/>
                                          </p:val>
                                        </p:tav>
                                        <p:tav tm="100000">
                                          <p:val>
                                            <p:strVal val="ppt_x"/>
                                          </p:val>
                                        </p:tav>
                                      </p:tavLst>
                                    </p:anim>
                                    <p:anim calcmode="lin" valueType="num">
                                      <p:cBhvr additive="base">
                                        <p:cTn id="13" dur="5000"/>
                                        <p:tgtEl>
                                          <p:spTgt spid="28676"/>
                                        </p:tgtEl>
                                        <p:attrNameLst>
                                          <p:attrName>ppt_y</p:attrName>
                                        </p:attrNameLst>
                                      </p:cBhvr>
                                      <p:tavLst>
                                        <p:tav tm="0">
                                          <p:val>
                                            <p:strVal val="ppt_y"/>
                                          </p:val>
                                        </p:tav>
                                        <p:tav tm="100000">
                                          <p:val>
                                            <p:strVal val="0-ppt_h/2"/>
                                          </p:val>
                                        </p:tav>
                                      </p:tavLst>
                                    </p:anim>
                                    <p:set>
                                      <p:cBhvr>
                                        <p:cTn id="14" dur="1" fill="hold">
                                          <p:stCondLst>
                                            <p:cond delay="4999"/>
                                          </p:stCondLst>
                                        </p:cTn>
                                        <p:tgtEl>
                                          <p:spTgt spid="286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pPr algn="ctr"/>
            <a:r>
              <a:rPr lang="en-US" sz="4800" b="1" dirty="0" smtClean="0">
                <a:solidFill>
                  <a:srgbClr val="00B050"/>
                </a:solidFill>
              </a:rPr>
              <a:t>Conditionals (If-Clause)</a:t>
            </a:r>
            <a:endParaRPr lang="ar-JO" sz="4800" b="1" dirty="0">
              <a:solidFill>
                <a:srgbClr val="00B050"/>
              </a:solidFill>
            </a:endParaRPr>
          </a:p>
        </p:txBody>
      </p:sp>
    </p:spTree>
    <p:extLst>
      <p:ext uri="{BB962C8B-B14F-4D97-AF65-F5344CB8AC3E}">
        <p14:creationId xmlns:p14="http://schemas.microsoft.com/office/powerpoint/2010/main" val="8191858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5" y="1196752"/>
            <a:ext cx="7667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7"/>
          <p:cNvSpPr>
            <a:spLocks noChangeArrowheads="1"/>
          </p:cNvSpPr>
          <p:nvPr/>
        </p:nvSpPr>
        <p:spPr bwMode="auto">
          <a:xfrm>
            <a:off x="468313" y="1989138"/>
            <a:ext cx="8424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We use the </a:t>
            </a:r>
            <a:r>
              <a:rPr lang="en-US" b="1" dirty="0"/>
              <a:t>zero conditional </a:t>
            </a:r>
            <a:r>
              <a:rPr lang="en-US" dirty="0"/>
              <a:t>when the result of the condition is always true, like a scientific fact . </a:t>
            </a:r>
          </a:p>
        </p:txBody>
      </p:sp>
      <p:grpSp>
        <p:nvGrpSpPr>
          <p:cNvPr id="4121" name="Group 25"/>
          <p:cNvGrpSpPr>
            <a:grpSpLocks/>
          </p:cNvGrpSpPr>
          <p:nvPr/>
        </p:nvGrpSpPr>
        <p:grpSpPr bwMode="auto">
          <a:xfrm>
            <a:off x="539750" y="2997200"/>
            <a:ext cx="4319588" cy="1847850"/>
            <a:chOff x="340" y="1888"/>
            <a:chExt cx="2721" cy="1164"/>
          </a:xfrm>
        </p:grpSpPr>
        <p:sp>
          <p:nvSpPr>
            <p:cNvPr id="2067" name="Rectangle 8"/>
            <p:cNvSpPr>
              <a:spLocks noChangeArrowheads="1"/>
            </p:cNvSpPr>
            <p:nvPr/>
          </p:nvSpPr>
          <p:spPr bwMode="auto">
            <a:xfrm>
              <a:off x="1882" y="2614"/>
              <a:ext cx="1179"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68" name="Rectangle 9"/>
            <p:cNvSpPr>
              <a:spLocks noChangeArrowheads="1"/>
            </p:cNvSpPr>
            <p:nvPr/>
          </p:nvSpPr>
          <p:spPr bwMode="auto">
            <a:xfrm>
              <a:off x="742" y="2614"/>
              <a:ext cx="1140"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69" name="Rectangle 10"/>
            <p:cNvSpPr>
              <a:spLocks noChangeArrowheads="1"/>
            </p:cNvSpPr>
            <p:nvPr/>
          </p:nvSpPr>
          <p:spPr bwMode="auto">
            <a:xfrm>
              <a:off x="340" y="2614"/>
              <a:ext cx="402"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en-US" b="1"/>
            </a:p>
            <a:p>
              <a:pPr algn="l">
                <a:spcBef>
                  <a:spcPct val="20000"/>
                </a:spcBef>
              </a:pPr>
              <a:endParaRPr lang="en-US" b="1"/>
            </a:p>
          </p:txBody>
        </p:sp>
        <p:sp>
          <p:nvSpPr>
            <p:cNvPr id="2070" name="Rectangle 11"/>
            <p:cNvSpPr>
              <a:spLocks noChangeArrowheads="1"/>
            </p:cNvSpPr>
            <p:nvPr/>
          </p:nvSpPr>
          <p:spPr bwMode="auto">
            <a:xfrm>
              <a:off x="1882" y="2244"/>
              <a:ext cx="117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71" name="Rectangle 12"/>
            <p:cNvSpPr>
              <a:spLocks noChangeArrowheads="1"/>
            </p:cNvSpPr>
            <p:nvPr/>
          </p:nvSpPr>
          <p:spPr bwMode="auto">
            <a:xfrm>
              <a:off x="742" y="2244"/>
              <a:ext cx="114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72" name="Rectangle 13"/>
            <p:cNvSpPr>
              <a:spLocks noChangeArrowheads="1"/>
            </p:cNvSpPr>
            <p:nvPr/>
          </p:nvSpPr>
          <p:spPr bwMode="auto">
            <a:xfrm>
              <a:off x="340" y="2244"/>
              <a:ext cx="402"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73" name="Rectangle 14" descr="ورق صحف"/>
            <p:cNvSpPr>
              <a:spLocks noChangeArrowheads="1"/>
            </p:cNvSpPr>
            <p:nvPr/>
          </p:nvSpPr>
          <p:spPr bwMode="auto">
            <a:xfrm>
              <a:off x="1882" y="1888"/>
              <a:ext cx="1179" cy="356"/>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74" name="Rectangle 15" descr="ورق صحف"/>
            <p:cNvSpPr>
              <a:spLocks noChangeArrowheads="1"/>
            </p:cNvSpPr>
            <p:nvPr/>
          </p:nvSpPr>
          <p:spPr bwMode="auto">
            <a:xfrm>
              <a:off x="742" y="1888"/>
              <a:ext cx="1140" cy="356"/>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r>
                <a:rPr lang="en-US" b="1"/>
                <a:t> </a:t>
              </a:r>
            </a:p>
          </p:txBody>
        </p:sp>
        <p:sp>
          <p:nvSpPr>
            <p:cNvPr id="2075" name="Rectangle 16" descr="ورق صحف"/>
            <p:cNvSpPr>
              <a:spLocks noChangeArrowheads="1"/>
            </p:cNvSpPr>
            <p:nvPr/>
          </p:nvSpPr>
          <p:spPr bwMode="auto">
            <a:xfrm>
              <a:off x="340" y="1888"/>
              <a:ext cx="402" cy="356"/>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2076" name="Line 17"/>
            <p:cNvSpPr>
              <a:spLocks noChangeShapeType="1"/>
            </p:cNvSpPr>
            <p:nvPr/>
          </p:nvSpPr>
          <p:spPr bwMode="auto">
            <a:xfrm>
              <a:off x="340" y="1888"/>
              <a:ext cx="272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77" name="Line 18"/>
            <p:cNvSpPr>
              <a:spLocks noChangeShapeType="1"/>
            </p:cNvSpPr>
            <p:nvPr/>
          </p:nvSpPr>
          <p:spPr bwMode="auto">
            <a:xfrm>
              <a:off x="340" y="2244"/>
              <a:ext cx="27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78" name="Line 19"/>
            <p:cNvSpPr>
              <a:spLocks noChangeShapeType="1"/>
            </p:cNvSpPr>
            <p:nvPr/>
          </p:nvSpPr>
          <p:spPr bwMode="auto">
            <a:xfrm>
              <a:off x="340" y="2614"/>
              <a:ext cx="272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79" name="Line 20"/>
            <p:cNvSpPr>
              <a:spLocks noChangeShapeType="1"/>
            </p:cNvSpPr>
            <p:nvPr/>
          </p:nvSpPr>
          <p:spPr bwMode="auto">
            <a:xfrm>
              <a:off x="340" y="3052"/>
              <a:ext cx="272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80" name="Line 21"/>
            <p:cNvSpPr>
              <a:spLocks noChangeShapeType="1"/>
            </p:cNvSpPr>
            <p:nvPr/>
          </p:nvSpPr>
          <p:spPr bwMode="auto">
            <a:xfrm>
              <a:off x="340" y="1888"/>
              <a:ext cx="0" cy="11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81" name="Line 22"/>
            <p:cNvSpPr>
              <a:spLocks noChangeShapeType="1"/>
            </p:cNvSpPr>
            <p:nvPr/>
          </p:nvSpPr>
          <p:spPr bwMode="auto">
            <a:xfrm>
              <a:off x="742" y="1888"/>
              <a:ext cx="0" cy="11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82" name="Line 23"/>
            <p:cNvSpPr>
              <a:spLocks noChangeShapeType="1"/>
            </p:cNvSpPr>
            <p:nvPr/>
          </p:nvSpPr>
          <p:spPr bwMode="auto">
            <a:xfrm>
              <a:off x="1882" y="1888"/>
              <a:ext cx="0" cy="11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2083" name="Line 24"/>
            <p:cNvSpPr>
              <a:spLocks noChangeShapeType="1"/>
            </p:cNvSpPr>
            <p:nvPr/>
          </p:nvSpPr>
          <p:spPr bwMode="auto">
            <a:xfrm>
              <a:off x="3061" y="1888"/>
              <a:ext cx="0" cy="11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4122" name="Rectangle 26"/>
          <p:cNvSpPr>
            <a:spLocks noChangeArrowheads="1"/>
          </p:cNvSpPr>
          <p:nvPr/>
        </p:nvSpPr>
        <p:spPr bwMode="auto">
          <a:xfrm>
            <a:off x="395288" y="5589588"/>
            <a:ext cx="496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We can also use </a:t>
            </a:r>
            <a:r>
              <a:rPr lang="en-US" b="1"/>
              <a:t>when </a:t>
            </a:r>
            <a:r>
              <a:rPr lang="en-US"/>
              <a:t>instead of</a:t>
            </a:r>
            <a:r>
              <a:rPr lang="en-US" b="1"/>
              <a:t> if .</a:t>
            </a:r>
          </a:p>
        </p:txBody>
      </p:sp>
      <p:pic>
        <p:nvPicPr>
          <p:cNvPr id="4123" name="Picture 2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75" y="5805488"/>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4" name="Rectangle 28"/>
          <p:cNvSpPr>
            <a:spLocks noChangeArrowheads="1"/>
          </p:cNvSpPr>
          <p:nvPr/>
        </p:nvSpPr>
        <p:spPr bwMode="auto">
          <a:xfrm>
            <a:off x="2987675" y="29972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4125" name="Rectangle 29"/>
          <p:cNvSpPr>
            <a:spLocks noChangeArrowheads="1"/>
          </p:cNvSpPr>
          <p:nvPr/>
        </p:nvSpPr>
        <p:spPr bwMode="auto">
          <a:xfrm>
            <a:off x="1187450" y="29972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Condition</a:t>
            </a:r>
          </a:p>
        </p:txBody>
      </p:sp>
      <p:sp>
        <p:nvSpPr>
          <p:cNvPr id="4126" name="Rectangle 30"/>
          <p:cNvSpPr>
            <a:spLocks noChangeArrowheads="1"/>
          </p:cNvSpPr>
          <p:nvPr/>
        </p:nvSpPr>
        <p:spPr bwMode="auto">
          <a:xfrm>
            <a:off x="539750" y="29972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a:t>If</a:t>
            </a:r>
          </a:p>
        </p:txBody>
      </p:sp>
      <p:sp>
        <p:nvSpPr>
          <p:cNvPr id="4127" name="Rectangle 31"/>
          <p:cNvSpPr>
            <a:spLocks noChangeArrowheads="1"/>
          </p:cNvSpPr>
          <p:nvPr/>
        </p:nvSpPr>
        <p:spPr bwMode="auto">
          <a:xfrm>
            <a:off x="1187450" y="3573463"/>
            <a:ext cx="2376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Present simple</a:t>
            </a:r>
          </a:p>
        </p:txBody>
      </p:sp>
      <p:sp>
        <p:nvSpPr>
          <p:cNvPr id="4128" name="Rectangle 32"/>
          <p:cNvSpPr>
            <a:spLocks noChangeArrowheads="1"/>
          </p:cNvSpPr>
          <p:nvPr/>
        </p:nvSpPr>
        <p:spPr bwMode="auto">
          <a:xfrm>
            <a:off x="2987675" y="3573463"/>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Present simple</a:t>
            </a:r>
          </a:p>
        </p:txBody>
      </p:sp>
      <p:sp>
        <p:nvSpPr>
          <p:cNvPr id="4129" name="Rectangle 33"/>
          <p:cNvSpPr>
            <a:spLocks noChangeArrowheads="1"/>
          </p:cNvSpPr>
          <p:nvPr/>
        </p:nvSpPr>
        <p:spPr bwMode="auto">
          <a:xfrm>
            <a:off x="539750" y="41497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t>If</a:t>
            </a:r>
          </a:p>
        </p:txBody>
      </p:sp>
      <p:sp>
        <p:nvSpPr>
          <p:cNvPr id="4130" name="Rectangle 34"/>
          <p:cNvSpPr>
            <a:spLocks noChangeArrowheads="1"/>
          </p:cNvSpPr>
          <p:nvPr/>
        </p:nvSpPr>
        <p:spPr bwMode="auto">
          <a:xfrm>
            <a:off x="1187450" y="4221163"/>
            <a:ext cx="2017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You heat ice</a:t>
            </a:r>
          </a:p>
        </p:txBody>
      </p:sp>
      <p:sp>
        <p:nvSpPr>
          <p:cNvPr id="4131" name="Rectangle 35"/>
          <p:cNvSpPr>
            <a:spLocks noChangeArrowheads="1"/>
          </p:cNvSpPr>
          <p:nvPr/>
        </p:nvSpPr>
        <p:spPr bwMode="auto">
          <a:xfrm>
            <a:off x="2987675" y="4149725"/>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melts</a:t>
            </a:r>
          </a:p>
        </p:txBody>
      </p:sp>
      <p:sp>
        <p:nvSpPr>
          <p:cNvPr id="2" name="Rectangle 1"/>
          <p:cNvSpPr/>
          <p:nvPr/>
        </p:nvSpPr>
        <p:spPr>
          <a:xfrm>
            <a:off x="539750" y="294160"/>
            <a:ext cx="7971154" cy="523220"/>
          </a:xfrm>
          <a:prstGeom prst="rect">
            <a:avLst/>
          </a:prstGeom>
          <a:noFill/>
        </p:spPr>
        <p:txBody>
          <a:bodyPr wrap="squar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Zero Conditional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(Type zero):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certainty</a:t>
            </a:r>
          </a:p>
        </p:txBody>
      </p:sp>
    </p:spTree>
    <p:extLst>
      <p:ext uri="{BB962C8B-B14F-4D97-AF65-F5344CB8AC3E}">
        <p14:creationId xmlns:p14="http://schemas.microsoft.com/office/powerpoint/2010/main" val="139481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123"/>
                                        </p:tgtEl>
                                        <p:attrNameLst>
                                          <p:attrName>style.visibility</p:attrName>
                                        </p:attrNameLst>
                                      </p:cBhvr>
                                      <p:to>
                                        <p:strVal val="visible"/>
                                      </p:to>
                                    </p:set>
                                    <p:anim calcmode="lin" valueType="num">
                                      <p:cBhvr additive="base">
                                        <p:cTn id="7" dur="500" fill="hold"/>
                                        <p:tgtEl>
                                          <p:spTgt spid="4123"/>
                                        </p:tgtEl>
                                        <p:attrNameLst>
                                          <p:attrName>ppt_x</p:attrName>
                                        </p:attrNameLst>
                                      </p:cBhvr>
                                      <p:tavLst>
                                        <p:tav tm="0">
                                          <p:val>
                                            <p:strVal val="#ppt_x"/>
                                          </p:val>
                                        </p:tav>
                                        <p:tav tm="100000">
                                          <p:val>
                                            <p:strVal val="#ppt_x"/>
                                          </p:val>
                                        </p:tav>
                                      </p:tavLst>
                                    </p:anim>
                                    <p:anim calcmode="lin" valueType="num">
                                      <p:cBhvr additive="base">
                                        <p:cTn id="8" dur="500" fill="hold"/>
                                        <p:tgtEl>
                                          <p:spTgt spid="41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4102"/>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iterate type="lt">
                                    <p:tmAbs val="75"/>
                                  </p:iterate>
                                  <p:childTnLst>
                                    <p:set>
                                      <p:cBhvr>
                                        <p:cTn id="14" dur="1" fill="hold">
                                          <p:stCondLst>
                                            <p:cond delay="74"/>
                                          </p:stCondLst>
                                        </p:cTn>
                                        <p:tgtEl>
                                          <p:spTgt spid="4103">
                                            <p:txEl>
                                              <p:pRg st="0" end="0"/>
                                            </p:txEl>
                                          </p:spTgt>
                                        </p:tgtEl>
                                        <p:attrNameLst>
                                          <p:attrName>style.visibility</p:attrName>
                                        </p:attrNameLst>
                                      </p:cBhvr>
                                      <p:to>
                                        <p:strVal val="visible"/>
                                      </p:to>
                                    </p:set>
                                  </p:childTnLst>
                                </p:cTn>
                              </p:par>
                            </p:childTnLst>
                          </p:cTn>
                        </p:par>
                        <p:par>
                          <p:cTn id="15" fill="hold" nodeType="afterGroup">
                            <p:stCondLst>
                              <p:cond delay="7225"/>
                            </p:stCondLst>
                            <p:childTnLst>
                              <p:par>
                                <p:cTn id="16" presetID="1" presetClass="entr" presetSubtype="0" fill="hold" nodeType="afterEffect">
                                  <p:stCondLst>
                                    <p:cond delay="0"/>
                                  </p:stCondLst>
                                  <p:childTnLst>
                                    <p:set>
                                      <p:cBhvr>
                                        <p:cTn id="17" dur="1" fill="hold">
                                          <p:stCondLst>
                                            <p:cond delay="499"/>
                                          </p:stCondLst>
                                        </p:cTn>
                                        <p:tgtEl>
                                          <p:spTgt spid="4121"/>
                                        </p:tgtEl>
                                        <p:attrNameLst>
                                          <p:attrName>style.visibility</p:attrName>
                                        </p:attrNameLst>
                                      </p:cBhvr>
                                      <p:to>
                                        <p:strVal val="visible"/>
                                      </p:to>
                                    </p:set>
                                  </p:childTnLst>
                                </p:cTn>
                              </p:par>
                            </p:childTnLst>
                          </p:cTn>
                        </p:par>
                        <p:par>
                          <p:cTn id="18" fill="hold" nodeType="afterGroup">
                            <p:stCondLst>
                              <p:cond delay="7725"/>
                            </p:stCondLst>
                            <p:childTnLst>
                              <p:par>
                                <p:cTn id="19" presetID="2" presetClass="entr" presetSubtype="1" fill="hold" grpId="0" nodeType="afterEffect">
                                  <p:stCondLst>
                                    <p:cond delay="0"/>
                                  </p:stCondLst>
                                  <p:childTnLst>
                                    <p:set>
                                      <p:cBhvr>
                                        <p:cTn id="20" dur="1" fill="hold">
                                          <p:stCondLst>
                                            <p:cond delay="0"/>
                                          </p:stCondLst>
                                        </p:cTn>
                                        <p:tgtEl>
                                          <p:spTgt spid="4126">
                                            <p:txEl>
                                              <p:pRg st="0" end="0"/>
                                            </p:txEl>
                                          </p:spTgt>
                                        </p:tgtEl>
                                        <p:attrNameLst>
                                          <p:attrName>style.visibility</p:attrName>
                                        </p:attrNameLst>
                                      </p:cBhvr>
                                      <p:to>
                                        <p:strVal val="visible"/>
                                      </p:to>
                                    </p:set>
                                    <p:anim calcmode="lin" valueType="num">
                                      <p:cBhvr additive="base">
                                        <p:cTn id="21" dur="500" fill="hold"/>
                                        <p:tgtEl>
                                          <p:spTgt spid="412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26">
                                            <p:txEl>
                                              <p:pRg st="0" end="0"/>
                                            </p:txEl>
                                          </p:spTgt>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8225"/>
                            </p:stCondLst>
                            <p:childTnLst>
                              <p:par>
                                <p:cTn id="24" presetID="2" presetClass="entr" presetSubtype="1" fill="hold" grpId="0" nodeType="afterEffect">
                                  <p:stCondLst>
                                    <p:cond delay="0"/>
                                  </p:stCondLst>
                                  <p:childTnLst>
                                    <p:set>
                                      <p:cBhvr>
                                        <p:cTn id="25" dur="1" fill="hold">
                                          <p:stCondLst>
                                            <p:cond delay="0"/>
                                          </p:stCondLst>
                                        </p:cTn>
                                        <p:tgtEl>
                                          <p:spTgt spid="4125">
                                            <p:txEl>
                                              <p:pRg st="0" end="0"/>
                                            </p:txEl>
                                          </p:spTgt>
                                        </p:tgtEl>
                                        <p:attrNameLst>
                                          <p:attrName>style.visibility</p:attrName>
                                        </p:attrNameLst>
                                      </p:cBhvr>
                                      <p:to>
                                        <p:strVal val="visible"/>
                                      </p:to>
                                    </p:set>
                                    <p:anim calcmode="lin" valueType="num">
                                      <p:cBhvr additive="base">
                                        <p:cTn id="26" dur="500" fill="hold"/>
                                        <p:tgtEl>
                                          <p:spTgt spid="412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25">
                                            <p:txEl>
                                              <p:pRg st="0" end="0"/>
                                            </p:txEl>
                                          </p:spTgt>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8725"/>
                            </p:stCondLst>
                            <p:childTnLst>
                              <p:par>
                                <p:cTn id="29" presetID="2" presetClass="entr" presetSubtype="1" fill="hold" grpId="0" nodeType="afterEffect">
                                  <p:stCondLst>
                                    <p:cond delay="0"/>
                                  </p:stCondLst>
                                  <p:childTnLst>
                                    <p:set>
                                      <p:cBhvr>
                                        <p:cTn id="30" dur="1" fill="hold">
                                          <p:stCondLst>
                                            <p:cond delay="0"/>
                                          </p:stCondLst>
                                        </p:cTn>
                                        <p:tgtEl>
                                          <p:spTgt spid="4124">
                                            <p:txEl>
                                              <p:pRg st="0" end="0"/>
                                            </p:txEl>
                                          </p:spTgt>
                                        </p:tgtEl>
                                        <p:attrNameLst>
                                          <p:attrName>style.visibility</p:attrName>
                                        </p:attrNameLst>
                                      </p:cBhvr>
                                      <p:to>
                                        <p:strVal val="visible"/>
                                      </p:to>
                                    </p:set>
                                    <p:anim calcmode="lin" valueType="num">
                                      <p:cBhvr additive="base">
                                        <p:cTn id="31" dur="500" fill="hold"/>
                                        <p:tgtEl>
                                          <p:spTgt spid="412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24">
                                            <p:txEl>
                                              <p:pRg st="0" end="0"/>
                                            </p:txEl>
                                          </p:spTgt>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9225"/>
                            </p:stCondLst>
                            <p:childTnLst>
                              <p:par>
                                <p:cTn id="34" presetID="1" presetClass="entr" presetSubtype="0" fill="hold" grpId="0" nodeType="afterEffect">
                                  <p:stCondLst>
                                    <p:cond delay="0"/>
                                  </p:stCondLst>
                                  <p:childTnLst>
                                    <p:set>
                                      <p:cBhvr>
                                        <p:cTn id="35" dur="1" fill="hold">
                                          <p:stCondLst>
                                            <p:cond delay="499"/>
                                          </p:stCondLst>
                                        </p:cTn>
                                        <p:tgtEl>
                                          <p:spTgt spid="4127">
                                            <p:txEl>
                                              <p:pRg st="0" end="0"/>
                                            </p:txEl>
                                          </p:spTgt>
                                        </p:tgtEl>
                                        <p:attrNameLst>
                                          <p:attrName>style.visibility</p:attrName>
                                        </p:attrNameLst>
                                      </p:cBhvr>
                                      <p:to>
                                        <p:strVal val="visible"/>
                                      </p:to>
                                    </p:set>
                                  </p:childTnLst>
                                </p:cTn>
                              </p:par>
                            </p:childTnLst>
                          </p:cTn>
                        </p:par>
                        <p:par>
                          <p:cTn id="36" fill="hold" nodeType="afterGroup">
                            <p:stCondLst>
                              <p:cond delay="9725"/>
                            </p:stCondLst>
                            <p:childTnLst>
                              <p:par>
                                <p:cTn id="37" presetID="1" presetClass="entr" presetSubtype="0" fill="hold" grpId="0" nodeType="afterEffect">
                                  <p:stCondLst>
                                    <p:cond delay="0"/>
                                  </p:stCondLst>
                                  <p:childTnLst>
                                    <p:set>
                                      <p:cBhvr>
                                        <p:cTn id="38" dur="1" fill="hold">
                                          <p:stCondLst>
                                            <p:cond delay="499"/>
                                          </p:stCondLst>
                                        </p:cTn>
                                        <p:tgtEl>
                                          <p:spTgt spid="4128">
                                            <p:txEl>
                                              <p:pRg st="0" end="0"/>
                                            </p:txEl>
                                          </p:spTgt>
                                        </p:tgtEl>
                                        <p:attrNameLst>
                                          <p:attrName>style.visibility</p:attrName>
                                        </p:attrNameLst>
                                      </p:cBhvr>
                                      <p:to>
                                        <p:strVal val="visible"/>
                                      </p:to>
                                    </p:set>
                                  </p:childTnLst>
                                </p:cTn>
                              </p:par>
                            </p:childTnLst>
                          </p:cTn>
                        </p:par>
                        <p:par>
                          <p:cTn id="39" fill="hold" nodeType="afterGroup">
                            <p:stCondLst>
                              <p:cond delay="10225"/>
                            </p:stCondLst>
                            <p:childTnLst>
                              <p:par>
                                <p:cTn id="40" presetID="1" presetClass="entr" presetSubtype="0" fill="hold" grpId="0" nodeType="afterEffect">
                                  <p:stCondLst>
                                    <p:cond delay="0"/>
                                  </p:stCondLst>
                                  <p:childTnLst>
                                    <p:set>
                                      <p:cBhvr>
                                        <p:cTn id="41" dur="1" fill="hold">
                                          <p:stCondLst>
                                            <p:cond delay="499"/>
                                          </p:stCondLst>
                                        </p:cTn>
                                        <p:tgtEl>
                                          <p:spTgt spid="4129">
                                            <p:txEl>
                                              <p:pRg st="0" end="0"/>
                                            </p:txEl>
                                          </p:spTgt>
                                        </p:tgtEl>
                                        <p:attrNameLst>
                                          <p:attrName>style.visibility</p:attrName>
                                        </p:attrNameLst>
                                      </p:cBhvr>
                                      <p:to>
                                        <p:strVal val="visible"/>
                                      </p:to>
                                    </p:set>
                                  </p:childTnLst>
                                </p:cTn>
                              </p:par>
                            </p:childTnLst>
                          </p:cTn>
                        </p:par>
                        <p:par>
                          <p:cTn id="42" fill="hold" nodeType="afterGroup">
                            <p:stCondLst>
                              <p:cond delay="10725"/>
                            </p:stCondLst>
                            <p:childTnLst>
                              <p:par>
                                <p:cTn id="43" presetID="1" presetClass="entr" presetSubtype="0" fill="hold" grpId="0" nodeType="afterEffect">
                                  <p:stCondLst>
                                    <p:cond delay="0"/>
                                  </p:stCondLst>
                                  <p:childTnLst>
                                    <p:set>
                                      <p:cBhvr>
                                        <p:cTn id="44" dur="1" fill="hold">
                                          <p:stCondLst>
                                            <p:cond delay="499"/>
                                          </p:stCondLst>
                                        </p:cTn>
                                        <p:tgtEl>
                                          <p:spTgt spid="4130">
                                            <p:txEl>
                                              <p:pRg st="0" end="0"/>
                                            </p:txEl>
                                          </p:spTgt>
                                        </p:tgtEl>
                                        <p:attrNameLst>
                                          <p:attrName>style.visibility</p:attrName>
                                        </p:attrNameLst>
                                      </p:cBhvr>
                                      <p:to>
                                        <p:strVal val="visible"/>
                                      </p:to>
                                    </p:set>
                                  </p:childTnLst>
                                </p:cTn>
                              </p:par>
                            </p:childTnLst>
                          </p:cTn>
                        </p:par>
                        <p:par>
                          <p:cTn id="45" fill="hold" nodeType="afterGroup">
                            <p:stCondLst>
                              <p:cond delay="11225"/>
                            </p:stCondLst>
                            <p:childTnLst>
                              <p:par>
                                <p:cTn id="46" presetID="2" presetClass="entr" presetSubtype="1" fill="hold" grpId="0" nodeType="afterEffect">
                                  <p:stCondLst>
                                    <p:cond delay="0"/>
                                  </p:stCondLst>
                                  <p:childTnLst>
                                    <p:set>
                                      <p:cBhvr>
                                        <p:cTn id="47" dur="1" fill="hold">
                                          <p:stCondLst>
                                            <p:cond delay="0"/>
                                          </p:stCondLst>
                                        </p:cTn>
                                        <p:tgtEl>
                                          <p:spTgt spid="4131">
                                            <p:txEl>
                                              <p:pRg st="0" end="0"/>
                                            </p:txEl>
                                          </p:spTgt>
                                        </p:tgtEl>
                                        <p:attrNameLst>
                                          <p:attrName>style.visibility</p:attrName>
                                        </p:attrNameLst>
                                      </p:cBhvr>
                                      <p:to>
                                        <p:strVal val="visible"/>
                                      </p:to>
                                    </p:set>
                                    <p:anim calcmode="lin" valueType="num">
                                      <p:cBhvr additive="base">
                                        <p:cTn id="48" dur="500" fill="hold"/>
                                        <p:tgtEl>
                                          <p:spTgt spid="4131">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131">
                                            <p:txEl>
                                              <p:pRg st="0" end="0"/>
                                            </p:txEl>
                                          </p:spTgt>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11725"/>
                            </p:stCondLst>
                            <p:childTnLst>
                              <p:par>
                                <p:cTn id="51" presetID="16" presetClass="entr" presetSubtype="37" fill="hold" grpId="0" nodeType="afterEffect">
                                  <p:stCondLst>
                                    <p:cond delay="0"/>
                                  </p:stCondLst>
                                  <p:childTnLst>
                                    <p:set>
                                      <p:cBhvr>
                                        <p:cTn id="52" dur="1" fill="hold">
                                          <p:stCondLst>
                                            <p:cond delay="0"/>
                                          </p:stCondLst>
                                        </p:cTn>
                                        <p:tgtEl>
                                          <p:spTgt spid="4122">
                                            <p:txEl>
                                              <p:pRg st="0" end="0"/>
                                            </p:txEl>
                                          </p:spTgt>
                                        </p:tgtEl>
                                        <p:attrNameLst>
                                          <p:attrName>style.visibility</p:attrName>
                                        </p:attrNameLst>
                                      </p:cBhvr>
                                      <p:to>
                                        <p:strVal val="visible"/>
                                      </p:to>
                                    </p:set>
                                    <p:animEffect transition="in" filter="barn(outVertical)">
                                      <p:cBhvr>
                                        <p:cTn id="53" dur="500"/>
                                        <p:tgtEl>
                                          <p:spTgt spid="4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autoUpdateAnimBg="0" advAuto="0"/>
      <p:bldP spid="4122" grpId="0" build="p" autoUpdateAnimBg="0" advAuto="0"/>
      <p:bldP spid="4124" grpId="0" build="p" autoUpdateAnimBg="0" advAuto="0"/>
      <p:bldP spid="4125" grpId="0" build="p" autoUpdateAnimBg="0" advAuto="0"/>
      <p:bldP spid="4126" grpId="0" build="p" autoUpdateAnimBg="0" advAuto="0"/>
      <p:bldP spid="4127" grpId="0" build="p" autoUpdateAnimBg="0" advAuto="0"/>
      <p:bldP spid="4128" grpId="0" build="p" autoUpdateAnimBg="0" advAuto="0"/>
      <p:bldP spid="4129" grpId="0" build="p" autoUpdateAnimBg="0" advAuto="0"/>
      <p:bldP spid="4130" grpId="0" build="p" autoUpdateAnimBg="0" advAuto="0"/>
      <p:bldP spid="4131"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7" name="Group 23"/>
          <p:cNvGrpSpPr>
            <a:grpSpLocks/>
          </p:cNvGrpSpPr>
          <p:nvPr/>
        </p:nvGrpSpPr>
        <p:grpSpPr bwMode="auto">
          <a:xfrm>
            <a:off x="468313" y="3141663"/>
            <a:ext cx="5399087" cy="1919287"/>
            <a:chOff x="295" y="1979"/>
            <a:chExt cx="3401" cy="1209"/>
          </a:xfrm>
        </p:grpSpPr>
        <p:sp>
          <p:nvSpPr>
            <p:cNvPr id="3086" name="Rectangle 6"/>
            <p:cNvSpPr>
              <a:spLocks noChangeArrowheads="1"/>
            </p:cNvSpPr>
            <p:nvPr/>
          </p:nvSpPr>
          <p:spPr bwMode="auto">
            <a:xfrm>
              <a:off x="2223" y="2750"/>
              <a:ext cx="1473"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87" name="Rectangle 7"/>
            <p:cNvSpPr>
              <a:spLocks noChangeArrowheads="1"/>
            </p:cNvSpPr>
            <p:nvPr/>
          </p:nvSpPr>
          <p:spPr bwMode="auto">
            <a:xfrm>
              <a:off x="798" y="2750"/>
              <a:ext cx="1425"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88" name="Rectangle 8"/>
            <p:cNvSpPr>
              <a:spLocks noChangeArrowheads="1"/>
            </p:cNvSpPr>
            <p:nvPr/>
          </p:nvSpPr>
          <p:spPr bwMode="auto">
            <a:xfrm>
              <a:off x="295" y="2750"/>
              <a:ext cx="503"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en-US" b="1"/>
            </a:p>
            <a:p>
              <a:pPr algn="l">
                <a:spcBef>
                  <a:spcPct val="20000"/>
                </a:spcBef>
              </a:pPr>
              <a:endParaRPr lang="en-US" b="1"/>
            </a:p>
          </p:txBody>
        </p:sp>
        <p:sp>
          <p:nvSpPr>
            <p:cNvPr id="3089" name="Rectangle 9"/>
            <p:cNvSpPr>
              <a:spLocks noChangeArrowheads="1"/>
            </p:cNvSpPr>
            <p:nvPr/>
          </p:nvSpPr>
          <p:spPr bwMode="auto">
            <a:xfrm>
              <a:off x="2223" y="2350"/>
              <a:ext cx="1473"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90" name="Rectangle 10"/>
            <p:cNvSpPr>
              <a:spLocks noChangeArrowheads="1"/>
            </p:cNvSpPr>
            <p:nvPr/>
          </p:nvSpPr>
          <p:spPr bwMode="auto">
            <a:xfrm>
              <a:off x="798" y="2350"/>
              <a:ext cx="1425"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91" name="Rectangle 11"/>
            <p:cNvSpPr>
              <a:spLocks noChangeArrowheads="1"/>
            </p:cNvSpPr>
            <p:nvPr/>
          </p:nvSpPr>
          <p:spPr bwMode="auto">
            <a:xfrm>
              <a:off x="295" y="2350"/>
              <a:ext cx="503"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92" name="Rectangle 12" descr="رخام أبيض"/>
            <p:cNvSpPr>
              <a:spLocks noChangeArrowheads="1"/>
            </p:cNvSpPr>
            <p:nvPr/>
          </p:nvSpPr>
          <p:spPr bwMode="auto">
            <a:xfrm>
              <a:off x="2223" y="1979"/>
              <a:ext cx="1473" cy="371"/>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93" name="Rectangle 13" descr="رخام أبيض"/>
            <p:cNvSpPr>
              <a:spLocks noChangeArrowheads="1"/>
            </p:cNvSpPr>
            <p:nvPr/>
          </p:nvSpPr>
          <p:spPr bwMode="auto">
            <a:xfrm>
              <a:off x="798" y="1979"/>
              <a:ext cx="1425" cy="371"/>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94" name="Rectangle 14" descr="رخام أبيض"/>
            <p:cNvSpPr>
              <a:spLocks noChangeArrowheads="1"/>
            </p:cNvSpPr>
            <p:nvPr/>
          </p:nvSpPr>
          <p:spPr bwMode="auto">
            <a:xfrm>
              <a:off x="295" y="1979"/>
              <a:ext cx="503" cy="371"/>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3095" name="Line 15"/>
            <p:cNvSpPr>
              <a:spLocks noChangeShapeType="1"/>
            </p:cNvSpPr>
            <p:nvPr/>
          </p:nvSpPr>
          <p:spPr bwMode="auto">
            <a:xfrm>
              <a:off x="295" y="1979"/>
              <a:ext cx="340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096" name="Line 16"/>
            <p:cNvSpPr>
              <a:spLocks noChangeShapeType="1"/>
            </p:cNvSpPr>
            <p:nvPr/>
          </p:nvSpPr>
          <p:spPr bwMode="auto">
            <a:xfrm>
              <a:off x="295" y="2350"/>
              <a:ext cx="340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097" name="Line 17"/>
            <p:cNvSpPr>
              <a:spLocks noChangeShapeType="1"/>
            </p:cNvSpPr>
            <p:nvPr/>
          </p:nvSpPr>
          <p:spPr bwMode="auto">
            <a:xfrm>
              <a:off x="295" y="2750"/>
              <a:ext cx="340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098" name="Line 18"/>
            <p:cNvSpPr>
              <a:spLocks noChangeShapeType="1"/>
            </p:cNvSpPr>
            <p:nvPr/>
          </p:nvSpPr>
          <p:spPr bwMode="auto">
            <a:xfrm>
              <a:off x="295" y="3188"/>
              <a:ext cx="3401"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099" name="Line 19"/>
            <p:cNvSpPr>
              <a:spLocks noChangeShapeType="1"/>
            </p:cNvSpPr>
            <p:nvPr/>
          </p:nvSpPr>
          <p:spPr bwMode="auto">
            <a:xfrm>
              <a:off x="295" y="1979"/>
              <a:ext cx="0" cy="120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100" name="Line 20"/>
            <p:cNvSpPr>
              <a:spLocks noChangeShapeType="1"/>
            </p:cNvSpPr>
            <p:nvPr/>
          </p:nvSpPr>
          <p:spPr bwMode="auto">
            <a:xfrm>
              <a:off x="798" y="1979"/>
              <a:ext cx="0" cy="12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101" name="Line 21"/>
            <p:cNvSpPr>
              <a:spLocks noChangeShapeType="1"/>
            </p:cNvSpPr>
            <p:nvPr/>
          </p:nvSpPr>
          <p:spPr bwMode="auto">
            <a:xfrm>
              <a:off x="2223" y="1979"/>
              <a:ext cx="0" cy="12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3102" name="Line 22"/>
            <p:cNvSpPr>
              <a:spLocks noChangeShapeType="1"/>
            </p:cNvSpPr>
            <p:nvPr/>
          </p:nvSpPr>
          <p:spPr bwMode="auto">
            <a:xfrm>
              <a:off x="3696" y="1979"/>
              <a:ext cx="0" cy="120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6168" name="Rectangle 24"/>
          <p:cNvSpPr>
            <a:spLocks noChangeArrowheads="1"/>
          </p:cNvSpPr>
          <p:nvPr/>
        </p:nvSpPr>
        <p:spPr bwMode="auto">
          <a:xfrm>
            <a:off x="468313" y="5300663"/>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We use the present simple tense to talk about the possible future condition. We use WILL + base verb to talk about the possible future result . The important thing about the first conditional is that </a:t>
            </a:r>
            <a:r>
              <a:rPr lang="en-US" b="1"/>
              <a:t>there is a real possibility that the condition will happen . </a:t>
            </a:r>
          </a:p>
        </p:txBody>
      </p:sp>
      <p:sp>
        <p:nvSpPr>
          <p:cNvPr id="6169" name="Rectangle 25"/>
          <p:cNvSpPr>
            <a:spLocks noChangeArrowheads="1"/>
          </p:cNvSpPr>
          <p:nvPr/>
        </p:nvSpPr>
        <p:spPr bwMode="auto">
          <a:xfrm>
            <a:off x="3563938" y="31416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6170" name="Rectangle 26"/>
          <p:cNvSpPr>
            <a:spLocks noChangeArrowheads="1"/>
          </p:cNvSpPr>
          <p:nvPr/>
        </p:nvSpPr>
        <p:spPr bwMode="auto">
          <a:xfrm>
            <a:off x="1187450" y="314166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Condition</a:t>
            </a:r>
          </a:p>
        </p:txBody>
      </p:sp>
      <p:sp>
        <p:nvSpPr>
          <p:cNvPr id="6171" name="Rectangle 27"/>
          <p:cNvSpPr>
            <a:spLocks noChangeArrowheads="1"/>
          </p:cNvSpPr>
          <p:nvPr/>
        </p:nvSpPr>
        <p:spPr bwMode="auto">
          <a:xfrm>
            <a:off x="539750" y="31416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a:t>If</a:t>
            </a:r>
          </a:p>
        </p:txBody>
      </p:sp>
      <p:sp>
        <p:nvSpPr>
          <p:cNvPr id="6172" name="Rectangle 28"/>
          <p:cNvSpPr>
            <a:spLocks noChangeArrowheads="1"/>
          </p:cNvSpPr>
          <p:nvPr/>
        </p:nvSpPr>
        <p:spPr bwMode="auto">
          <a:xfrm>
            <a:off x="1258888" y="3716338"/>
            <a:ext cx="21605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20000"/>
              </a:spcBef>
            </a:pPr>
            <a:r>
              <a:rPr lang="en-US" b="1"/>
              <a:t>Present simple </a:t>
            </a:r>
          </a:p>
          <a:p>
            <a:pPr algn="l">
              <a:spcBef>
                <a:spcPct val="20000"/>
              </a:spcBef>
            </a:pPr>
            <a:endParaRPr lang="en-US" b="1"/>
          </a:p>
        </p:txBody>
      </p:sp>
      <p:sp>
        <p:nvSpPr>
          <p:cNvPr id="6173" name="Rectangle 29"/>
          <p:cNvSpPr>
            <a:spLocks noChangeArrowheads="1"/>
          </p:cNvSpPr>
          <p:nvPr/>
        </p:nvSpPr>
        <p:spPr bwMode="auto">
          <a:xfrm>
            <a:off x="3563938" y="3716338"/>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Will + base verb</a:t>
            </a:r>
          </a:p>
        </p:txBody>
      </p:sp>
      <p:sp>
        <p:nvSpPr>
          <p:cNvPr id="6174" name="Rectangle 30"/>
          <p:cNvSpPr>
            <a:spLocks noChangeArrowheads="1"/>
          </p:cNvSpPr>
          <p:nvPr/>
        </p:nvSpPr>
        <p:spPr bwMode="auto">
          <a:xfrm>
            <a:off x="3492500" y="4365625"/>
            <a:ext cx="255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will stay at home</a:t>
            </a:r>
          </a:p>
        </p:txBody>
      </p:sp>
      <p:sp>
        <p:nvSpPr>
          <p:cNvPr id="6175" name="Rectangle 31"/>
          <p:cNvSpPr>
            <a:spLocks noChangeArrowheads="1"/>
          </p:cNvSpPr>
          <p:nvPr/>
        </p:nvSpPr>
        <p:spPr bwMode="auto">
          <a:xfrm>
            <a:off x="1258888" y="4365625"/>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rains</a:t>
            </a:r>
          </a:p>
        </p:txBody>
      </p:sp>
      <p:sp>
        <p:nvSpPr>
          <p:cNvPr id="6176" name="Rectangle 32"/>
          <p:cNvSpPr>
            <a:spLocks noChangeArrowheads="1"/>
          </p:cNvSpPr>
          <p:nvPr/>
        </p:nvSpPr>
        <p:spPr bwMode="auto">
          <a:xfrm>
            <a:off x="468313" y="4365625"/>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2" name="Rectangle 1"/>
          <p:cNvSpPr/>
          <p:nvPr/>
        </p:nvSpPr>
        <p:spPr>
          <a:xfrm>
            <a:off x="1939447" y="257852"/>
            <a:ext cx="2567114"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solidFill>
                  <a:srgbClr val="7030A0"/>
                </a:solidFill>
                <a:effectLst>
                  <a:outerShdw blurRad="50800" algn="tl" rotWithShape="0">
                    <a:srgbClr val="000000"/>
                  </a:outerShdw>
                </a:effectLst>
              </a:rPr>
              <a:t>Type one</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396287" y="257852"/>
            <a:ext cx="3946914" cy="707886"/>
          </a:xfrm>
          <a:prstGeom prst="rect">
            <a:avLst/>
          </a:prstGeom>
          <a:noFill/>
        </p:spPr>
        <p:txBody>
          <a:bodyPr wrap="non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solidFill>
                <a:effectLst>
                  <a:outerShdw blurRad="50800" dist="40000" dir="5400000" algn="tl" rotWithShape="0">
                    <a:srgbClr val="000000">
                      <a:shade val="5000"/>
                      <a:satMod val="120000"/>
                      <a:alpha val="33000"/>
                    </a:srgbClr>
                  </a:outerShdw>
                </a:effectLst>
              </a:rPr>
              <a:t>Real possibility</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63500" y="1340768"/>
            <a:ext cx="8874125" cy="1477328"/>
          </a:xfrm>
          <a:prstGeom prst="rect">
            <a:avLst/>
          </a:prstGeom>
        </p:spPr>
        <p:txBody>
          <a:bodyPr wrap="square">
            <a:spAutoFit/>
          </a:bodyPr>
          <a:lstStyle/>
          <a:p>
            <a:pPr algn="l">
              <a:spcBef>
                <a:spcPct val="50000"/>
              </a:spcBef>
            </a:pPr>
            <a:r>
              <a:rPr lang="en-US" dirty="0">
                <a:solidFill>
                  <a:schemeClr val="accent2"/>
                </a:solidFill>
              </a:rPr>
              <a:t>We are , here, talking about the future . We are thinking about a particular condition or situation in the future, and the result of this condition . There is a real possibility that this condition will happen. For example, it is morning . You are at home . You plan to play tennis this afternoon . But there are some clouds in the sky. Imagine that it rains. What will you do?   </a:t>
            </a:r>
          </a:p>
        </p:txBody>
      </p:sp>
    </p:spTree>
    <p:extLst>
      <p:ext uri="{BB962C8B-B14F-4D97-AF65-F5344CB8AC3E}">
        <p14:creationId xmlns:p14="http://schemas.microsoft.com/office/powerpoint/2010/main" val="339005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1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71">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170">
                                            <p:txEl>
                                              <p:pRg st="0" end="0"/>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169">
                                            <p:txEl>
                                              <p:pRg st="0" end="0"/>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6172">
                                            <p:txEl>
                                              <p:pRg st="0" end="0"/>
                                            </p:txEl>
                                          </p:spTgt>
                                        </p:tgtEl>
                                        <p:attrNameLst>
                                          <p:attrName>style.visibility</p:attrName>
                                        </p:attrNameLst>
                                      </p:cBhvr>
                                      <p:to>
                                        <p:strVal val="visible"/>
                                      </p:to>
                                    </p:set>
                                    <p:anim calcmode="lin" valueType="num">
                                      <p:cBhvr additive="base">
                                        <p:cTn id="19" dur="500" fill="hold"/>
                                        <p:tgtEl>
                                          <p:spTgt spid="617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72">
                                            <p:txEl>
                                              <p:pRg st="0" end="0"/>
                                            </p:txEl>
                                          </p:spTgt>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6173">
                                            <p:txEl>
                                              <p:pRg st="0" end="0"/>
                                            </p:txEl>
                                          </p:spTgt>
                                        </p:tgtEl>
                                        <p:attrNameLst>
                                          <p:attrName>style.visibility</p:attrName>
                                        </p:attrNameLst>
                                      </p:cBhvr>
                                      <p:to>
                                        <p:strVal val="visible"/>
                                      </p:to>
                                    </p:set>
                                    <p:anim calcmode="lin" valueType="num">
                                      <p:cBhvr additive="base">
                                        <p:cTn id="24" dur="500" fill="hold"/>
                                        <p:tgtEl>
                                          <p:spTgt spid="617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73">
                                            <p:txEl>
                                              <p:pRg st="0" end="0"/>
                                            </p:txEl>
                                          </p:spTgt>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3000"/>
                            </p:stCondLst>
                            <p:childTnLst>
                              <p:par>
                                <p:cTn id="27" presetID="1" presetClass="entr" presetSubtype="0" fill="hold" grpId="0" nodeType="afterEffect">
                                  <p:stCondLst>
                                    <p:cond delay="0"/>
                                  </p:stCondLst>
                                  <p:childTnLst>
                                    <p:set>
                                      <p:cBhvr>
                                        <p:cTn id="28" dur="1" fill="hold">
                                          <p:stCondLst>
                                            <p:cond delay="499"/>
                                          </p:stCondLst>
                                        </p:cTn>
                                        <p:tgtEl>
                                          <p:spTgt spid="6176">
                                            <p:txEl>
                                              <p:pRg st="0" end="0"/>
                                            </p:txEl>
                                          </p:spTgt>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6175">
                                            <p:txEl>
                                              <p:pRg st="0" end="0"/>
                                            </p:txEl>
                                          </p:spTgt>
                                        </p:tgtEl>
                                        <p:attrNameLst>
                                          <p:attrName>style.visibility</p:attrName>
                                        </p:attrNameLst>
                                      </p:cBhvr>
                                      <p:to>
                                        <p:strVal val="visible"/>
                                      </p:to>
                                    </p:set>
                                  </p:childTnLst>
                                </p:cTn>
                              </p:par>
                            </p:childTnLst>
                          </p:cTn>
                        </p:par>
                        <p:par>
                          <p:cTn id="32" fill="hold" nodeType="afterGroup">
                            <p:stCondLst>
                              <p:cond delay="4000"/>
                            </p:stCondLst>
                            <p:childTnLst>
                              <p:par>
                                <p:cTn id="33" presetID="2" presetClass="entr" presetSubtype="1" fill="hold" grpId="0" nodeType="afterEffect">
                                  <p:stCondLst>
                                    <p:cond delay="0"/>
                                  </p:stCondLst>
                                  <p:childTnLst>
                                    <p:set>
                                      <p:cBhvr>
                                        <p:cTn id="34" dur="1" fill="hold">
                                          <p:stCondLst>
                                            <p:cond delay="0"/>
                                          </p:stCondLst>
                                        </p:cTn>
                                        <p:tgtEl>
                                          <p:spTgt spid="6174">
                                            <p:txEl>
                                              <p:pRg st="0" end="0"/>
                                            </p:txEl>
                                          </p:spTgt>
                                        </p:tgtEl>
                                        <p:attrNameLst>
                                          <p:attrName>style.visibility</p:attrName>
                                        </p:attrNameLst>
                                      </p:cBhvr>
                                      <p:to>
                                        <p:strVal val="visible"/>
                                      </p:to>
                                    </p:set>
                                    <p:anim calcmode="lin" valueType="num">
                                      <p:cBhvr additive="base">
                                        <p:cTn id="35" dur="500" fill="hold"/>
                                        <p:tgtEl>
                                          <p:spTgt spid="617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74">
                                            <p:txEl>
                                              <p:pRg st="0" end="0"/>
                                            </p:txEl>
                                          </p:spTgt>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4500"/>
                            </p:stCondLst>
                            <p:childTnLst>
                              <p:par>
                                <p:cTn id="38" presetID="1" presetClass="entr" presetSubtype="0" fill="hold" grpId="0" nodeType="afterEffect">
                                  <p:stCondLst>
                                    <p:cond delay="0"/>
                                  </p:stCondLst>
                                  <p:iterate type="lt">
                                    <p:tmAbs val="75"/>
                                  </p:iterate>
                                  <p:childTnLst>
                                    <p:set>
                                      <p:cBhvr>
                                        <p:cTn id="39" dur="1" fill="hold">
                                          <p:stCondLst>
                                            <p:cond delay="74"/>
                                          </p:stCondLst>
                                        </p:cTn>
                                        <p:tgtEl>
                                          <p:spTgt spid="61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8" grpId="0" build="p" autoUpdateAnimBg="0" advAuto="0"/>
      <p:bldP spid="6169" grpId="0" build="p" autoUpdateAnimBg="0" advAuto="0"/>
      <p:bldP spid="6170" grpId="0" build="p" autoUpdateAnimBg="0" advAuto="0"/>
      <p:bldP spid="6171" grpId="0" build="p" autoUpdateAnimBg="0" advAuto="0"/>
      <p:bldP spid="6172" grpId="0" build="p" autoUpdateAnimBg="0" advAuto="0"/>
      <p:bldP spid="6173" grpId="0" build="p" autoUpdateAnimBg="0" advAuto="0"/>
      <p:bldP spid="6174" grpId="0" build="p" autoUpdateAnimBg="0" advAuto="0"/>
      <p:bldP spid="6175" grpId="0" build="p" autoUpdateAnimBg="0" advAuto="0"/>
      <p:bldP spid="6176"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9" name="Group 27"/>
          <p:cNvGrpSpPr>
            <a:grpSpLocks/>
          </p:cNvGrpSpPr>
          <p:nvPr/>
        </p:nvGrpSpPr>
        <p:grpSpPr bwMode="auto">
          <a:xfrm>
            <a:off x="539750" y="692150"/>
            <a:ext cx="4968875" cy="2279650"/>
            <a:chOff x="340" y="436"/>
            <a:chExt cx="3130" cy="1436"/>
          </a:xfrm>
        </p:grpSpPr>
        <p:sp>
          <p:nvSpPr>
            <p:cNvPr id="4163" name="Rectangle 2"/>
            <p:cNvSpPr>
              <a:spLocks noChangeArrowheads="1"/>
            </p:cNvSpPr>
            <p:nvPr/>
          </p:nvSpPr>
          <p:spPr bwMode="auto">
            <a:xfrm>
              <a:off x="2200" y="1595"/>
              <a:ext cx="1270"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64" name="Rectangle 3"/>
            <p:cNvSpPr>
              <a:spLocks noChangeArrowheads="1"/>
            </p:cNvSpPr>
            <p:nvPr/>
          </p:nvSpPr>
          <p:spPr bwMode="auto">
            <a:xfrm>
              <a:off x="737" y="1595"/>
              <a:ext cx="1463"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65" name="Rectangle 4"/>
            <p:cNvSpPr>
              <a:spLocks noChangeArrowheads="1"/>
            </p:cNvSpPr>
            <p:nvPr/>
          </p:nvSpPr>
          <p:spPr bwMode="auto">
            <a:xfrm>
              <a:off x="340" y="1595"/>
              <a:ext cx="397"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66" name="Rectangle 5"/>
            <p:cNvSpPr>
              <a:spLocks noChangeArrowheads="1"/>
            </p:cNvSpPr>
            <p:nvPr/>
          </p:nvSpPr>
          <p:spPr bwMode="auto">
            <a:xfrm>
              <a:off x="2200" y="1317"/>
              <a:ext cx="127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67" name="Rectangle 6"/>
            <p:cNvSpPr>
              <a:spLocks noChangeArrowheads="1"/>
            </p:cNvSpPr>
            <p:nvPr/>
          </p:nvSpPr>
          <p:spPr bwMode="auto">
            <a:xfrm>
              <a:off x="737" y="1317"/>
              <a:ext cx="14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68" name="Rectangle 7"/>
            <p:cNvSpPr>
              <a:spLocks noChangeArrowheads="1"/>
            </p:cNvSpPr>
            <p:nvPr/>
          </p:nvSpPr>
          <p:spPr bwMode="auto">
            <a:xfrm>
              <a:off x="340" y="1317"/>
              <a:ext cx="3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69" name="Rectangle 8"/>
            <p:cNvSpPr>
              <a:spLocks noChangeArrowheads="1"/>
            </p:cNvSpPr>
            <p:nvPr/>
          </p:nvSpPr>
          <p:spPr bwMode="auto">
            <a:xfrm>
              <a:off x="2200" y="1039"/>
              <a:ext cx="127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0" name="Rectangle 9"/>
            <p:cNvSpPr>
              <a:spLocks noChangeArrowheads="1"/>
            </p:cNvSpPr>
            <p:nvPr/>
          </p:nvSpPr>
          <p:spPr bwMode="auto">
            <a:xfrm>
              <a:off x="737" y="1039"/>
              <a:ext cx="14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1" name="Rectangle 10"/>
            <p:cNvSpPr>
              <a:spLocks noChangeArrowheads="1"/>
            </p:cNvSpPr>
            <p:nvPr/>
          </p:nvSpPr>
          <p:spPr bwMode="auto">
            <a:xfrm>
              <a:off x="340" y="1039"/>
              <a:ext cx="3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2" name="Rectangle 11"/>
            <p:cNvSpPr>
              <a:spLocks noChangeArrowheads="1"/>
            </p:cNvSpPr>
            <p:nvPr/>
          </p:nvSpPr>
          <p:spPr bwMode="auto">
            <a:xfrm>
              <a:off x="2200" y="713"/>
              <a:ext cx="127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3" name="Rectangle 12"/>
            <p:cNvSpPr>
              <a:spLocks noChangeArrowheads="1"/>
            </p:cNvSpPr>
            <p:nvPr/>
          </p:nvSpPr>
          <p:spPr bwMode="auto">
            <a:xfrm>
              <a:off x="737" y="713"/>
              <a:ext cx="146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4" name="Rectangle 13"/>
            <p:cNvSpPr>
              <a:spLocks noChangeArrowheads="1"/>
            </p:cNvSpPr>
            <p:nvPr/>
          </p:nvSpPr>
          <p:spPr bwMode="auto">
            <a:xfrm>
              <a:off x="340" y="713"/>
              <a:ext cx="39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5" name="Rectangle 14"/>
            <p:cNvSpPr>
              <a:spLocks noChangeArrowheads="1"/>
            </p:cNvSpPr>
            <p:nvPr/>
          </p:nvSpPr>
          <p:spPr bwMode="auto">
            <a:xfrm>
              <a:off x="2200" y="436"/>
              <a:ext cx="1270"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6" name="Rectangle 15"/>
            <p:cNvSpPr>
              <a:spLocks noChangeArrowheads="1"/>
            </p:cNvSpPr>
            <p:nvPr/>
          </p:nvSpPr>
          <p:spPr bwMode="auto">
            <a:xfrm>
              <a:off x="737" y="436"/>
              <a:ext cx="1463"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7" name="Rectangle 16"/>
            <p:cNvSpPr>
              <a:spLocks noChangeArrowheads="1"/>
            </p:cNvSpPr>
            <p:nvPr/>
          </p:nvSpPr>
          <p:spPr bwMode="auto">
            <a:xfrm>
              <a:off x="340" y="436"/>
              <a:ext cx="397"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78" name="Line 17"/>
            <p:cNvSpPr>
              <a:spLocks noChangeShapeType="1"/>
            </p:cNvSpPr>
            <p:nvPr/>
          </p:nvSpPr>
          <p:spPr bwMode="auto">
            <a:xfrm>
              <a:off x="340" y="436"/>
              <a:ext cx="313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79" name="Line 18"/>
            <p:cNvSpPr>
              <a:spLocks noChangeShapeType="1"/>
            </p:cNvSpPr>
            <p:nvPr/>
          </p:nvSpPr>
          <p:spPr bwMode="auto">
            <a:xfrm>
              <a:off x="340" y="713"/>
              <a:ext cx="313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0" name="Line 19"/>
            <p:cNvSpPr>
              <a:spLocks noChangeShapeType="1"/>
            </p:cNvSpPr>
            <p:nvPr/>
          </p:nvSpPr>
          <p:spPr bwMode="auto">
            <a:xfrm>
              <a:off x="340" y="1039"/>
              <a:ext cx="313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1" name="Line 20"/>
            <p:cNvSpPr>
              <a:spLocks noChangeShapeType="1"/>
            </p:cNvSpPr>
            <p:nvPr/>
          </p:nvSpPr>
          <p:spPr bwMode="auto">
            <a:xfrm>
              <a:off x="340" y="1317"/>
              <a:ext cx="313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2" name="Line 21"/>
            <p:cNvSpPr>
              <a:spLocks noChangeShapeType="1"/>
            </p:cNvSpPr>
            <p:nvPr/>
          </p:nvSpPr>
          <p:spPr bwMode="auto">
            <a:xfrm>
              <a:off x="340" y="1595"/>
              <a:ext cx="313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3" name="Line 22"/>
            <p:cNvSpPr>
              <a:spLocks noChangeShapeType="1"/>
            </p:cNvSpPr>
            <p:nvPr/>
          </p:nvSpPr>
          <p:spPr bwMode="auto">
            <a:xfrm>
              <a:off x="340" y="1872"/>
              <a:ext cx="313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4" name="Line 23"/>
            <p:cNvSpPr>
              <a:spLocks noChangeShapeType="1"/>
            </p:cNvSpPr>
            <p:nvPr/>
          </p:nvSpPr>
          <p:spPr bwMode="auto">
            <a:xfrm>
              <a:off x="340" y="436"/>
              <a:ext cx="0" cy="14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5" name="Line 24"/>
            <p:cNvSpPr>
              <a:spLocks noChangeShapeType="1"/>
            </p:cNvSpPr>
            <p:nvPr/>
          </p:nvSpPr>
          <p:spPr bwMode="auto">
            <a:xfrm>
              <a:off x="737" y="436"/>
              <a:ext cx="0" cy="14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6" name="Line 25"/>
            <p:cNvSpPr>
              <a:spLocks noChangeShapeType="1"/>
            </p:cNvSpPr>
            <p:nvPr/>
          </p:nvSpPr>
          <p:spPr bwMode="auto">
            <a:xfrm>
              <a:off x="2200" y="436"/>
              <a:ext cx="0" cy="14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87" name="Line 26"/>
            <p:cNvSpPr>
              <a:spLocks noChangeShapeType="1"/>
            </p:cNvSpPr>
            <p:nvPr/>
          </p:nvSpPr>
          <p:spPr bwMode="auto">
            <a:xfrm>
              <a:off x="3470" y="436"/>
              <a:ext cx="0" cy="14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grpSp>
        <p:nvGrpSpPr>
          <p:cNvPr id="8251" name="Group 59"/>
          <p:cNvGrpSpPr>
            <a:grpSpLocks/>
          </p:cNvGrpSpPr>
          <p:nvPr/>
        </p:nvGrpSpPr>
        <p:grpSpPr bwMode="auto">
          <a:xfrm>
            <a:off x="468313" y="3284538"/>
            <a:ext cx="5400675" cy="2403475"/>
            <a:chOff x="295" y="2069"/>
            <a:chExt cx="3402" cy="1514"/>
          </a:xfrm>
        </p:grpSpPr>
        <p:sp>
          <p:nvSpPr>
            <p:cNvPr id="4132" name="Rectangle 28"/>
            <p:cNvSpPr>
              <a:spLocks noChangeArrowheads="1"/>
            </p:cNvSpPr>
            <p:nvPr/>
          </p:nvSpPr>
          <p:spPr bwMode="auto">
            <a:xfrm>
              <a:off x="567" y="3306"/>
              <a:ext cx="1404"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3" name="Rectangle 29"/>
            <p:cNvSpPr>
              <a:spLocks noChangeArrowheads="1"/>
            </p:cNvSpPr>
            <p:nvPr/>
          </p:nvSpPr>
          <p:spPr bwMode="auto">
            <a:xfrm>
              <a:off x="567" y="3028"/>
              <a:ext cx="140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4" name="Rectangle 30"/>
            <p:cNvSpPr>
              <a:spLocks noChangeArrowheads="1"/>
            </p:cNvSpPr>
            <p:nvPr/>
          </p:nvSpPr>
          <p:spPr bwMode="auto">
            <a:xfrm>
              <a:off x="567" y="2750"/>
              <a:ext cx="140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5" name="Rectangle 31"/>
            <p:cNvSpPr>
              <a:spLocks noChangeArrowheads="1"/>
            </p:cNvSpPr>
            <p:nvPr/>
          </p:nvSpPr>
          <p:spPr bwMode="auto">
            <a:xfrm>
              <a:off x="567" y="2346"/>
              <a:ext cx="14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6" name="Rectangle 32"/>
            <p:cNvSpPr>
              <a:spLocks noChangeArrowheads="1"/>
            </p:cNvSpPr>
            <p:nvPr/>
          </p:nvSpPr>
          <p:spPr bwMode="auto">
            <a:xfrm>
              <a:off x="567" y="2069"/>
              <a:ext cx="1404"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7" name="Rectangle 33"/>
            <p:cNvSpPr>
              <a:spLocks noChangeArrowheads="1"/>
            </p:cNvSpPr>
            <p:nvPr/>
          </p:nvSpPr>
          <p:spPr bwMode="auto">
            <a:xfrm>
              <a:off x="1971" y="3306"/>
              <a:ext cx="229"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8" name="Rectangle 34"/>
            <p:cNvSpPr>
              <a:spLocks noChangeArrowheads="1"/>
            </p:cNvSpPr>
            <p:nvPr/>
          </p:nvSpPr>
          <p:spPr bwMode="auto">
            <a:xfrm>
              <a:off x="1971" y="3028"/>
              <a:ext cx="22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39" name="Rectangle 35"/>
            <p:cNvSpPr>
              <a:spLocks noChangeArrowheads="1"/>
            </p:cNvSpPr>
            <p:nvPr/>
          </p:nvSpPr>
          <p:spPr bwMode="auto">
            <a:xfrm>
              <a:off x="1971" y="2750"/>
              <a:ext cx="22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0" name="Rectangle 36"/>
            <p:cNvSpPr>
              <a:spLocks noChangeArrowheads="1"/>
            </p:cNvSpPr>
            <p:nvPr/>
          </p:nvSpPr>
          <p:spPr bwMode="auto">
            <a:xfrm>
              <a:off x="1971" y="2346"/>
              <a:ext cx="2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1" name="Rectangle 37"/>
            <p:cNvSpPr>
              <a:spLocks noChangeArrowheads="1"/>
            </p:cNvSpPr>
            <p:nvPr/>
          </p:nvSpPr>
          <p:spPr bwMode="auto">
            <a:xfrm>
              <a:off x="1971" y="2069"/>
              <a:ext cx="229"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2" name="Rectangle 38"/>
            <p:cNvSpPr>
              <a:spLocks noChangeArrowheads="1"/>
            </p:cNvSpPr>
            <p:nvPr/>
          </p:nvSpPr>
          <p:spPr bwMode="auto">
            <a:xfrm>
              <a:off x="2200" y="3306"/>
              <a:ext cx="1497"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3" name="Rectangle 39"/>
            <p:cNvSpPr>
              <a:spLocks noChangeArrowheads="1"/>
            </p:cNvSpPr>
            <p:nvPr/>
          </p:nvSpPr>
          <p:spPr bwMode="auto">
            <a:xfrm>
              <a:off x="295" y="3306"/>
              <a:ext cx="272"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4" name="Rectangle 40"/>
            <p:cNvSpPr>
              <a:spLocks noChangeArrowheads="1"/>
            </p:cNvSpPr>
            <p:nvPr/>
          </p:nvSpPr>
          <p:spPr bwMode="auto">
            <a:xfrm>
              <a:off x="2200" y="3028"/>
              <a:ext cx="14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5" name="Rectangle 41"/>
            <p:cNvSpPr>
              <a:spLocks noChangeArrowheads="1"/>
            </p:cNvSpPr>
            <p:nvPr/>
          </p:nvSpPr>
          <p:spPr bwMode="auto">
            <a:xfrm>
              <a:off x="295" y="3028"/>
              <a:ext cx="27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6" name="Rectangle 42"/>
            <p:cNvSpPr>
              <a:spLocks noChangeArrowheads="1"/>
            </p:cNvSpPr>
            <p:nvPr/>
          </p:nvSpPr>
          <p:spPr bwMode="auto">
            <a:xfrm>
              <a:off x="2200" y="2750"/>
              <a:ext cx="14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7" name="Rectangle 43"/>
            <p:cNvSpPr>
              <a:spLocks noChangeArrowheads="1"/>
            </p:cNvSpPr>
            <p:nvPr/>
          </p:nvSpPr>
          <p:spPr bwMode="auto">
            <a:xfrm>
              <a:off x="295" y="2750"/>
              <a:ext cx="27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8" name="Rectangle 44"/>
            <p:cNvSpPr>
              <a:spLocks noChangeArrowheads="1"/>
            </p:cNvSpPr>
            <p:nvPr/>
          </p:nvSpPr>
          <p:spPr bwMode="auto">
            <a:xfrm>
              <a:off x="2200" y="2346"/>
              <a:ext cx="149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49" name="Rectangle 45"/>
            <p:cNvSpPr>
              <a:spLocks noChangeArrowheads="1"/>
            </p:cNvSpPr>
            <p:nvPr/>
          </p:nvSpPr>
          <p:spPr bwMode="auto">
            <a:xfrm>
              <a:off x="295" y="2346"/>
              <a:ext cx="2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en-US" sz="1600" b="1"/>
            </a:p>
            <a:p>
              <a:pPr algn="l">
                <a:spcBef>
                  <a:spcPct val="20000"/>
                </a:spcBef>
              </a:pPr>
              <a:endParaRPr lang="en-US" sz="1600" b="1"/>
            </a:p>
          </p:txBody>
        </p:sp>
        <p:sp>
          <p:nvSpPr>
            <p:cNvPr id="4150" name="Rectangle 46"/>
            <p:cNvSpPr>
              <a:spLocks noChangeArrowheads="1"/>
            </p:cNvSpPr>
            <p:nvPr/>
          </p:nvSpPr>
          <p:spPr bwMode="auto">
            <a:xfrm>
              <a:off x="2200" y="2069"/>
              <a:ext cx="1497"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51" name="Rectangle 47"/>
            <p:cNvSpPr>
              <a:spLocks noChangeArrowheads="1"/>
            </p:cNvSpPr>
            <p:nvPr/>
          </p:nvSpPr>
          <p:spPr bwMode="auto">
            <a:xfrm>
              <a:off x="295" y="2069"/>
              <a:ext cx="272"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4152" name="Line 48"/>
            <p:cNvSpPr>
              <a:spLocks noChangeShapeType="1"/>
            </p:cNvSpPr>
            <p:nvPr/>
          </p:nvSpPr>
          <p:spPr bwMode="auto">
            <a:xfrm>
              <a:off x="295" y="2069"/>
              <a:ext cx="34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3" name="Line 49"/>
            <p:cNvSpPr>
              <a:spLocks noChangeShapeType="1"/>
            </p:cNvSpPr>
            <p:nvPr/>
          </p:nvSpPr>
          <p:spPr bwMode="auto">
            <a:xfrm>
              <a:off x="295" y="2346"/>
              <a:ext cx="34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4" name="Line 50"/>
            <p:cNvSpPr>
              <a:spLocks noChangeShapeType="1"/>
            </p:cNvSpPr>
            <p:nvPr/>
          </p:nvSpPr>
          <p:spPr bwMode="auto">
            <a:xfrm>
              <a:off x="295" y="2750"/>
              <a:ext cx="34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5" name="Line 51"/>
            <p:cNvSpPr>
              <a:spLocks noChangeShapeType="1"/>
            </p:cNvSpPr>
            <p:nvPr/>
          </p:nvSpPr>
          <p:spPr bwMode="auto">
            <a:xfrm>
              <a:off x="295" y="3028"/>
              <a:ext cx="34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6" name="Line 52"/>
            <p:cNvSpPr>
              <a:spLocks noChangeShapeType="1"/>
            </p:cNvSpPr>
            <p:nvPr/>
          </p:nvSpPr>
          <p:spPr bwMode="auto">
            <a:xfrm>
              <a:off x="295" y="3306"/>
              <a:ext cx="34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7" name="Line 53"/>
            <p:cNvSpPr>
              <a:spLocks noChangeShapeType="1"/>
            </p:cNvSpPr>
            <p:nvPr/>
          </p:nvSpPr>
          <p:spPr bwMode="auto">
            <a:xfrm>
              <a:off x="295" y="3583"/>
              <a:ext cx="34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8" name="Line 54"/>
            <p:cNvSpPr>
              <a:spLocks noChangeShapeType="1"/>
            </p:cNvSpPr>
            <p:nvPr/>
          </p:nvSpPr>
          <p:spPr bwMode="auto">
            <a:xfrm>
              <a:off x="295" y="2069"/>
              <a:ext cx="0" cy="151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59" name="Line 55"/>
            <p:cNvSpPr>
              <a:spLocks noChangeShapeType="1"/>
            </p:cNvSpPr>
            <p:nvPr/>
          </p:nvSpPr>
          <p:spPr bwMode="auto">
            <a:xfrm>
              <a:off x="2200" y="2069"/>
              <a:ext cx="0" cy="151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60" name="Line 56"/>
            <p:cNvSpPr>
              <a:spLocks noChangeShapeType="1"/>
            </p:cNvSpPr>
            <p:nvPr/>
          </p:nvSpPr>
          <p:spPr bwMode="auto">
            <a:xfrm>
              <a:off x="3697" y="2069"/>
              <a:ext cx="0" cy="151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61" name="Line 57"/>
            <p:cNvSpPr>
              <a:spLocks noChangeShapeType="1"/>
            </p:cNvSpPr>
            <p:nvPr/>
          </p:nvSpPr>
          <p:spPr bwMode="auto">
            <a:xfrm>
              <a:off x="1971" y="2069"/>
              <a:ext cx="0" cy="151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4162" name="Line 58"/>
            <p:cNvSpPr>
              <a:spLocks noChangeShapeType="1"/>
            </p:cNvSpPr>
            <p:nvPr/>
          </p:nvSpPr>
          <p:spPr bwMode="auto">
            <a:xfrm>
              <a:off x="567" y="2069"/>
              <a:ext cx="0" cy="151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4100" name="Rectangle 60"/>
          <p:cNvSpPr>
            <a:spLocks noChangeArrowheads="1"/>
          </p:cNvSpPr>
          <p:nvPr/>
        </p:nvSpPr>
        <p:spPr bwMode="auto">
          <a:xfrm>
            <a:off x="5118100" y="3789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endParaRPr lang="ar-JO"/>
          </a:p>
        </p:txBody>
      </p:sp>
      <p:sp>
        <p:nvSpPr>
          <p:cNvPr id="8253" name="Rectangle 61"/>
          <p:cNvSpPr>
            <a:spLocks noChangeArrowheads="1"/>
          </p:cNvSpPr>
          <p:nvPr/>
        </p:nvSpPr>
        <p:spPr bwMode="auto">
          <a:xfrm>
            <a:off x="900113" y="44370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will tell Mary </a:t>
            </a:r>
          </a:p>
        </p:txBody>
      </p:sp>
      <p:sp>
        <p:nvSpPr>
          <p:cNvPr id="8254" name="Rectangle 62"/>
          <p:cNvSpPr>
            <a:spLocks noChangeArrowheads="1"/>
          </p:cNvSpPr>
          <p:nvPr/>
        </p:nvSpPr>
        <p:spPr bwMode="auto">
          <a:xfrm>
            <a:off x="3132138" y="4365625"/>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8255" name="Rectangle 63"/>
          <p:cNvSpPr>
            <a:spLocks noChangeArrowheads="1"/>
          </p:cNvSpPr>
          <p:nvPr/>
        </p:nvSpPr>
        <p:spPr bwMode="auto">
          <a:xfrm>
            <a:off x="3132138" y="4797425"/>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8256" name="Rectangle 64"/>
          <p:cNvSpPr>
            <a:spLocks noChangeArrowheads="1"/>
          </p:cNvSpPr>
          <p:nvPr/>
        </p:nvSpPr>
        <p:spPr bwMode="auto">
          <a:xfrm>
            <a:off x="3132138" y="5229225"/>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8257" name="Rectangle 65"/>
          <p:cNvSpPr>
            <a:spLocks noChangeArrowheads="1"/>
          </p:cNvSpPr>
          <p:nvPr/>
        </p:nvSpPr>
        <p:spPr bwMode="auto">
          <a:xfrm>
            <a:off x="3132138" y="3357563"/>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IF</a:t>
            </a:r>
          </a:p>
        </p:txBody>
      </p:sp>
      <p:sp>
        <p:nvSpPr>
          <p:cNvPr id="8258" name="Rectangle 66"/>
          <p:cNvSpPr>
            <a:spLocks noChangeArrowheads="1"/>
          </p:cNvSpPr>
          <p:nvPr/>
        </p:nvSpPr>
        <p:spPr bwMode="auto">
          <a:xfrm>
            <a:off x="3492500" y="32845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8259" name="Rectangle 67"/>
          <p:cNvSpPr>
            <a:spLocks noChangeArrowheads="1"/>
          </p:cNvSpPr>
          <p:nvPr/>
        </p:nvSpPr>
        <p:spPr bwMode="auto">
          <a:xfrm>
            <a:off x="1619250" y="692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8260" name="Rectangle 68"/>
          <p:cNvSpPr>
            <a:spLocks noChangeArrowheads="1"/>
          </p:cNvSpPr>
          <p:nvPr/>
        </p:nvSpPr>
        <p:spPr bwMode="auto">
          <a:xfrm>
            <a:off x="3851275" y="69215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8261" name="Rectangle 69"/>
          <p:cNvSpPr>
            <a:spLocks noChangeArrowheads="1"/>
          </p:cNvSpPr>
          <p:nvPr/>
        </p:nvSpPr>
        <p:spPr bwMode="auto">
          <a:xfrm>
            <a:off x="900113" y="32845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8262" name="Rectangle 70"/>
          <p:cNvSpPr>
            <a:spLocks noChangeArrowheads="1"/>
          </p:cNvSpPr>
          <p:nvPr/>
        </p:nvSpPr>
        <p:spPr bwMode="auto">
          <a:xfrm>
            <a:off x="611188" y="69215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IF</a:t>
            </a:r>
          </a:p>
        </p:txBody>
      </p:sp>
      <p:sp>
        <p:nvSpPr>
          <p:cNvPr id="8263" name="Rectangle 71"/>
          <p:cNvSpPr>
            <a:spLocks noChangeArrowheads="1"/>
          </p:cNvSpPr>
          <p:nvPr/>
        </p:nvSpPr>
        <p:spPr bwMode="auto">
          <a:xfrm>
            <a:off x="1258888" y="119697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Present simple</a:t>
            </a:r>
          </a:p>
        </p:txBody>
      </p:sp>
      <p:sp>
        <p:nvSpPr>
          <p:cNvPr id="8264" name="Rectangle 72"/>
          <p:cNvSpPr>
            <a:spLocks noChangeArrowheads="1"/>
          </p:cNvSpPr>
          <p:nvPr/>
        </p:nvSpPr>
        <p:spPr bwMode="auto">
          <a:xfrm>
            <a:off x="3492500" y="3860800"/>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Present simple</a:t>
            </a:r>
          </a:p>
        </p:txBody>
      </p:sp>
      <p:sp>
        <p:nvSpPr>
          <p:cNvPr id="8265" name="Rectangle 73"/>
          <p:cNvSpPr>
            <a:spLocks noChangeArrowheads="1"/>
          </p:cNvSpPr>
          <p:nvPr/>
        </p:nvSpPr>
        <p:spPr bwMode="auto">
          <a:xfrm>
            <a:off x="900113" y="38608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WILL + base verb</a:t>
            </a:r>
          </a:p>
        </p:txBody>
      </p:sp>
      <p:sp>
        <p:nvSpPr>
          <p:cNvPr id="8266" name="Rectangle 74"/>
          <p:cNvSpPr>
            <a:spLocks noChangeArrowheads="1"/>
          </p:cNvSpPr>
          <p:nvPr/>
        </p:nvSpPr>
        <p:spPr bwMode="auto">
          <a:xfrm>
            <a:off x="3419475" y="1196975"/>
            <a:ext cx="207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WILL + base verb</a:t>
            </a:r>
          </a:p>
        </p:txBody>
      </p:sp>
      <p:sp>
        <p:nvSpPr>
          <p:cNvPr id="8267" name="Rectangle 75"/>
          <p:cNvSpPr>
            <a:spLocks noChangeArrowheads="1"/>
          </p:cNvSpPr>
          <p:nvPr/>
        </p:nvSpPr>
        <p:spPr bwMode="auto">
          <a:xfrm>
            <a:off x="611188" y="162877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1.</a:t>
            </a:r>
          </a:p>
        </p:txBody>
      </p:sp>
      <p:sp>
        <p:nvSpPr>
          <p:cNvPr id="8268" name="Rectangle 76"/>
          <p:cNvSpPr>
            <a:spLocks noChangeArrowheads="1"/>
          </p:cNvSpPr>
          <p:nvPr/>
        </p:nvSpPr>
        <p:spPr bwMode="auto">
          <a:xfrm>
            <a:off x="539750" y="2133600"/>
            <a:ext cx="503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2.</a:t>
            </a:r>
          </a:p>
        </p:txBody>
      </p:sp>
      <p:sp>
        <p:nvSpPr>
          <p:cNvPr id="8269" name="Rectangle 77"/>
          <p:cNvSpPr>
            <a:spLocks noChangeArrowheads="1"/>
          </p:cNvSpPr>
          <p:nvPr/>
        </p:nvSpPr>
        <p:spPr bwMode="auto">
          <a:xfrm>
            <a:off x="684213" y="2565400"/>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3.</a:t>
            </a:r>
          </a:p>
        </p:txBody>
      </p:sp>
      <p:sp>
        <p:nvSpPr>
          <p:cNvPr id="8270" name="Rectangle 78"/>
          <p:cNvSpPr>
            <a:spLocks noChangeArrowheads="1"/>
          </p:cNvSpPr>
          <p:nvPr/>
        </p:nvSpPr>
        <p:spPr bwMode="auto">
          <a:xfrm>
            <a:off x="1187450" y="1700213"/>
            <a:ext cx="2087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see Mary</a:t>
            </a:r>
          </a:p>
        </p:txBody>
      </p:sp>
      <p:sp>
        <p:nvSpPr>
          <p:cNvPr id="8271" name="Rectangle 79"/>
          <p:cNvSpPr>
            <a:spLocks noChangeArrowheads="1"/>
          </p:cNvSpPr>
          <p:nvPr/>
        </p:nvSpPr>
        <p:spPr bwMode="auto">
          <a:xfrm>
            <a:off x="3563938" y="1700213"/>
            <a:ext cx="1655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will tell her</a:t>
            </a:r>
          </a:p>
        </p:txBody>
      </p:sp>
      <p:sp>
        <p:nvSpPr>
          <p:cNvPr id="8272" name="Rectangle 80"/>
          <p:cNvSpPr>
            <a:spLocks noChangeArrowheads="1"/>
          </p:cNvSpPr>
          <p:nvPr/>
        </p:nvSpPr>
        <p:spPr bwMode="auto">
          <a:xfrm>
            <a:off x="3492500" y="2060575"/>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he will invite her</a:t>
            </a:r>
          </a:p>
        </p:txBody>
      </p:sp>
      <p:sp>
        <p:nvSpPr>
          <p:cNvPr id="8273" name="Rectangle 81"/>
          <p:cNvSpPr>
            <a:spLocks noChangeArrowheads="1"/>
          </p:cNvSpPr>
          <p:nvPr/>
        </p:nvSpPr>
        <p:spPr bwMode="auto">
          <a:xfrm>
            <a:off x="3492500" y="2565400"/>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what will you do</a:t>
            </a:r>
          </a:p>
        </p:txBody>
      </p:sp>
      <p:sp>
        <p:nvSpPr>
          <p:cNvPr id="8274" name="Rectangle 82"/>
          <p:cNvSpPr>
            <a:spLocks noChangeArrowheads="1"/>
          </p:cNvSpPr>
          <p:nvPr/>
        </p:nvSpPr>
        <p:spPr bwMode="auto">
          <a:xfrm>
            <a:off x="1187450" y="2565400"/>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rains tomorrow</a:t>
            </a:r>
          </a:p>
        </p:txBody>
      </p:sp>
      <p:sp>
        <p:nvSpPr>
          <p:cNvPr id="8275" name="Rectangle 83"/>
          <p:cNvSpPr>
            <a:spLocks noChangeArrowheads="1"/>
          </p:cNvSpPr>
          <p:nvPr/>
        </p:nvSpPr>
        <p:spPr bwMode="auto">
          <a:xfrm>
            <a:off x="1116013" y="2133600"/>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Tara is free tomorrow</a:t>
            </a:r>
          </a:p>
        </p:txBody>
      </p:sp>
      <p:sp>
        <p:nvSpPr>
          <p:cNvPr id="8276" name="Rectangle 84"/>
          <p:cNvSpPr>
            <a:spLocks noChangeArrowheads="1"/>
          </p:cNvSpPr>
          <p:nvPr/>
        </p:nvSpPr>
        <p:spPr bwMode="auto">
          <a:xfrm>
            <a:off x="3492500" y="4365625"/>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see her .</a:t>
            </a:r>
          </a:p>
        </p:txBody>
      </p:sp>
      <p:sp>
        <p:nvSpPr>
          <p:cNvPr id="8277" name="Rectangle 85"/>
          <p:cNvSpPr>
            <a:spLocks noChangeArrowheads="1"/>
          </p:cNvSpPr>
          <p:nvPr/>
        </p:nvSpPr>
        <p:spPr bwMode="auto">
          <a:xfrm>
            <a:off x="900113" y="4868863"/>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he will invite Tara</a:t>
            </a:r>
          </a:p>
        </p:txBody>
      </p:sp>
      <p:sp>
        <p:nvSpPr>
          <p:cNvPr id="8278" name="Rectangle 86"/>
          <p:cNvSpPr>
            <a:spLocks noChangeArrowheads="1"/>
          </p:cNvSpPr>
          <p:nvPr/>
        </p:nvSpPr>
        <p:spPr bwMode="auto">
          <a:xfrm>
            <a:off x="3419475" y="479742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she is free tomorrow</a:t>
            </a:r>
          </a:p>
        </p:txBody>
      </p:sp>
      <p:sp>
        <p:nvSpPr>
          <p:cNvPr id="8279" name="Rectangle 87"/>
          <p:cNvSpPr>
            <a:spLocks noChangeArrowheads="1"/>
          </p:cNvSpPr>
          <p:nvPr/>
        </p:nvSpPr>
        <p:spPr bwMode="auto">
          <a:xfrm>
            <a:off x="900113" y="5300663"/>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what will you do</a:t>
            </a:r>
          </a:p>
        </p:txBody>
      </p:sp>
      <p:sp>
        <p:nvSpPr>
          <p:cNvPr id="8280" name="Rectangle 88"/>
          <p:cNvSpPr>
            <a:spLocks noChangeArrowheads="1"/>
          </p:cNvSpPr>
          <p:nvPr/>
        </p:nvSpPr>
        <p:spPr bwMode="auto">
          <a:xfrm>
            <a:off x="3492500" y="5229225"/>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rains tomorrow ?</a:t>
            </a:r>
          </a:p>
        </p:txBody>
      </p:sp>
      <p:sp>
        <p:nvSpPr>
          <p:cNvPr id="8281" name="Rectangle 89"/>
          <p:cNvSpPr>
            <a:spLocks noChangeArrowheads="1"/>
          </p:cNvSpPr>
          <p:nvPr/>
        </p:nvSpPr>
        <p:spPr bwMode="auto">
          <a:xfrm>
            <a:off x="468313" y="43656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1.</a:t>
            </a:r>
          </a:p>
        </p:txBody>
      </p:sp>
      <p:sp>
        <p:nvSpPr>
          <p:cNvPr id="8282" name="Rectangle 90"/>
          <p:cNvSpPr>
            <a:spLocks noChangeArrowheads="1"/>
          </p:cNvSpPr>
          <p:nvPr/>
        </p:nvSpPr>
        <p:spPr bwMode="auto">
          <a:xfrm>
            <a:off x="395288" y="4797425"/>
            <a:ext cx="50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2.</a:t>
            </a:r>
          </a:p>
        </p:txBody>
      </p:sp>
      <p:sp>
        <p:nvSpPr>
          <p:cNvPr id="8283" name="Rectangle 91"/>
          <p:cNvSpPr>
            <a:spLocks noChangeArrowheads="1"/>
          </p:cNvSpPr>
          <p:nvPr/>
        </p:nvSpPr>
        <p:spPr bwMode="auto">
          <a:xfrm>
            <a:off x="539750" y="522922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3.</a:t>
            </a:r>
          </a:p>
        </p:txBody>
      </p:sp>
    </p:spTree>
    <p:extLst>
      <p:ext uri="{BB962C8B-B14F-4D97-AF65-F5344CB8AC3E}">
        <p14:creationId xmlns:p14="http://schemas.microsoft.com/office/powerpoint/2010/main" val="2405707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219"/>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1" fill="hold" grpId="0" nodeType="afterEffect">
                                  <p:stCondLst>
                                    <p:cond delay="0"/>
                                  </p:stCondLst>
                                  <p:childTnLst>
                                    <p:set>
                                      <p:cBhvr>
                                        <p:cTn id="9" dur="1" fill="hold">
                                          <p:stCondLst>
                                            <p:cond delay="0"/>
                                          </p:stCondLst>
                                        </p:cTn>
                                        <p:tgtEl>
                                          <p:spTgt spid="8262">
                                            <p:txEl>
                                              <p:pRg st="0" end="0"/>
                                            </p:txEl>
                                          </p:spTgt>
                                        </p:tgtEl>
                                        <p:attrNameLst>
                                          <p:attrName>style.visibility</p:attrName>
                                        </p:attrNameLst>
                                      </p:cBhvr>
                                      <p:to>
                                        <p:strVal val="visible"/>
                                      </p:to>
                                    </p:set>
                                    <p:anim calcmode="lin" valueType="num">
                                      <p:cBhvr additive="base">
                                        <p:cTn id="10" dur="500" fill="hold"/>
                                        <p:tgtEl>
                                          <p:spTgt spid="826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262">
                                            <p:txEl>
                                              <p:pRg st="0" end="0"/>
                                            </p:txEl>
                                          </p:spTgt>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8259">
                                            <p:txEl>
                                              <p:pRg st="0" end="0"/>
                                            </p:txEl>
                                          </p:spTgt>
                                        </p:tgtEl>
                                        <p:attrNameLst>
                                          <p:attrName>style.visibility</p:attrName>
                                        </p:attrNameLst>
                                      </p:cBhvr>
                                      <p:to>
                                        <p:strVal val="visible"/>
                                      </p:to>
                                    </p:set>
                                    <p:anim calcmode="lin" valueType="num">
                                      <p:cBhvr additive="base">
                                        <p:cTn id="15" dur="500" fill="hold"/>
                                        <p:tgtEl>
                                          <p:spTgt spid="825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59">
                                            <p:txEl>
                                              <p:pRg st="0" end="0"/>
                                            </p:txEl>
                                          </p:spTgt>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8260">
                                            <p:txEl>
                                              <p:pRg st="0" end="0"/>
                                            </p:txEl>
                                          </p:spTgt>
                                        </p:tgtEl>
                                        <p:attrNameLst>
                                          <p:attrName>style.visibility</p:attrName>
                                        </p:attrNameLst>
                                      </p:cBhvr>
                                      <p:to>
                                        <p:strVal val="visible"/>
                                      </p:to>
                                    </p:set>
                                    <p:anim calcmode="lin" valueType="num">
                                      <p:cBhvr additive="base">
                                        <p:cTn id="20" dur="500" fill="hold"/>
                                        <p:tgtEl>
                                          <p:spTgt spid="826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260">
                                            <p:txEl>
                                              <p:pRg st="0" end="0"/>
                                            </p:txEl>
                                          </p:spTgt>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8263">
                                            <p:txEl>
                                              <p:pRg st="0" end="0"/>
                                            </p:txEl>
                                          </p:spTgt>
                                        </p:tgtEl>
                                        <p:attrNameLst>
                                          <p:attrName>style.visibility</p:attrName>
                                        </p:attrNameLst>
                                      </p:cBhvr>
                                      <p:to>
                                        <p:strVal val="visible"/>
                                      </p:to>
                                    </p:set>
                                    <p:anim calcmode="lin" valueType="num">
                                      <p:cBhvr additive="base">
                                        <p:cTn id="25" dur="500" fill="hold"/>
                                        <p:tgtEl>
                                          <p:spTgt spid="826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63">
                                            <p:txEl>
                                              <p:pRg st="0" end="0"/>
                                            </p:txEl>
                                          </p:spTgt>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500"/>
                            </p:stCondLst>
                            <p:childTnLst>
                              <p:par>
                                <p:cTn id="28" presetID="2" presetClass="entr" presetSubtype="1" fill="hold" grpId="0" nodeType="afterEffect">
                                  <p:stCondLst>
                                    <p:cond delay="0"/>
                                  </p:stCondLst>
                                  <p:childTnLst>
                                    <p:set>
                                      <p:cBhvr>
                                        <p:cTn id="29" dur="1" fill="hold">
                                          <p:stCondLst>
                                            <p:cond delay="0"/>
                                          </p:stCondLst>
                                        </p:cTn>
                                        <p:tgtEl>
                                          <p:spTgt spid="8266">
                                            <p:txEl>
                                              <p:pRg st="0" end="0"/>
                                            </p:txEl>
                                          </p:spTgt>
                                        </p:tgtEl>
                                        <p:attrNameLst>
                                          <p:attrName>style.visibility</p:attrName>
                                        </p:attrNameLst>
                                      </p:cBhvr>
                                      <p:to>
                                        <p:strVal val="visible"/>
                                      </p:to>
                                    </p:set>
                                    <p:anim calcmode="lin" valueType="num">
                                      <p:cBhvr additive="base">
                                        <p:cTn id="30" dur="500" fill="hold"/>
                                        <p:tgtEl>
                                          <p:spTgt spid="826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266">
                                            <p:txEl>
                                              <p:pRg st="0" end="0"/>
                                            </p:txEl>
                                          </p:spTgt>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3000"/>
                            </p:stCondLst>
                            <p:childTnLst>
                              <p:par>
                                <p:cTn id="33" presetID="1" presetClass="entr" presetSubtype="0" fill="hold" grpId="0" nodeType="afterEffect">
                                  <p:stCondLst>
                                    <p:cond delay="0"/>
                                  </p:stCondLst>
                                  <p:childTnLst>
                                    <p:set>
                                      <p:cBhvr>
                                        <p:cTn id="34" dur="1" fill="hold">
                                          <p:stCondLst>
                                            <p:cond delay="499"/>
                                          </p:stCondLst>
                                        </p:cTn>
                                        <p:tgtEl>
                                          <p:spTgt spid="8267">
                                            <p:txEl>
                                              <p:pRg st="0" end="0"/>
                                            </p:txEl>
                                          </p:spTgt>
                                        </p:tgtEl>
                                        <p:attrNameLst>
                                          <p:attrName>style.visibility</p:attrName>
                                        </p:attrNameLst>
                                      </p:cBhvr>
                                      <p:to>
                                        <p:strVal val="visible"/>
                                      </p:to>
                                    </p:set>
                                  </p:childTnLst>
                                </p:cTn>
                              </p:par>
                            </p:childTnLst>
                          </p:cTn>
                        </p:par>
                        <p:par>
                          <p:cTn id="35" fill="hold" nodeType="afterGroup">
                            <p:stCondLst>
                              <p:cond delay="3500"/>
                            </p:stCondLst>
                            <p:childTnLst>
                              <p:par>
                                <p:cTn id="36" presetID="1" presetClass="entr" presetSubtype="0" fill="hold" grpId="0" nodeType="afterEffect">
                                  <p:stCondLst>
                                    <p:cond delay="0"/>
                                  </p:stCondLst>
                                  <p:childTnLst>
                                    <p:set>
                                      <p:cBhvr>
                                        <p:cTn id="37" dur="1" fill="hold">
                                          <p:stCondLst>
                                            <p:cond delay="499"/>
                                          </p:stCondLst>
                                        </p:cTn>
                                        <p:tgtEl>
                                          <p:spTgt spid="8270">
                                            <p:txEl>
                                              <p:pRg st="0" end="0"/>
                                            </p:txEl>
                                          </p:spTgt>
                                        </p:tgtEl>
                                        <p:attrNameLst>
                                          <p:attrName>style.visibility</p:attrName>
                                        </p:attrNameLst>
                                      </p:cBhvr>
                                      <p:to>
                                        <p:strVal val="visible"/>
                                      </p:to>
                                    </p:set>
                                  </p:childTnLst>
                                </p:cTn>
                              </p:par>
                            </p:childTnLst>
                          </p:cTn>
                        </p:par>
                        <p:par>
                          <p:cTn id="38" fill="hold" nodeType="afterGroup">
                            <p:stCondLst>
                              <p:cond delay="4000"/>
                            </p:stCondLst>
                            <p:childTnLst>
                              <p:par>
                                <p:cTn id="39" presetID="2" presetClass="entr" presetSubtype="1" fill="hold" grpId="0" nodeType="afterEffect">
                                  <p:stCondLst>
                                    <p:cond delay="0"/>
                                  </p:stCondLst>
                                  <p:childTnLst>
                                    <p:set>
                                      <p:cBhvr>
                                        <p:cTn id="40" dur="1" fill="hold">
                                          <p:stCondLst>
                                            <p:cond delay="0"/>
                                          </p:stCondLst>
                                        </p:cTn>
                                        <p:tgtEl>
                                          <p:spTgt spid="8271">
                                            <p:txEl>
                                              <p:pRg st="0" end="0"/>
                                            </p:txEl>
                                          </p:spTgt>
                                        </p:tgtEl>
                                        <p:attrNameLst>
                                          <p:attrName>style.visibility</p:attrName>
                                        </p:attrNameLst>
                                      </p:cBhvr>
                                      <p:to>
                                        <p:strVal val="visible"/>
                                      </p:to>
                                    </p:set>
                                    <p:anim calcmode="lin" valueType="num">
                                      <p:cBhvr additive="base">
                                        <p:cTn id="41" dur="500" fill="hold"/>
                                        <p:tgtEl>
                                          <p:spTgt spid="827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271">
                                            <p:txEl>
                                              <p:pRg st="0" end="0"/>
                                            </p:txEl>
                                          </p:spTgt>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4500"/>
                            </p:stCondLst>
                            <p:childTnLst>
                              <p:par>
                                <p:cTn id="44" presetID="1" presetClass="entr" presetSubtype="0" fill="hold" grpId="0" nodeType="afterEffect">
                                  <p:stCondLst>
                                    <p:cond delay="0"/>
                                  </p:stCondLst>
                                  <p:childTnLst>
                                    <p:set>
                                      <p:cBhvr>
                                        <p:cTn id="45" dur="1" fill="hold">
                                          <p:stCondLst>
                                            <p:cond delay="499"/>
                                          </p:stCondLst>
                                        </p:cTn>
                                        <p:tgtEl>
                                          <p:spTgt spid="8268">
                                            <p:txEl>
                                              <p:pRg st="0" end="0"/>
                                            </p:txEl>
                                          </p:spTgt>
                                        </p:tgtEl>
                                        <p:attrNameLst>
                                          <p:attrName>style.visibility</p:attrName>
                                        </p:attrNameLst>
                                      </p:cBhvr>
                                      <p:to>
                                        <p:strVal val="visible"/>
                                      </p:to>
                                    </p:set>
                                  </p:childTnLst>
                                </p:cTn>
                              </p:par>
                            </p:childTnLst>
                          </p:cTn>
                        </p:par>
                        <p:par>
                          <p:cTn id="46" fill="hold" nodeType="afterGroup">
                            <p:stCondLst>
                              <p:cond delay="5000"/>
                            </p:stCondLst>
                            <p:childTnLst>
                              <p:par>
                                <p:cTn id="47" presetID="1" presetClass="entr" presetSubtype="0" fill="hold" grpId="0" nodeType="afterEffect">
                                  <p:stCondLst>
                                    <p:cond delay="0"/>
                                  </p:stCondLst>
                                  <p:childTnLst>
                                    <p:set>
                                      <p:cBhvr>
                                        <p:cTn id="48" dur="1" fill="hold">
                                          <p:stCondLst>
                                            <p:cond delay="499"/>
                                          </p:stCondLst>
                                        </p:cTn>
                                        <p:tgtEl>
                                          <p:spTgt spid="8275">
                                            <p:txEl>
                                              <p:pRg st="0" end="0"/>
                                            </p:txEl>
                                          </p:spTgt>
                                        </p:tgtEl>
                                        <p:attrNameLst>
                                          <p:attrName>style.visibility</p:attrName>
                                        </p:attrNameLst>
                                      </p:cBhvr>
                                      <p:to>
                                        <p:strVal val="visible"/>
                                      </p:to>
                                    </p:set>
                                  </p:childTnLst>
                                </p:cTn>
                              </p:par>
                            </p:childTnLst>
                          </p:cTn>
                        </p:par>
                        <p:par>
                          <p:cTn id="49" fill="hold" nodeType="afterGroup">
                            <p:stCondLst>
                              <p:cond delay="5500"/>
                            </p:stCondLst>
                            <p:childTnLst>
                              <p:par>
                                <p:cTn id="50" presetID="2" presetClass="entr" presetSubtype="1" fill="hold" grpId="0" nodeType="afterEffect">
                                  <p:stCondLst>
                                    <p:cond delay="0"/>
                                  </p:stCondLst>
                                  <p:childTnLst>
                                    <p:set>
                                      <p:cBhvr>
                                        <p:cTn id="51" dur="1" fill="hold">
                                          <p:stCondLst>
                                            <p:cond delay="0"/>
                                          </p:stCondLst>
                                        </p:cTn>
                                        <p:tgtEl>
                                          <p:spTgt spid="8272">
                                            <p:txEl>
                                              <p:pRg st="0" end="0"/>
                                            </p:txEl>
                                          </p:spTgt>
                                        </p:tgtEl>
                                        <p:attrNameLst>
                                          <p:attrName>style.visibility</p:attrName>
                                        </p:attrNameLst>
                                      </p:cBhvr>
                                      <p:to>
                                        <p:strVal val="visible"/>
                                      </p:to>
                                    </p:set>
                                    <p:anim calcmode="lin" valueType="num">
                                      <p:cBhvr additive="base">
                                        <p:cTn id="52" dur="500" fill="hold"/>
                                        <p:tgtEl>
                                          <p:spTgt spid="827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272">
                                            <p:txEl>
                                              <p:pRg st="0" end="0"/>
                                            </p:txEl>
                                          </p:spTgt>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6000"/>
                            </p:stCondLst>
                            <p:childTnLst>
                              <p:par>
                                <p:cTn id="55" presetID="1" presetClass="entr" presetSubtype="0" fill="hold" grpId="0" nodeType="afterEffect">
                                  <p:stCondLst>
                                    <p:cond delay="0"/>
                                  </p:stCondLst>
                                  <p:childTnLst>
                                    <p:set>
                                      <p:cBhvr>
                                        <p:cTn id="56" dur="1" fill="hold">
                                          <p:stCondLst>
                                            <p:cond delay="499"/>
                                          </p:stCondLst>
                                        </p:cTn>
                                        <p:tgtEl>
                                          <p:spTgt spid="8269">
                                            <p:txEl>
                                              <p:pRg st="0" end="0"/>
                                            </p:txEl>
                                          </p:spTgt>
                                        </p:tgtEl>
                                        <p:attrNameLst>
                                          <p:attrName>style.visibility</p:attrName>
                                        </p:attrNameLst>
                                      </p:cBhvr>
                                      <p:to>
                                        <p:strVal val="visible"/>
                                      </p:to>
                                    </p:set>
                                  </p:childTnLst>
                                </p:cTn>
                              </p:par>
                            </p:childTnLst>
                          </p:cTn>
                        </p:par>
                        <p:par>
                          <p:cTn id="57" fill="hold" nodeType="afterGroup">
                            <p:stCondLst>
                              <p:cond delay="6500"/>
                            </p:stCondLst>
                            <p:childTnLst>
                              <p:par>
                                <p:cTn id="58" presetID="1" presetClass="entr" presetSubtype="0" fill="hold" grpId="0" nodeType="afterEffect">
                                  <p:stCondLst>
                                    <p:cond delay="0"/>
                                  </p:stCondLst>
                                  <p:childTnLst>
                                    <p:set>
                                      <p:cBhvr>
                                        <p:cTn id="59" dur="1" fill="hold">
                                          <p:stCondLst>
                                            <p:cond delay="499"/>
                                          </p:stCondLst>
                                        </p:cTn>
                                        <p:tgtEl>
                                          <p:spTgt spid="8274">
                                            <p:txEl>
                                              <p:pRg st="0" end="0"/>
                                            </p:txEl>
                                          </p:spTgt>
                                        </p:tgtEl>
                                        <p:attrNameLst>
                                          <p:attrName>style.visibility</p:attrName>
                                        </p:attrNameLst>
                                      </p:cBhvr>
                                      <p:to>
                                        <p:strVal val="visible"/>
                                      </p:to>
                                    </p:set>
                                  </p:childTnLst>
                                </p:cTn>
                              </p:par>
                            </p:childTnLst>
                          </p:cTn>
                        </p:par>
                        <p:par>
                          <p:cTn id="60" fill="hold" nodeType="afterGroup">
                            <p:stCondLst>
                              <p:cond delay="7000"/>
                            </p:stCondLst>
                            <p:childTnLst>
                              <p:par>
                                <p:cTn id="61" presetID="2" presetClass="entr" presetSubtype="1" fill="hold" grpId="0" nodeType="afterEffect">
                                  <p:stCondLst>
                                    <p:cond delay="0"/>
                                  </p:stCondLst>
                                  <p:childTnLst>
                                    <p:set>
                                      <p:cBhvr>
                                        <p:cTn id="62" dur="1" fill="hold">
                                          <p:stCondLst>
                                            <p:cond delay="0"/>
                                          </p:stCondLst>
                                        </p:cTn>
                                        <p:tgtEl>
                                          <p:spTgt spid="8273">
                                            <p:txEl>
                                              <p:pRg st="0" end="0"/>
                                            </p:txEl>
                                          </p:spTgt>
                                        </p:tgtEl>
                                        <p:attrNameLst>
                                          <p:attrName>style.visibility</p:attrName>
                                        </p:attrNameLst>
                                      </p:cBhvr>
                                      <p:to>
                                        <p:strVal val="visible"/>
                                      </p:to>
                                    </p:set>
                                    <p:anim calcmode="lin" valueType="num">
                                      <p:cBhvr additive="base">
                                        <p:cTn id="63" dur="500" fill="hold"/>
                                        <p:tgtEl>
                                          <p:spTgt spid="8273">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273">
                                            <p:txEl>
                                              <p:pRg st="0" end="0"/>
                                            </p:txEl>
                                          </p:spTgt>
                                        </p:tgtEl>
                                        <p:attrNameLst>
                                          <p:attrName>ppt_y</p:attrName>
                                        </p:attrNameLst>
                                      </p:cBhvr>
                                      <p:tavLst>
                                        <p:tav tm="0">
                                          <p:val>
                                            <p:strVal val="0-#ppt_h/2"/>
                                          </p:val>
                                        </p:tav>
                                        <p:tav tm="100000">
                                          <p:val>
                                            <p:strVal val="#ppt_y"/>
                                          </p:val>
                                        </p:tav>
                                      </p:tavLst>
                                    </p:anim>
                                  </p:childTnLst>
                                </p:cTn>
                              </p:par>
                            </p:childTnLst>
                          </p:cTn>
                        </p:par>
                        <p:par>
                          <p:cTn id="65" fill="hold" nodeType="afterGroup">
                            <p:stCondLst>
                              <p:cond delay="7500"/>
                            </p:stCondLst>
                            <p:childTnLst>
                              <p:par>
                                <p:cTn id="66" presetID="1" presetClass="entr" presetSubtype="0" fill="hold" nodeType="afterEffect">
                                  <p:stCondLst>
                                    <p:cond delay="0"/>
                                  </p:stCondLst>
                                  <p:childTnLst>
                                    <p:set>
                                      <p:cBhvr>
                                        <p:cTn id="67" dur="1" fill="hold">
                                          <p:stCondLst>
                                            <p:cond delay="499"/>
                                          </p:stCondLst>
                                        </p:cTn>
                                        <p:tgtEl>
                                          <p:spTgt spid="8251"/>
                                        </p:tgtEl>
                                        <p:attrNameLst>
                                          <p:attrName>style.visibility</p:attrName>
                                        </p:attrNameLst>
                                      </p:cBhvr>
                                      <p:to>
                                        <p:strVal val="visible"/>
                                      </p:to>
                                    </p:set>
                                  </p:childTnLst>
                                </p:cTn>
                              </p:par>
                            </p:childTnLst>
                          </p:cTn>
                        </p:par>
                        <p:par>
                          <p:cTn id="68" fill="hold" nodeType="afterGroup">
                            <p:stCondLst>
                              <p:cond delay="8000"/>
                            </p:stCondLst>
                            <p:childTnLst>
                              <p:par>
                                <p:cTn id="69" presetID="1" presetClass="entr" presetSubtype="0" fill="hold" grpId="0" nodeType="afterEffect">
                                  <p:stCondLst>
                                    <p:cond delay="0"/>
                                  </p:stCondLst>
                                  <p:childTnLst>
                                    <p:set>
                                      <p:cBhvr>
                                        <p:cTn id="70" dur="1" fill="hold">
                                          <p:stCondLst>
                                            <p:cond delay="499"/>
                                          </p:stCondLst>
                                        </p:cTn>
                                        <p:tgtEl>
                                          <p:spTgt spid="8261">
                                            <p:txEl>
                                              <p:pRg st="0" end="0"/>
                                            </p:txEl>
                                          </p:spTgt>
                                        </p:tgtEl>
                                        <p:attrNameLst>
                                          <p:attrName>style.visibility</p:attrName>
                                        </p:attrNameLst>
                                      </p:cBhvr>
                                      <p:to>
                                        <p:strVal val="visible"/>
                                      </p:to>
                                    </p:set>
                                  </p:childTnLst>
                                </p:cTn>
                              </p:par>
                            </p:childTnLst>
                          </p:cTn>
                        </p:par>
                        <p:par>
                          <p:cTn id="71" fill="hold" nodeType="afterGroup">
                            <p:stCondLst>
                              <p:cond delay="8500"/>
                            </p:stCondLst>
                            <p:childTnLst>
                              <p:par>
                                <p:cTn id="72" presetID="1" presetClass="entr" presetSubtype="0" fill="hold" grpId="0" nodeType="afterEffect">
                                  <p:stCondLst>
                                    <p:cond delay="0"/>
                                  </p:stCondLst>
                                  <p:childTnLst>
                                    <p:set>
                                      <p:cBhvr>
                                        <p:cTn id="73" dur="1" fill="hold">
                                          <p:stCondLst>
                                            <p:cond delay="499"/>
                                          </p:stCondLst>
                                        </p:cTn>
                                        <p:tgtEl>
                                          <p:spTgt spid="8257">
                                            <p:txEl>
                                              <p:pRg st="0" end="0"/>
                                            </p:txEl>
                                          </p:spTgt>
                                        </p:tgtEl>
                                        <p:attrNameLst>
                                          <p:attrName>style.visibility</p:attrName>
                                        </p:attrNameLst>
                                      </p:cBhvr>
                                      <p:to>
                                        <p:strVal val="visible"/>
                                      </p:to>
                                    </p:set>
                                  </p:childTnLst>
                                </p:cTn>
                              </p:par>
                            </p:childTnLst>
                          </p:cTn>
                        </p:par>
                        <p:par>
                          <p:cTn id="74" fill="hold" nodeType="afterGroup">
                            <p:stCondLst>
                              <p:cond delay="9000"/>
                            </p:stCondLst>
                            <p:childTnLst>
                              <p:par>
                                <p:cTn id="75" presetID="1" presetClass="entr" presetSubtype="0" fill="hold" grpId="0" nodeType="afterEffect">
                                  <p:stCondLst>
                                    <p:cond delay="0"/>
                                  </p:stCondLst>
                                  <p:childTnLst>
                                    <p:set>
                                      <p:cBhvr>
                                        <p:cTn id="76" dur="1" fill="hold">
                                          <p:stCondLst>
                                            <p:cond delay="499"/>
                                          </p:stCondLst>
                                        </p:cTn>
                                        <p:tgtEl>
                                          <p:spTgt spid="8258">
                                            <p:txEl>
                                              <p:pRg st="0" end="0"/>
                                            </p:txEl>
                                          </p:spTgt>
                                        </p:tgtEl>
                                        <p:attrNameLst>
                                          <p:attrName>style.visibility</p:attrName>
                                        </p:attrNameLst>
                                      </p:cBhvr>
                                      <p:to>
                                        <p:strVal val="visible"/>
                                      </p:to>
                                    </p:set>
                                  </p:childTnLst>
                                </p:cTn>
                              </p:par>
                            </p:childTnLst>
                          </p:cTn>
                        </p:par>
                        <p:par>
                          <p:cTn id="77" fill="hold" nodeType="afterGroup">
                            <p:stCondLst>
                              <p:cond delay="9500"/>
                            </p:stCondLst>
                            <p:childTnLst>
                              <p:par>
                                <p:cTn id="78" presetID="2" presetClass="entr" presetSubtype="1" fill="hold" grpId="0" nodeType="afterEffect">
                                  <p:stCondLst>
                                    <p:cond delay="0"/>
                                  </p:stCondLst>
                                  <p:childTnLst>
                                    <p:set>
                                      <p:cBhvr>
                                        <p:cTn id="79" dur="1" fill="hold">
                                          <p:stCondLst>
                                            <p:cond delay="0"/>
                                          </p:stCondLst>
                                        </p:cTn>
                                        <p:tgtEl>
                                          <p:spTgt spid="8265">
                                            <p:txEl>
                                              <p:pRg st="0" end="0"/>
                                            </p:txEl>
                                          </p:spTgt>
                                        </p:tgtEl>
                                        <p:attrNameLst>
                                          <p:attrName>style.visibility</p:attrName>
                                        </p:attrNameLst>
                                      </p:cBhvr>
                                      <p:to>
                                        <p:strVal val="visible"/>
                                      </p:to>
                                    </p:set>
                                    <p:anim calcmode="lin" valueType="num">
                                      <p:cBhvr additive="base">
                                        <p:cTn id="80" dur="500" fill="hold"/>
                                        <p:tgtEl>
                                          <p:spTgt spid="8265">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8265">
                                            <p:txEl>
                                              <p:pRg st="0" end="0"/>
                                            </p:txEl>
                                          </p:spTgt>
                                        </p:tgtEl>
                                        <p:attrNameLst>
                                          <p:attrName>ppt_y</p:attrName>
                                        </p:attrNameLst>
                                      </p:cBhvr>
                                      <p:tavLst>
                                        <p:tav tm="0">
                                          <p:val>
                                            <p:strVal val="0-#ppt_h/2"/>
                                          </p:val>
                                        </p:tav>
                                        <p:tav tm="100000">
                                          <p:val>
                                            <p:strVal val="#ppt_y"/>
                                          </p:val>
                                        </p:tav>
                                      </p:tavLst>
                                    </p:anim>
                                  </p:childTnLst>
                                </p:cTn>
                              </p:par>
                            </p:childTnLst>
                          </p:cTn>
                        </p:par>
                        <p:par>
                          <p:cTn id="82" fill="hold" nodeType="afterGroup">
                            <p:stCondLst>
                              <p:cond delay="10000"/>
                            </p:stCondLst>
                            <p:childTnLst>
                              <p:par>
                                <p:cTn id="83" presetID="2" presetClass="entr" presetSubtype="1" fill="hold" grpId="0" nodeType="afterEffect">
                                  <p:stCondLst>
                                    <p:cond delay="0"/>
                                  </p:stCondLst>
                                  <p:childTnLst>
                                    <p:set>
                                      <p:cBhvr>
                                        <p:cTn id="84" dur="1" fill="hold">
                                          <p:stCondLst>
                                            <p:cond delay="0"/>
                                          </p:stCondLst>
                                        </p:cTn>
                                        <p:tgtEl>
                                          <p:spTgt spid="8264">
                                            <p:txEl>
                                              <p:pRg st="0" end="0"/>
                                            </p:txEl>
                                          </p:spTgt>
                                        </p:tgtEl>
                                        <p:attrNameLst>
                                          <p:attrName>style.visibility</p:attrName>
                                        </p:attrNameLst>
                                      </p:cBhvr>
                                      <p:to>
                                        <p:strVal val="visible"/>
                                      </p:to>
                                    </p:set>
                                    <p:anim calcmode="lin" valueType="num">
                                      <p:cBhvr additive="base">
                                        <p:cTn id="85" dur="500" fill="hold"/>
                                        <p:tgtEl>
                                          <p:spTgt spid="826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64">
                                            <p:txEl>
                                              <p:pRg st="0" end="0"/>
                                            </p:txEl>
                                          </p:spTgt>
                                        </p:tgtEl>
                                        <p:attrNameLst>
                                          <p:attrName>ppt_y</p:attrName>
                                        </p:attrNameLst>
                                      </p:cBhvr>
                                      <p:tavLst>
                                        <p:tav tm="0">
                                          <p:val>
                                            <p:strVal val="0-#ppt_h/2"/>
                                          </p:val>
                                        </p:tav>
                                        <p:tav tm="100000">
                                          <p:val>
                                            <p:strVal val="#ppt_y"/>
                                          </p:val>
                                        </p:tav>
                                      </p:tavLst>
                                    </p:anim>
                                  </p:childTnLst>
                                </p:cTn>
                              </p:par>
                            </p:childTnLst>
                          </p:cTn>
                        </p:par>
                        <p:par>
                          <p:cTn id="87" fill="hold" nodeType="afterGroup">
                            <p:stCondLst>
                              <p:cond delay="10500"/>
                            </p:stCondLst>
                            <p:childTnLst>
                              <p:par>
                                <p:cTn id="88" presetID="1" presetClass="entr" presetSubtype="0" fill="hold" grpId="0" nodeType="afterEffect">
                                  <p:stCondLst>
                                    <p:cond delay="0"/>
                                  </p:stCondLst>
                                  <p:childTnLst>
                                    <p:set>
                                      <p:cBhvr>
                                        <p:cTn id="89" dur="1" fill="hold">
                                          <p:stCondLst>
                                            <p:cond delay="499"/>
                                          </p:stCondLst>
                                        </p:cTn>
                                        <p:tgtEl>
                                          <p:spTgt spid="8281">
                                            <p:txEl>
                                              <p:pRg st="0" end="0"/>
                                            </p:txEl>
                                          </p:spTgt>
                                        </p:tgtEl>
                                        <p:attrNameLst>
                                          <p:attrName>style.visibility</p:attrName>
                                        </p:attrNameLst>
                                      </p:cBhvr>
                                      <p:to>
                                        <p:strVal val="visible"/>
                                      </p:to>
                                    </p:set>
                                  </p:childTnLst>
                                </p:cTn>
                              </p:par>
                            </p:childTnLst>
                          </p:cTn>
                        </p:par>
                        <p:par>
                          <p:cTn id="90" fill="hold" nodeType="afterGroup">
                            <p:stCondLst>
                              <p:cond delay="11000"/>
                            </p:stCondLst>
                            <p:childTnLst>
                              <p:par>
                                <p:cTn id="91" presetID="1" presetClass="entr" presetSubtype="0" fill="hold" grpId="0" nodeType="afterEffect">
                                  <p:stCondLst>
                                    <p:cond delay="0"/>
                                  </p:stCondLst>
                                  <p:childTnLst>
                                    <p:set>
                                      <p:cBhvr>
                                        <p:cTn id="92" dur="1" fill="hold">
                                          <p:stCondLst>
                                            <p:cond delay="499"/>
                                          </p:stCondLst>
                                        </p:cTn>
                                        <p:tgtEl>
                                          <p:spTgt spid="8253">
                                            <p:txEl>
                                              <p:pRg st="0" end="0"/>
                                            </p:txEl>
                                          </p:spTgt>
                                        </p:tgtEl>
                                        <p:attrNameLst>
                                          <p:attrName>style.visibility</p:attrName>
                                        </p:attrNameLst>
                                      </p:cBhvr>
                                      <p:to>
                                        <p:strVal val="visible"/>
                                      </p:to>
                                    </p:set>
                                  </p:childTnLst>
                                </p:cTn>
                              </p:par>
                            </p:childTnLst>
                          </p:cTn>
                        </p:par>
                        <p:par>
                          <p:cTn id="93" fill="hold" nodeType="afterGroup">
                            <p:stCondLst>
                              <p:cond delay="11500"/>
                            </p:stCondLst>
                            <p:childTnLst>
                              <p:par>
                                <p:cTn id="94" presetID="1" presetClass="entr" presetSubtype="0" fill="hold" grpId="0" nodeType="afterEffect">
                                  <p:stCondLst>
                                    <p:cond delay="0"/>
                                  </p:stCondLst>
                                  <p:childTnLst>
                                    <p:set>
                                      <p:cBhvr>
                                        <p:cTn id="95" dur="1" fill="hold">
                                          <p:stCondLst>
                                            <p:cond delay="499"/>
                                          </p:stCondLst>
                                        </p:cTn>
                                        <p:tgtEl>
                                          <p:spTgt spid="8254">
                                            <p:txEl>
                                              <p:pRg st="0" end="0"/>
                                            </p:txEl>
                                          </p:spTgt>
                                        </p:tgtEl>
                                        <p:attrNameLst>
                                          <p:attrName>style.visibility</p:attrName>
                                        </p:attrNameLst>
                                      </p:cBhvr>
                                      <p:to>
                                        <p:strVal val="visible"/>
                                      </p:to>
                                    </p:set>
                                  </p:childTnLst>
                                </p:cTn>
                              </p:par>
                            </p:childTnLst>
                          </p:cTn>
                        </p:par>
                        <p:par>
                          <p:cTn id="96" fill="hold" nodeType="afterGroup">
                            <p:stCondLst>
                              <p:cond delay="12000"/>
                            </p:stCondLst>
                            <p:childTnLst>
                              <p:par>
                                <p:cTn id="97" presetID="2" presetClass="entr" presetSubtype="1" fill="hold" grpId="0" nodeType="afterEffect">
                                  <p:stCondLst>
                                    <p:cond delay="0"/>
                                  </p:stCondLst>
                                  <p:childTnLst>
                                    <p:set>
                                      <p:cBhvr>
                                        <p:cTn id="98" dur="1" fill="hold">
                                          <p:stCondLst>
                                            <p:cond delay="0"/>
                                          </p:stCondLst>
                                        </p:cTn>
                                        <p:tgtEl>
                                          <p:spTgt spid="8276">
                                            <p:txEl>
                                              <p:pRg st="0" end="0"/>
                                            </p:txEl>
                                          </p:spTgt>
                                        </p:tgtEl>
                                        <p:attrNameLst>
                                          <p:attrName>style.visibility</p:attrName>
                                        </p:attrNameLst>
                                      </p:cBhvr>
                                      <p:to>
                                        <p:strVal val="visible"/>
                                      </p:to>
                                    </p:set>
                                    <p:anim calcmode="lin" valueType="num">
                                      <p:cBhvr additive="base">
                                        <p:cTn id="99" dur="500" fill="hold"/>
                                        <p:tgtEl>
                                          <p:spTgt spid="8276">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276">
                                            <p:txEl>
                                              <p:pRg st="0" end="0"/>
                                            </p:txEl>
                                          </p:spTgt>
                                        </p:tgtEl>
                                        <p:attrNameLst>
                                          <p:attrName>ppt_y</p:attrName>
                                        </p:attrNameLst>
                                      </p:cBhvr>
                                      <p:tavLst>
                                        <p:tav tm="0">
                                          <p:val>
                                            <p:strVal val="0-#ppt_h/2"/>
                                          </p:val>
                                        </p:tav>
                                        <p:tav tm="100000">
                                          <p:val>
                                            <p:strVal val="#ppt_y"/>
                                          </p:val>
                                        </p:tav>
                                      </p:tavLst>
                                    </p:anim>
                                  </p:childTnLst>
                                </p:cTn>
                              </p:par>
                            </p:childTnLst>
                          </p:cTn>
                        </p:par>
                        <p:par>
                          <p:cTn id="101" fill="hold" nodeType="afterGroup">
                            <p:stCondLst>
                              <p:cond delay="12500"/>
                            </p:stCondLst>
                            <p:childTnLst>
                              <p:par>
                                <p:cTn id="102" presetID="1" presetClass="entr" presetSubtype="0" fill="hold" grpId="0" nodeType="afterEffect">
                                  <p:stCondLst>
                                    <p:cond delay="0"/>
                                  </p:stCondLst>
                                  <p:childTnLst>
                                    <p:set>
                                      <p:cBhvr>
                                        <p:cTn id="103" dur="1" fill="hold">
                                          <p:stCondLst>
                                            <p:cond delay="499"/>
                                          </p:stCondLst>
                                        </p:cTn>
                                        <p:tgtEl>
                                          <p:spTgt spid="8282">
                                            <p:txEl>
                                              <p:pRg st="0" end="0"/>
                                            </p:txEl>
                                          </p:spTgt>
                                        </p:tgtEl>
                                        <p:attrNameLst>
                                          <p:attrName>style.visibility</p:attrName>
                                        </p:attrNameLst>
                                      </p:cBhvr>
                                      <p:to>
                                        <p:strVal val="visible"/>
                                      </p:to>
                                    </p:set>
                                  </p:childTnLst>
                                </p:cTn>
                              </p:par>
                            </p:childTnLst>
                          </p:cTn>
                        </p:par>
                        <p:par>
                          <p:cTn id="104" fill="hold" nodeType="afterGroup">
                            <p:stCondLst>
                              <p:cond delay="13000"/>
                            </p:stCondLst>
                            <p:childTnLst>
                              <p:par>
                                <p:cTn id="105" presetID="1" presetClass="entr" presetSubtype="0" fill="hold" grpId="0" nodeType="afterEffect">
                                  <p:stCondLst>
                                    <p:cond delay="0"/>
                                  </p:stCondLst>
                                  <p:childTnLst>
                                    <p:set>
                                      <p:cBhvr>
                                        <p:cTn id="106" dur="1" fill="hold">
                                          <p:stCondLst>
                                            <p:cond delay="499"/>
                                          </p:stCondLst>
                                        </p:cTn>
                                        <p:tgtEl>
                                          <p:spTgt spid="8277">
                                            <p:txEl>
                                              <p:pRg st="0" end="0"/>
                                            </p:txEl>
                                          </p:spTgt>
                                        </p:tgtEl>
                                        <p:attrNameLst>
                                          <p:attrName>style.visibility</p:attrName>
                                        </p:attrNameLst>
                                      </p:cBhvr>
                                      <p:to>
                                        <p:strVal val="visible"/>
                                      </p:to>
                                    </p:set>
                                  </p:childTnLst>
                                </p:cTn>
                              </p:par>
                            </p:childTnLst>
                          </p:cTn>
                        </p:par>
                        <p:par>
                          <p:cTn id="107" fill="hold" nodeType="afterGroup">
                            <p:stCondLst>
                              <p:cond delay="13500"/>
                            </p:stCondLst>
                            <p:childTnLst>
                              <p:par>
                                <p:cTn id="108" presetID="1" presetClass="entr" presetSubtype="0" fill="hold" grpId="0" nodeType="afterEffect">
                                  <p:stCondLst>
                                    <p:cond delay="0"/>
                                  </p:stCondLst>
                                  <p:childTnLst>
                                    <p:set>
                                      <p:cBhvr>
                                        <p:cTn id="109" dur="1" fill="hold">
                                          <p:stCondLst>
                                            <p:cond delay="499"/>
                                          </p:stCondLst>
                                        </p:cTn>
                                        <p:tgtEl>
                                          <p:spTgt spid="8255">
                                            <p:txEl>
                                              <p:pRg st="0" end="0"/>
                                            </p:txEl>
                                          </p:spTgt>
                                        </p:tgtEl>
                                        <p:attrNameLst>
                                          <p:attrName>style.visibility</p:attrName>
                                        </p:attrNameLst>
                                      </p:cBhvr>
                                      <p:to>
                                        <p:strVal val="visible"/>
                                      </p:to>
                                    </p:set>
                                  </p:childTnLst>
                                </p:cTn>
                              </p:par>
                            </p:childTnLst>
                          </p:cTn>
                        </p:par>
                        <p:par>
                          <p:cTn id="110" fill="hold" nodeType="afterGroup">
                            <p:stCondLst>
                              <p:cond delay="14000"/>
                            </p:stCondLst>
                            <p:childTnLst>
                              <p:par>
                                <p:cTn id="111" presetID="2" presetClass="entr" presetSubtype="1" fill="hold" grpId="0" nodeType="afterEffect">
                                  <p:stCondLst>
                                    <p:cond delay="0"/>
                                  </p:stCondLst>
                                  <p:childTnLst>
                                    <p:set>
                                      <p:cBhvr>
                                        <p:cTn id="112" dur="1" fill="hold">
                                          <p:stCondLst>
                                            <p:cond delay="0"/>
                                          </p:stCondLst>
                                        </p:cTn>
                                        <p:tgtEl>
                                          <p:spTgt spid="8278">
                                            <p:txEl>
                                              <p:pRg st="0" end="0"/>
                                            </p:txEl>
                                          </p:spTgt>
                                        </p:tgtEl>
                                        <p:attrNameLst>
                                          <p:attrName>style.visibility</p:attrName>
                                        </p:attrNameLst>
                                      </p:cBhvr>
                                      <p:to>
                                        <p:strVal val="visible"/>
                                      </p:to>
                                    </p:set>
                                    <p:anim calcmode="lin" valueType="num">
                                      <p:cBhvr additive="base">
                                        <p:cTn id="113" dur="500" fill="hold"/>
                                        <p:tgtEl>
                                          <p:spTgt spid="827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278">
                                            <p:txEl>
                                              <p:pRg st="0" end="0"/>
                                            </p:txEl>
                                          </p:spTgt>
                                        </p:tgtEl>
                                        <p:attrNameLst>
                                          <p:attrName>ppt_y</p:attrName>
                                        </p:attrNameLst>
                                      </p:cBhvr>
                                      <p:tavLst>
                                        <p:tav tm="0">
                                          <p:val>
                                            <p:strVal val="0-#ppt_h/2"/>
                                          </p:val>
                                        </p:tav>
                                        <p:tav tm="100000">
                                          <p:val>
                                            <p:strVal val="#ppt_y"/>
                                          </p:val>
                                        </p:tav>
                                      </p:tavLst>
                                    </p:anim>
                                  </p:childTnLst>
                                </p:cTn>
                              </p:par>
                            </p:childTnLst>
                          </p:cTn>
                        </p:par>
                        <p:par>
                          <p:cTn id="115" fill="hold" nodeType="afterGroup">
                            <p:stCondLst>
                              <p:cond delay="14500"/>
                            </p:stCondLst>
                            <p:childTnLst>
                              <p:par>
                                <p:cTn id="116" presetID="1" presetClass="entr" presetSubtype="0" fill="hold" grpId="0" nodeType="afterEffect">
                                  <p:stCondLst>
                                    <p:cond delay="0"/>
                                  </p:stCondLst>
                                  <p:childTnLst>
                                    <p:set>
                                      <p:cBhvr>
                                        <p:cTn id="117" dur="1" fill="hold">
                                          <p:stCondLst>
                                            <p:cond delay="499"/>
                                          </p:stCondLst>
                                        </p:cTn>
                                        <p:tgtEl>
                                          <p:spTgt spid="8283">
                                            <p:txEl>
                                              <p:pRg st="0" end="0"/>
                                            </p:txEl>
                                          </p:spTgt>
                                        </p:tgtEl>
                                        <p:attrNameLst>
                                          <p:attrName>style.visibility</p:attrName>
                                        </p:attrNameLst>
                                      </p:cBhvr>
                                      <p:to>
                                        <p:strVal val="visible"/>
                                      </p:to>
                                    </p:set>
                                  </p:childTnLst>
                                </p:cTn>
                              </p:par>
                            </p:childTnLst>
                          </p:cTn>
                        </p:par>
                        <p:par>
                          <p:cTn id="118" fill="hold" nodeType="afterGroup">
                            <p:stCondLst>
                              <p:cond delay="15000"/>
                            </p:stCondLst>
                            <p:childTnLst>
                              <p:par>
                                <p:cTn id="119" presetID="1" presetClass="entr" presetSubtype="0" fill="hold" grpId="0" nodeType="afterEffect">
                                  <p:stCondLst>
                                    <p:cond delay="0"/>
                                  </p:stCondLst>
                                  <p:childTnLst>
                                    <p:set>
                                      <p:cBhvr>
                                        <p:cTn id="120" dur="1" fill="hold">
                                          <p:stCondLst>
                                            <p:cond delay="499"/>
                                          </p:stCondLst>
                                        </p:cTn>
                                        <p:tgtEl>
                                          <p:spTgt spid="8279">
                                            <p:txEl>
                                              <p:pRg st="0" end="0"/>
                                            </p:txEl>
                                          </p:spTgt>
                                        </p:tgtEl>
                                        <p:attrNameLst>
                                          <p:attrName>style.visibility</p:attrName>
                                        </p:attrNameLst>
                                      </p:cBhvr>
                                      <p:to>
                                        <p:strVal val="visible"/>
                                      </p:to>
                                    </p:set>
                                  </p:childTnLst>
                                </p:cTn>
                              </p:par>
                            </p:childTnLst>
                          </p:cTn>
                        </p:par>
                        <p:par>
                          <p:cTn id="121" fill="hold" nodeType="afterGroup">
                            <p:stCondLst>
                              <p:cond delay="15500"/>
                            </p:stCondLst>
                            <p:childTnLst>
                              <p:par>
                                <p:cTn id="122" presetID="1" presetClass="entr" presetSubtype="0" fill="hold" grpId="0" nodeType="afterEffect">
                                  <p:stCondLst>
                                    <p:cond delay="0"/>
                                  </p:stCondLst>
                                  <p:childTnLst>
                                    <p:set>
                                      <p:cBhvr>
                                        <p:cTn id="123" dur="1" fill="hold">
                                          <p:stCondLst>
                                            <p:cond delay="499"/>
                                          </p:stCondLst>
                                        </p:cTn>
                                        <p:tgtEl>
                                          <p:spTgt spid="8256">
                                            <p:txEl>
                                              <p:pRg st="0" end="0"/>
                                            </p:txEl>
                                          </p:spTgt>
                                        </p:tgtEl>
                                        <p:attrNameLst>
                                          <p:attrName>style.visibility</p:attrName>
                                        </p:attrNameLst>
                                      </p:cBhvr>
                                      <p:to>
                                        <p:strVal val="visible"/>
                                      </p:to>
                                    </p:set>
                                  </p:childTnLst>
                                </p:cTn>
                              </p:par>
                            </p:childTnLst>
                          </p:cTn>
                        </p:par>
                        <p:par>
                          <p:cTn id="124" fill="hold" nodeType="afterGroup">
                            <p:stCondLst>
                              <p:cond delay="16000"/>
                            </p:stCondLst>
                            <p:childTnLst>
                              <p:par>
                                <p:cTn id="125" presetID="2" presetClass="entr" presetSubtype="1" fill="hold" grpId="0" nodeType="afterEffect">
                                  <p:stCondLst>
                                    <p:cond delay="0"/>
                                  </p:stCondLst>
                                  <p:childTnLst>
                                    <p:set>
                                      <p:cBhvr>
                                        <p:cTn id="126" dur="1" fill="hold">
                                          <p:stCondLst>
                                            <p:cond delay="0"/>
                                          </p:stCondLst>
                                        </p:cTn>
                                        <p:tgtEl>
                                          <p:spTgt spid="8280">
                                            <p:txEl>
                                              <p:pRg st="0" end="0"/>
                                            </p:txEl>
                                          </p:spTgt>
                                        </p:tgtEl>
                                        <p:attrNameLst>
                                          <p:attrName>style.visibility</p:attrName>
                                        </p:attrNameLst>
                                      </p:cBhvr>
                                      <p:to>
                                        <p:strVal val="visible"/>
                                      </p:to>
                                    </p:set>
                                    <p:anim calcmode="lin" valueType="num">
                                      <p:cBhvr additive="base">
                                        <p:cTn id="127" dur="500" fill="hold"/>
                                        <p:tgtEl>
                                          <p:spTgt spid="8280">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28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 grpId="0" build="p" autoUpdateAnimBg="0" advAuto="0"/>
      <p:bldP spid="8254" grpId="0" build="p" autoUpdateAnimBg="0" advAuto="0"/>
      <p:bldP spid="8255" grpId="0" build="p" autoUpdateAnimBg="0" advAuto="0"/>
      <p:bldP spid="8256" grpId="0" build="p" autoUpdateAnimBg="0" advAuto="0"/>
      <p:bldP spid="8257" grpId="0" build="p" autoUpdateAnimBg="0" advAuto="0"/>
      <p:bldP spid="8258" grpId="0" build="p" autoUpdateAnimBg="0" advAuto="0"/>
      <p:bldP spid="8259" grpId="0" build="p" autoUpdateAnimBg="0" advAuto="0"/>
      <p:bldP spid="8260" grpId="0" build="p" autoUpdateAnimBg="0" advAuto="0"/>
      <p:bldP spid="8261" grpId="0" build="p" autoUpdateAnimBg="0" advAuto="0"/>
      <p:bldP spid="8262" grpId="0" build="p" autoUpdateAnimBg="0" advAuto="0"/>
      <p:bldP spid="8263" grpId="0" build="p" autoUpdateAnimBg="0" advAuto="0"/>
      <p:bldP spid="8264" grpId="0" build="p" autoUpdateAnimBg="0" advAuto="0"/>
      <p:bldP spid="8265" grpId="0" build="p" autoUpdateAnimBg="0" advAuto="0"/>
      <p:bldP spid="8266" grpId="0" build="p" autoUpdateAnimBg="0" advAuto="0"/>
      <p:bldP spid="8267" grpId="0" build="p" autoUpdateAnimBg="0" advAuto="0"/>
      <p:bldP spid="8268" grpId="0" build="p" autoUpdateAnimBg="0" advAuto="0"/>
      <p:bldP spid="8269" grpId="0" build="p" autoUpdateAnimBg="0" advAuto="0"/>
      <p:bldP spid="8270" grpId="0" build="p" autoUpdateAnimBg="0" advAuto="0"/>
      <p:bldP spid="8271" grpId="0" build="p" autoUpdateAnimBg="0" advAuto="0"/>
      <p:bldP spid="8272" grpId="0" build="p" autoUpdateAnimBg="0" advAuto="0"/>
      <p:bldP spid="8273" grpId="0" build="p" autoUpdateAnimBg="0" advAuto="0"/>
      <p:bldP spid="8274" grpId="0" build="p" autoUpdateAnimBg="0" advAuto="0"/>
      <p:bldP spid="8275" grpId="0" build="p" autoUpdateAnimBg="0" advAuto="0"/>
      <p:bldP spid="8276" grpId="0" build="p" autoUpdateAnimBg="0" advAuto="0"/>
      <p:bldP spid="8277" grpId="0" build="p" autoUpdateAnimBg="0" advAuto="0"/>
      <p:bldP spid="8278" grpId="0" build="p" autoUpdateAnimBg="0" advAuto="0"/>
      <p:bldP spid="8279" grpId="0" build="p" autoUpdateAnimBg="0" advAuto="0"/>
      <p:bldP spid="8280" grpId="0" build="p" autoUpdateAnimBg="0" advAuto="0"/>
      <p:bldP spid="8281" grpId="0" build="p" autoUpdateAnimBg="0" advAuto="0"/>
      <p:bldP spid="8282" grpId="0" build="p" autoUpdateAnimBg="0" advAuto="0"/>
      <p:bldP spid="8283" grpId="0" build="p" autoUpdateAnimBg="0"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136" y="375096"/>
            <a:ext cx="3657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347663" y="1292225"/>
            <a:ext cx="8521700" cy="877888"/>
          </a:xfrm>
          <a:prstGeom prst="rect">
            <a:avLst/>
          </a:prstGeom>
          <a:ln>
            <a:headEnd/>
            <a:tailEnd/>
          </a:ln>
          <a:extLst/>
        </p:spPr>
        <p:style>
          <a:lnRef idx="2">
            <a:schemeClr val="accent4"/>
          </a:lnRef>
          <a:fillRef idx="1">
            <a:schemeClr val="lt1"/>
          </a:fillRef>
          <a:effectRef idx="0">
            <a:schemeClr val="accent4"/>
          </a:effectRef>
          <a:fontRef idx="minor">
            <a:schemeClr val="dk1"/>
          </a:fontRef>
        </p:style>
        <p:txBody>
          <a:bodyPr lIns="92075" tIns="46038" rIns="92075" bIns="46038">
            <a:spAutoFit/>
          </a:bodyPr>
          <a:lstStyle/>
          <a:p>
            <a:pPr algn="l">
              <a:spcBef>
                <a:spcPct val="50000"/>
              </a:spcBef>
            </a:pPr>
            <a:r>
              <a:rPr lang="en-US">
                <a:solidFill>
                  <a:schemeClr val="accent2"/>
                </a:solidFill>
              </a:rPr>
              <a:t>The second conditional is like the first conditional. We are still thinking about the future. We are thinking about a particular condition in the future, and the result of this condition. But there is </a:t>
            </a:r>
            <a:r>
              <a:rPr lang="en-US" b="1">
                <a:solidFill>
                  <a:schemeClr val="accent2"/>
                </a:solidFill>
              </a:rPr>
              <a:t>not</a:t>
            </a:r>
            <a:r>
              <a:rPr lang="en-US">
                <a:solidFill>
                  <a:schemeClr val="accent2"/>
                </a:solidFill>
              </a:rPr>
              <a:t> a real possibility that this condition will happen.</a:t>
            </a:r>
          </a:p>
        </p:txBody>
      </p:sp>
      <p:grpSp>
        <p:nvGrpSpPr>
          <p:cNvPr id="10263" name="Group 23"/>
          <p:cNvGrpSpPr>
            <a:grpSpLocks/>
          </p:cNvGrpSpPr>
          <p:nvPr/>
        </p:nvGrpSpPr>
        <p:grpSpPr bwMode="auto">
          <a:xfrm>
            <a:off x="395288" y="2420938"/>
            <a:ext cx="5616575" cy="1701800"/>
            <a:chOff x="249" y="1525"/>
            <a:chExt cx="3538" cy="1072"/>
          </a:xfrm>
        </p:grpSpPr>
        <p:sp>
          <p:nvSpPr>
            <p:cNvPr id="5167" name="Rectangle 6"/>
            <p:cNvSpPr>
              <a:spLocks noChangeArrowheads="1"/>
            </p:cNvSpPr>
            <p:nvPr/>
          </p:nvSpPr>
          <p:spPr bwMode="auto">
            <a:xfrm>
              <a:off x="2092" y="2205"/>
              <a:ext cx="1695"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68" name="Rectangle 7"/>
            <p:cNvSpPr>
              <a:spLocks noChangeArrowheads="1"/>
            </p:cNvSpPr>
            <p:nvPr/>
          </p:nvSpPr>
          <p:spPr bwMode="auto">
            <a:xfrm>
              <a:off x="748" y="2205"/>
              <a:ext cx="1344"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69" name="Rectangle 8"/>
            <p:cNvSpPr>
              <a:spLocks noChangeArrowheads="1"/>
            </p:cNvSpPr>
            <p:nvPr/>
          </p:nvSpPr>
          <p:spPr bwMode="auto">
            <a:xfrm>
              <a:off x="249" y="2205"/>
              <a:ext cx="499"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0" name="Rectangle 9"/>
            <p:cNvSpPr>
              <a:spLocks noChangeArrowheads="1"/>
            </p:cNvSpPr>
            <p:nvPr/>
          </p:nvSpPr>
          <p:spPr bwMode="auto">
            <a:xfrm>
              <a:off x="2092" y="1851"/>
              <a:ext cx="1695"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1" name="Rectangle 10"/>
            <p:cNvSpPr>
              <a:spLocks noChangeArrowheads="1"/>
            </p:cNvSpPr>
            <p:nvPr/>
          </p:nvSpPr>
          <p:spPr bwMode="auto">
            <a:xfrm>
              <a:off x="748" y="1851"/>
              <a:ext cx="134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2" name="Rectangle 11"/>
            <p:cNvSpPr>
              <a:spLocks noChangeArrowheads="1"/>
            </p:cNvSpPr>
            <p:nvPr/>
          </p:nvSpPr>
          <p:spPr bwMode="auto">
            <a:xfrm>
              <a:off x="249" y="1851"/>
              <a:ext cx="499"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3" name="Rectangle 12"/>
            <p:cNvSpPr>
              <a:spLocks noChangeArrowheads="1"/>
            </p:cNvSpPr>
            <p:nvPr/>
          </p:nvSpPr>
          <p:spPr bwMode="auto">
            <a:xfrm>
              <a:off x="2092" y="1525"/>
              <a:ext cx="1695" cy="326"/>
            </a:xfrm>
            <a:prstGeom prst="rect">
              <a:avLst/>
            </a:prstGeom>
            <a:solidFill>
              <a:srgbClr val="FCE8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4" name="Rectangle 13"/>
            <p:cNvSpPr>
              <a:spLocks noChangeArrowheads="1"/>
            </p:cNvSpPr>
            <p:nvPr/>
          </p:nvSpPr>
          <p:spPr bwMode="auto">
            <a:xfrm>
              <a:off x="748" y="1525"/>
              <a:ext cx="1344" cy="326"/>
            </a:xfrm>
            <a:prstGeom prst="rect">
              <a:avLst/>
            </a:prstGeom>
            <a:solidFill>
              <a:srgbClr val="FCE8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5" name="Rectangle 14"/>
            <p:cNvSpPr>
              <a:spLocks noChangeArrowheads="1"/>
            </p:cNvSpPr>
            <p:nvPr/>
          </p:nvSpPr>
          <p:spPr bwMode="auto">
            <a:xfrm>
              <a:off x="249" y="1525"/>
              <a:ext cx="499" cy="326"/>
            </a:xfrm>
            <a:prstGeom prst="rect">
              <a:avLst/>
            </a:prstGeom>
            <a:solidFill>
              <a:srgbClr val="FCE8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5176" name="Line 15"/>
            <p:cNvSpPr>
              <a:spLocks noChangeShapeType="1"/>
            </p:cNvSpPr>
            <p:nvPr/>
          </p:nvSpPr>
          <p:spPr bwMode="auto">
            <a:xfrm>
              <a:off x="249" y="1525"/>
              <a:ext cx="35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77" name="Line 16"/>
            <p:cNvSpPr>
              <a:spLocks noChangeShapeType="1"/>
            </p:cNvSpPr>
            <p:nvPr/>
          </p:nvSpPr>
          <p:spPr bwMode="auto">
            <a:xfrm>
              <a:off x="249" y="1851"/>
              <a:ext cx="35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78" name="Line 17"/>
            <p:cNvSpPr>
              <a:spLocks noChangeShapeType="1"/>
            </p:cNvSpPr>
            <p:nvPr/>
          </p:nvSpPr>
          <p:spPr bwMode="auto">
            <a:xfrm>
              <a:off x="249" y="2205"/>
              <a:ext cx="35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79" name="Line 18"/>
            <p:cNvSpPr>
              <a:spLocks noChangeShapeType="1"/>
            </p:cNvSpPr>
            <p:nvPr/>
          </p:nvSpPr>
          <p:spPr bwMode="auto">
            <a:xfrm>
              <a:off x="249" y="2597"/>
              <a:ext cx="35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80" name="Line 19"/>
            <p:cNvSpPr>
              <a:spLocks noChangeShapeType="1"/>
            </p:cNvSpPr>
            <p:nvPr/>
          </p:nvSpPr>
          <p:spPr bwMode="auto">
            <a:xfrm>
              <a:off x="249" y="1525"/>
              <a:ext cx="0" cy="107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81" name="Line 20"/>
            <p:cNvSpPr>
              <a:spLocks noChangeShapeType="1"/>
            </p:cNvSpPr>
            <p:nvPr/>
          </p:nvSpPr>
          <p:spPr bwMode="auto">
            <a:xfrm>
              <a:off x="748" y="1525"/>
              <a:ext cx="0" cy="10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82" name="Line 21"/>
            <p:cNvSpPr>
              <a:spLocks noChangeShapeType="1"/>
            </p:cNvSpPr>
            <p:nvPr/>
          </p:nvSpPr>
          <p:spPr bwMode="auto">
            <a:xfrm>
              <a:off x="2092" y="1525"/>
              <a:ext cx="0" cy="10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83" name="Line 22"/>
            <p:cNvSpPr>
              <a:spLocks noChangeShapeType="1"/>
            </p:cNvSpPr>
            <p:nvPr/>
          </p:nvSpPr>
          <p:spPr bwMode="auto">
            <a:xfrm>
              <a:off x="3787" y="1525"/>
              <a:ext cx="0" cy="107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10264" name="Rectangle 24"/>
          <p:cNvSpPr>
            <a:spLocks noChangeArrowheads="1"/>
          </p:cNvSpPr>
          <p:nvPr/>
        </p:nvSpPr>
        <p:spPr bwMode="auto">
          <a:xfrm>
            <a:off x="395288" y="249237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IF</a:t>
            </a:r>
          </a:p>
        </p:txBody>
      </p:sp>
      <p:sp>
        <p:nvSpPr>
          <p:cNvPr id="10265" name="Rectangle 25"/>
          <p:cNvSpPr>
            <a:spLocks noChangeArrowheads="1"/>
          </p:cNvSpPr>
          <p:nvPr/>
        </p:nvSpPr>
        <p:spPr bwMode="auto">
          <a:xfrm>
            <a:off x="1187450" y="24209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10266" name="Rectangle 26"/>
          <p:cNvSpPr>
            <a:spLocks noChangeArrowheads="1"/>
          </p:cNvSpPr>
          <p:nvPr/>
        </p:nvSpPr>
        <p:spPr bwMode="auto">
          <a:xfrm>
            <a:off x="3348038" y="24923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10267" name="Rectangle 27"/>
          <p:cNvSpPr>
            <a:spLocks noChangeArrowheads="1"/>
          </p:cNvSpPr>
          <p:nvPr/>
        </p:nvSpPr>
        <p:spPr bwMode="auto">
          <a:xfrm>
            <a:off x="468313" y="3500438"/>
            <a:ext cx="307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0268" name="Rectangle 28"/>
          <p:cNvSpPr>
            <a:spLocks noChangeArrowheads="1"/>
          </p:cNvSpPr>
          <p:nvPr/>
        </p:nvSpPr>
        <p:spPr bwMode="auto">
          <a:xfrm>
            <a:off x="1187450" y="306863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Past simple</a:t>
            </a:r>
          </a:p>
        </p:txBody>
      </p:sp>
      <p:sp>
        <p:nvSpPr>
          <p:cNvPr id="10269" name="Rectangle 29"/>
          <p:cNvSpPr>
            <a:spLocks noChangeArrowheads="1"/>
          </p:cNvSpPr>
          <p:nvPr/>
        </p:nvSpPr>
        <p:spPr bwMode="auto">
          <a:xfrm>
            <a:off x="3276600" y="306863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WOULD + base verb</a:t>
            </a:r>
          </a:p>
        </p:txBody>
      </p:sp>
      <p:sp>
        <p:nvSpPr>
          <p:cNvPr id="10270" name="Rectangle 30"/>
          <p:cNvSpPr>
            <a:spLocks noChangeArrowheads="1"/>
          </p:cNvSpPr>
          <p:nvPr/>
        </p:nvSpPr>
        <p:spPr bwMode="auto">
          <a:xfrm>
            <a:off x="3276600" y="3500438"/>
            <a:ext cx="2017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would buy a car</a:t>
            </a:r>
          </a:p>
        </p:txBody>
      </p:sp>
      <p:sp>
        <p:nvSpPr>
          <p:cNvPr id="10271" name="Rectangle 31"/>
          <p:cNvSpPr>
            <a:spLocks noChangeArrowheads="1"/>
          </p:cNvSpPr>
          <p:nvPr/>
        </p:nvSpPr>
        <p:spPr bwMode="auto">
          <a:xfrm>
            <a:off x="1116013" y="3573463"/>
            <a:ext cx="2017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won the lottery</a:t>
            </a:r>
          </a:p>
        </p:txBody>
      </p:sp>
      <p:sp>
        <p:nvSpPr>
          <p:cNvPr id="10273" name="Rectangle 33"/>
          <p:cNvSpPr>
            <a:spLocks noChangeArrowheads="1"/>
          </p:cNvSpPr>
          <p:nvPr/>
        </p:nvSpPr>
        <p:spPr bwMode="auto">
          <a:xfrm>
            <a:off x="395288" y="4221163"/>
            <a:ext cx="502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u="sng"/>
              <a:t>Look at some more examples in the table below</a:t>
            </a:r>
          </a:p>
        </p:txBody>
      </p:sp>
      <p:grpSp>
        <p:nvGrpSpPr>
          <p:cNvPr id="10295" name="Group 55"/>
          <p:cNvGrpSpPr>
            <a:grpSpLocks/>
          </p:cNvGrpSpPr>
          <p:nvPr/>
        </p:nvGrpSpPr>
        <p:grpSpPr bwMode="auto">
          <a:xfrm>
            <a:off x="427134" y="4690665"/>
            <a:ext cx="5858186" cy="2086769"/>
            <a:chOff x="250" y="3022"/>
            <a:chExt cx="3583" cy="1159"/>
          </a:xfrm>
        </p:grpSpPr>
        <p:sp>
          <p:nvSpPr>
            <p:cNvPr id="5146" name="Rectangle 34"/>
            <p:cNvSpPr>
              <a:spLocks noChangeArrowheads="1"/>
            </p:cNvSpPr>
            <p:nvPr/>
          </p:nvSpPr>
          <p:spPr bwMode="auto">
            <a:xfrm>
              <a:off x="2110" y="3903"/>
              <a:ext cx="172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47" name="Rectangle 35"/>
            <p:cNvSpPr>
              <a:spLocks noChangeArrowheads="1"/>
            </p:cNvSpPr>
            <p:nvPr/>
          </p:nvSpPr>
          <p:spPr bwMode="auto">
            <a:xfrm>
              <a:off x="647" y="3903"/>
              <a:ext cx="14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48" name="Rectangle 36"/>
            <p:cNvSpPr>
              <a:spLocks noChangeArrowheads="1"/>
            </p:cNvSpPr>
            <p:nvPr/>
          </p:nvSpPr>
          <p:spPr bwMode="auto">
            <a:xfrm>
              <a:off x="250" y="3903"/>
              <a:ext cx="3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49" name="Rectangle 37"/>
            <p:cNvSpPr>
              <a:spLocks noChangeArrowheads="1"/>
            </p:cNvSpPr>
            <p:nvPr/>
          </p:nvSpPr>
          <p:spPr bwMode="auto">
            <a:xfrm>
              <a:off x="2110" y="3625"/>
              <a:ext cx="172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0" name="Rectangle 38"/>
            <p:cNvSpPr>
              <a:spLocks noChangeArrowheads="1"/>
            </p:cNvSpPr>
            <p:nvPr/>
          </p:nvSpPr>
          <p:spPr bwMode="auto">
            <a:xfrm>
              <a:off x="647" y="3625"/>
              <a:ext cx="14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1" name="Rectangle 39"/>
            <p:cNvSpPr>
              <a:spLocks noChangeArrowheads="1"/>
            </p:cNvSpPr>
            <p:nvPr/>
          </p:nvSpPr>
          <p:spPr bwMode="auto">
            <a:xfrm>
              <a:off x="250" y="3625"/>
              <a:ext cx="3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2" name="Rectangle 40"/>
            <p:cNvSpPr>
              <a:spLocks noChangeArrowheads="1"/>
            </p:cNvSpPr>
            <p:nvPr/>
          </p:nvSpPr>
          <p:spPr bwMode="auto">
            <a:xfrm>
              <a:off x="2110" y="3299"/>
              <a:ext cx="17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3" name="Rectangle 41"/>
            <p:cNvSpPr>
              <a:spLocks noChangeArrowheads="1"/>
            </p:cNvSpPr>
            <p:nvPr/>
          </p:nvSpPr>
          <p:spPr bwMode="auto">
            <a:xfrm>
              <a:off x="647" y="3299"/>
              <a:ext cx="146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4" name="Rectangle 42"/>
            <p:cNvSpPr>
              <a:spLocks noChangeArrowheads="1"/>
            </p:cNvSpPr>
            <p:nvPr/>
          </p:nvSpPr>
          <p:spPr bwMode="auto">
            <a:xfrm>
              <a:off x="250" y="3299"/>
              <a:ext cx="39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5" name="Rectangle 43"/>
            <p:cNvSpPr>
              <a:spLocks noChangeArrowheads="1"/>
            </p:cNvSpPr>
            <p:nvPr/>
          </p:nvSpPr>
          <p:spPr bwMode="auto">
            <a:xfrm>
              <a:off x="2110" y="3022"/>
              <a:ext cx="1723"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6" name="Rectangle 44"/>
            <p:cNvSpPr>
              <a:spLocks noChangeArrowheads="1"/>
            </p:cNvSpPr>
            <p:nvPr/>
          </p:nvSpPr>
          <p:spPr bwMode="auto">
            <a:xfrm>
              <a:off x="647" y="3022"/>
              <a:ext cx="1463"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7" name="Rectangle 45"/>
            <p:cNvSpPr>
              <a:spLocks noChangeArrowheads="1"/>
            </p:cNvSpPr>
            <p:nvPr/>
          </p:nvSpPr>
          <p:spPr bwMode="auto">
            <a:xfrm>
              <a:off x="250" y="3022"/>
              <a:ext cx="397"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5158" name="Line 46"/>
            <p:cNvSpPr>
              <a:spLocks noChangeShapeType="1"/>
            </p:cNvSpPr>
            <p:nvPr/>
          </p:nvSpPr>
          <p:spPr bwMode="auto">
            <a:xfrm>
              <a:off x="250" y="3022"/>
              <a:ext cx="35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59" name="Line 47"/>
            <p:cNvSpPr>
              <a:spLocks noChangeShapeType="1"/>
            </p:cNvSpPr>
            <p:nvPr/>
          </p:nvSpPr>
          <p:spPr bwMode="auto">
            <a:xfrm>
              <a:off x="250" y="3299"/>
              <a:ext cx="358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0" name="Line 48"/>
            <p:cNvSpPr>
              <a:spLocks noChangeShapeType="1"/>
            </p:cNvSpPr>
            <p:nvPr/>
          </p:nvSpPr>
          <p:spPr bwMode="auto">
            <a:xfrm>
              <a:off x="250" y="3625"/>
              <a:ext cx="358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1" name="Line 49"/>
            <p:cNvSpPr>
              <a:spLocks noChangeShapeType="1"/>
            </p:cNvSpPr>
            <p:nvPr/>
          </p:nvSpPr>
          <p:spPr bwMode="auto">
            <a:xfrm>
              <a:off x="250" y="3903"/>
              <a:ext cx="358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2" name="Line 50"/>
            <p:cNvSpPr>
              <a:spLocks noChangeShapeType="1"/>
            </p:cNvSpPr>
            <p:nvPr/>
          </p:nvSpPr>
          <p:spPr bwMode="auto">
            <a:xfrm>
              <a:off x="250" y="4181"/>
              <a:ext cx="35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3" name="Line 51"/>
            <p:cNvSpPr>
              <a:spLocks noChangeShapeType="1"/>
            </p:cNvSpPr>
            <p:nvPr/>
          </p:nvSpPr>
          <p:spPr bwMode="auto">
            <a:xfrm>
              <a:off x="250" y="3022"/>
              <a:ext cx="0" cy="115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4" name="Line 52"/>
            <p:cNvSpPr>
              <a:spLocks noChangeShapeType="1"/>
            </p:cNvSpPr>
            <p:nvPr/>
          </p:nvSpPr>
          <p:spPr bwMode="auto">
            <a:xfrm>
              <a:off x="647" y="3022"/>
              <a:ext cx="0" cy="11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5" name="Line 53"/>
            <p:cNvSpPr>
              <a:spLocks noChangeShapeType="1"/>
            </p:cNvSpPr>
            <p:nvPr/>
          </p:nvSpPr>
          <p:spPr bwMode="auto">
            <a:xfrm>
              <a:off x="2110" y="3022"/>
              <a:ext cx="0" cy="11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5166" name="Line 54"/>
            <p:cNvSpPr>
              <a:spLocks noChangeShapeType="1"/>
            </p:cNvSpPr>
            <p:nvPr/>
          </p:nvSpPr>
          <p:spPr bwMode="auto">
            <a:xfrm>
              <a:off x="3833" y="3022"/>
              <a:ext cx="0" cy="115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10296" name="Rectangle 56"/>
          <p:cNvSpPr>
            <a:spLocks noChangeArrowheads="1"/>
          </p:cNvSpPr>
          <p:nvPr/>
        </p:nvSpPr>
        <p:spPr bwMode="auto">
          <a:xfrm>
            <a:off x="1476375" y="4797425"/>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10297" name="Rectangle 57"/>
          <p:cNvSpPr>
            <a:spLocks noChangeArrowheads="1"/>
          </p:cNvSpPr>
          <p:nvPr/>
        </p:nvSpPr>
        <p:spPr bwMode="auto">
          <a:xfrm>
            <a:off x="3708400" y="47974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10298" name="Rectangle 58"/>
          <p:cNvSpPr>
            <a:spLocks noChangeArrowheads="1"/>
          </p:cNvSpPr>
          <p:nvPr/>
        </p:nvSpPr>
        <p:spPr bwMode="auto">
          <a:xfrm>
            <a:off x="468313" y="47974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IF</a:t>
            </a:r>
          </a:p>
        </p:txBody>
      </p:sp>
      <p:sp>
        <p:nvSpPr>
          <p:cNvPr id="10299" name="Rectangle 59"/>
          <p:cNvSpPr>
            <a:spLocks noChangeArrowheads="1"/>
          </p:cNvSpPr>
          <p:nvPr/>
        </p:nvSpPr>
        <p:spPr bwMode="auto">
          <a:xfrm>
            <a:off x="539750" y="5734050"/>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0300" name="Rectangle 60"/>
          <p:cNvSpPr>
            <a:spLocks noChangeArrowheads="1"/>
          </p:cNvSpPr>
          <p:nvPr/>
        </p:nvSpPr>
        <p:spPr bwMode="auto">
          <a:xfrm>
            <a:off x="1193120" y="5299524"/>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dirty="0"/>
              <a:t>Past simple</a:t>
            </a:r>
          </a:p>
        </p:txBody>
      </p:sp>
      <p:sp>
        <p:nvSpPr>
          <p:cNvPr id="10301" name="Rectangle 61"/>
          <p:cNvSpPr>
            <a:spLocks noChangeArrowheads="1"/>
          </p:cNvSpPr>
          <p:nvPr/>
        </p:nvSpPr>
        <p:spPr bwMode="auto">
          <a:xfrm>
            <a:off x="3611099" y="5321981"/>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dirty="0"/>
              <a:t>WOULD + base verb</a:t>
            </a:r>
          </a:p>
        </p:txBody>
      </p:sp>
      <p:sp>
        <p:nvSpPr>
          <p:cNvPr id="10302" name="Rectangle 62"/>
          <p:cNvSpPr>
            <a:spLocks noChangeArrowheads="1"/>
          </p:cNvSpPr>
          <p:nvPr/>
        </p:nvSpPr>
        <p:spPr bwMode="auto">
          <a:xfrm>
            <a:off x="1139476" y="5734050"/>
            <a:ext cx="2090737"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dirty="0"/>
              <a:t>Rama became rich</a:t>
            </a:r>
          </a:p>
        </p:txBody>
      </p:sp>
      <p:sp>
        <p:nvSpPr>
          <p:cNvPr id="10303" name="Rectangle 63"/>
          <p:cNvSpPr>
            <a:spLocks noChangeArrowheads="1"/>
          </p:cNvSpPr>
          <p:nvPr/>
        </p:nvSpPr>
        <p:spPr bwMode="auto">
          <a:xfrm>
            <a:off x="3468224" y="5776361"/>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She would marry him.</a:t>
            </a:r>
          </a:p>
        </p:txBody>
      </p:sp>
      <p:sp>
        <p:nvSpPr>
          <p:cNvPr id="10304" name="Rectangle 64"/>
          <p:cNvSpPr>
            <a:spLocks noChangeArrowheads="1"/>
          </p:cNvSpPr>
          <p:nvPr/>
        </p:nvSpPr>
        <p:spPr bwMode="auto">
          <a:xfrm>
            <a:off x="539750" y="6237288"/>
            <a:ext cx="307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0305" name="Rectangle 65"/>
          <p:cNvSpPr>
            <a:spLocks noChangeArrowheads="1"/>
          </p:cNvSpPr>
          <p:nvPr/>
        </p:nvSpPr>
        <p:spPr bwMode="auto">
          <a:xfrm>
            <a:off x="1104552" y="6276898"/>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It snowed next July</a:t>
            </a:r>
          </a:p>
        </p:txBody>
      </p:sp>
      <p:sp>
        <p:nvSpPr>
          <p:cNvPr id="10306" name="Rectangle 66"/>
          <p:cNvSpPr>
            <a:spLocks noChangeArrowheads="1"/>
          </p:cNvSpPr>
          <p:nvPr/>
        </p:nvSpPr>
        <p:spPr bwMode="auto">
          <a:xfrm>
            <a:off x="3539661" y="6276898"/>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Would you be surprised</a:t>
            </a:r>
          </a:p>
        </p:txBody>
      </p:sp>
      <p:sp>
        <p:nvSpPr>
          <p:cNvPr id="2" name="Rectangle 1"/>
          <p:cNvSpPr/>
          <p:nvPr/>
        </p:nvSpPr>
        <p:spPr>
          <a:xfrm>
            <a:off x="1169308" y="267216"/>
            <a:ext cx="2642839"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solidFill>
                  <a:srgbClr val="7030A0"/>
                </a:solidFill>
                <a:effectLst>
                  <a:outerShdw blurRad="50800" algn="tl" rotWithShape="0">
                    <a:srgbClr val="000000"/>
                  </a:outerShdw>
                </a:effectLst>
              </a:rPr>
              <a:t>Type Two</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23040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024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10245">
                                            <p:txEl>
                                              <p:pRg st="0" end="0"/>
                                            </p:txEl>
                                          </p:spTgt>
                                        </p:tgtEl>
                                        <p:attrNameLst>
                                          <p:attrName>style.visibility</p:attrName>
                                        </p:attrNameLst>
                                      </p:cBhvr>
                                      <p:to>
                                        <p:strVal val="visible"/>
                                      </p:to>
                                    </p:set>
                                  </p:childTnLst>
                                </p:cTn>
                              </p:par>
                            </p:childTnLst>
                          </p:cTn>
                        </p:par>
                        <p:par>
                          <p:cTn id="10" fill="hold" nodeType="afterGroup">
                            <p:stCondLst>
                              <p:cond delay="16550"/>
                            </p:stCondLst>
                            <p:childTnLst>
                              <p:par>
                                <p:cTn id="11" presetID="1" presetClass="entr" presetSubtype="0" fill="hold" nodeType="afterEffect">
                                  <p:stCondLst>
                                    <p:cond delay="0"/>
                                  </p:stCondLst>
                                  <p:childTnLst>
                                    <p:set>
                                      <p:cBhvr>
                                        <p:cTn id="12" dur="1" fill="hold">
                                          <p:stCondLst>
                                            <p:cond delay="499"/>
                                          </p:stCondLst>
                                        </p:cTn>
                                        <p:tgtEl>
                                          <p:spTgt spid="10263"/>
                                        </p:tgtEl>
                                        <p:attrNameLst>
                                          <p:attrName>style.visibility</p:attrName>
                                        </p:attrNameLst>
                                      </p:cBhvr>
                                      <p:to>
                                        <p:strVal val="visible"/>
                                      </p:to>
                                    </p:set>
                                  </p:childTnLst>
                                </p:cTn>
                              </p:par>
                            </p:childTnLst>
                          </p:cTn>
                        </p:par>
                        <p:par>
                          <p:cTn id="13" fill="hold" nodeType="afterGroup">
                            <p:stCondLst>
                              <p:cond delay="17050"/>
                            </p:stCondLst>
                            <p:childTnLst>
                              <p:par>
                                <p:cTn id="14" presetID="2" presetClass="entr" presetSubtype="1" fill="hold" grpId="0" nodeType="afterEffect">
                                  <p:stCondLst>
                                    <p:cond delay="0"/>
                                  </p:stCondLst>
                                  <p:childTnLst>
                                    <p:set>
                                      <p:cBhvr>
                                        <p:cTn id="15" dur="1" fill="hold">
                                          <p:stCondLst>
                                            <p:cond delay="0"/>
                                          </p:stCondLst>
                                        </p:cTn>
                                        <p:tgtEl>
                                          <p:spTgt spid="10264">
                                            <p:txEl>
                                              <p:pRg st="0" end="0"/>
                                            </p:txEl>
                                          </p:spTgt>
                                        </p:tgtEl>
                                        <p:attrNameLst>
                                          <p:attrName>style.visibility</p:attrName>
                                        </p:attrNameLst>
                                      </p:cBhvr>
                                      <p:to>
                                        <p:strVal val="visible"/>
                                      </p:to>
                                    </p:set>
                                    <p:anim calcmode="lin" valueType="num">
                                      <p:cBhvr additive="base">
                                        <p:cTn id="16" dur="500" fill="hold"/>
                                        <p:tgtEl>
                                          <p:spTgt spid="1026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264">
                                            <p:txEl>
                                              <p:pRg st="0" end="0"/>
                                            </p:txEl>
                                          </p:spTgt>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7550"/>
                            </p:stCondLst>
                            <p:childTnLst>
                              <p:par>
                                <p:cTn id="19" presetID="2" presetClass="entr" presetSubtype="1" fill="hold" grpId="0" nodeType="afterEffect">
                                  <p:stCondLst>
                                    <p:cond delay="0"/>
                                  </p:stCondLst>
                                  <p:childTnLst>
                                    <p:set>
                                      <p:cBhvr>
                                        <p:cTn id="20" dur="1" fill="hold">
                                          <p:stCondLst>
                                            <p:cond delay="0"/>
                                          </p:stCondLst>
                                        </p:cTn>
                                        <p:tgtEl>
                                          <p:spTgt spid="10265">
                                            <p:txEl>
                                              <p:pRg st="0" end="0"/>
                                            </p:txEl>
                                          </p:spTgt>
                                        </p:tgtEl>
                                        <p:attrNameLst>
                                          <p:attrName>style.visibility</p:attrName>
                                        </p:attrNameLst>
                                      </p:cBhvr>
                                      <p:to>
                                        <p:strVal val="visible"/>
                                      </p:to>
                                    </p:set>
                                    <p:anim calcmode="lin" valueType="num">
                                      <p:cBhvr additive="base">
                                        <p:cTn id="21" dur="500" fill="hold"/>
                                        <p:tgtEl>
                                          <p:spTgt spid="1026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65">
                                            <p:txEl>
                                              <p:pRg st="0" end="0"/>
                                            </p:txEl>
                                          </p:spTgt>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18050"/>
                            </p:stCondLst>
                            <p:childTnLst>
                              <p:par>
                                <p:cTn id="24" presetID="2" presetClass="entr" presetSubtype="1" fill="hold" grpId="0" nodeType="afterEffect">
                                  <p:stCondLst>
                                    <p:cond delay="0"/>
                                  </p:stCondLst>
                                  <p:childTnLst>
                                    <p:set>
                                      <p:cBhvr>
                                        <p:cTn id="25" dur="1" fill="hold">
                                          <p:stCondLst>
                                            <p:cond delay="0"/>
                                          </p:stCondLst>
                                        </p:cTn>
                                        <p:tgtEl>
                                          <p:spTgt spid="10266">
                                            <p:txEl>
                                              <p:pRg st="0" end="0"/>
                                            </p:txEl>
                                          </p:spTgt>
                                        </p:tgtEl>
                                        <p:attrNameLst>
                                          <p:attrName>style.visibility</p:attrName>
                                        </p:attrNameLst>
                                      </p:cBhvr>
                                      <p:to>
                                        <p:strVal val="visible"/>
                                      </p:to>
                                    </p:set>
                                    <p:anim calcmode="lin" valueType="num">
                                      <p:cBhvr additive="base">
                                        <p:cTn id="26" dur="500" fill="hold"/>
                                        <p:tgtEl>
                                          <p:spTgt spid="1026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266">
                                            <p:txEl>
                                              <p:pRg st="0" end="0"/>
                                            </p:txEl>
                                          </p:spTgt>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8550"/>
                            </p:stCondLst>
                            <p:childTnLst>
                              <p:par>
                                <p:cTn id="29" presetID="2" presetClass="entr" presetSubtype="1" fill="hold" grpId="0" nodeType="afterEffect">
                                  <p:stCondLst>
                                    <p:cond delay="0"/>
                                  </p:stCondLst>
                                  <p:childTnLst>
                                    <p:set>
                                      <p:cBhvr>
                                        <p:cTn id="30" dur="1" fill="hold">
                                          <p:stCondLst>
                                            <p:cond delay="0"/>
                                          </p:stCondLst>
                                        </p:cTn>
                                        <p:tgtEl>
                                          <p:spTgt spid="10268">
                                            <p:txEl>
                                              <p:pRg st="0" end="0"/>
                                            </p:txEl>
                                          </p:spTgt>
                                        </p:tgtEl>
                                        <p:attrNameLst>
                                          <p:attrName>style.visibility</p:attrName>
                                        </p:attrNameLst>
                                      </p:cBhvr>
                                      <p:to>
                                        <p:strVal val="visible"/>
                                      </p:to>
                                    </p:set>
                                    <p:anim calcmode="lin" valueType="num">
                                      <p:cBhvr additive="base">
                                        <p:cTn id="31" dur="500" fill="hold"/>
                                        <p:tgtEl>
                                          <p:spTgt spid="1026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68">
                                            <p:txEl>
                                              <p:pRg st="0" end="0"/>
                                            </p:txEl>
                                          </p:spTgt>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19050"/>
                            </p:stCondLst>
                            <p:childTnLst>
                              <p:par>
                                <p:cTn id="34" presetID="2" presetClass="entr" presetSubtype="1" fill="hold" grpId="0" nodeType="afterEffect">
                                  <p:stCondLst>
                                    <p:cond delay="0"/>
                                  </p:stCondLst>
                                  <p:childTnLst>
                                    <p:set>
                                      <p:cBhvr>
                                        <p:cTn id="35" dur="1" fill="hold">
                                          <p:stCondLst>
                                            <p:cond delay="0"/>
                                          </p:stCondLst>
                                        </p:cTn>
                                        <p:tgtEl>
                                          <p:spTgt spid="10269">
                                            <p:txEl>
                                              <p:pRg st="0" end="0"/>
                                            </p:txEl>
                                          </p:spTgt>
                                        </p:tgtEl>
                                        <p:attrNameLst>
                                          <p:attrName>style.visibility</p:attrName>
                                        </p:attrNameLst>
                                      </p:cBhvr>
                                      <p:to>
                                        <p:strVal val="visible"/>
                                      </p:to>
                                    </p:set>
                                    <p:anim calcmode="lin" valueType="num">
                                      <p:cBhvr additive="base">
                                        <p:cTn id="36" dur="500" fill="hold"/>
                                        <p:tgtEl>
                                          <p:spTgt spid="1026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69">
                                            <p:txEl>
                                              <p:pRg st="0" end="0"/>
                                            </p:txEl>
                                          </p:spTgt>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19550"/>
                            </p:stCondLst>
                            <p:childTnLst>
                              <p:par>
                                <p:cTn id="39" presetID="1" presetClass="entr" presetSubtype="0" fill="hold" grpId="0" nodeType="afterEffect">
                                  <p:stCondLst>
                                    <p:cond delay="0"/>
                                  </p:stCondLst>
                                  <p:childTnLst>
                                    <p:set>
                                      <p:cBhvr>
                                        <p:cTn id="40" dur="1" fill="hold">
                                          <p:stCondLst>
                                            <p:cond delay="499"/>
                                          </p:stCondLst>
                                        </p:cTn>
                                        <p:tgtEl>
                                          <p:spTgt spid="10267">
                                            <p:txEl>
                                              <p:pRg st="0" end="0"/>
                                            </p:txEl>
                                          </p:spTgt>
                                        </p:tgtEl>
                                        <p:attrNameLst>
                                          <p:attrName>style.visibility</p:attrName>
                                        </p:attrNameLst>
                                      </p:cBhvr>
                                      <p:to>
                                        <p:strVal val="visible"/>
                                      </p:to>
                                    </p:set>
                                  </p:childTnLst>
                                </p:cTn>
                              </p:par>
                            </p:childTnLst>
                          </p:cTn>
                        </p:par>
                        <p:par>
                          <p:cTn id="41" fill="hold" nodeType="afterGroup">
                            <p:stCondLst>
                              <p:cond delay="20050"/>
                            </p:stCondLst>
                            <p:childTnLst>
                              <p:par>
                                <p:cTn id="42" presetID="1" presetClass="entr" presetSubtype="0" fill="hold" grpId="0" nodeType="afterEffect">
                                  <p:stCondLst>
                                    <p:cond delay="0"/>
                                  </p:stCondLst>
                                  <p:childTnLst>
                                    <p:set>
                                      <p:cBhvr>
                                        <p:cTn id="43" dur="1" fill="hold">
                                          <p:stCondLst>
                                            <p:cond delay="499"/>
                                          </p:stCondLst>
                                        </p:cTn>
                                        <p:tgtEl>
                                          <p:spTgt spid="10271">
                                            <p:txEl>
                                              <p:pRg st="0" end="0"/>
                                            </p:txEl>
                                          </p:spTgt>
                                        </p:tgtEl>
                                        <p:attrNameLst>
                                          <p:attrName>style.visibility</p:attrName>
                                        </p:attrNameLst>
                                      </p:cBhvr>
                                      <p:to>
                                        <p:strVal val="visible"/>
                                      </p:to>
                                    </p:set>
                                  </p:childTnLst>
                                </p:cTn>
                              </p:par>
                            </p:childTnLst>
                          </p:cTn>
                        </p:par>
                        <p:par>
                          <p:cTn id="44" fill="hold" nodeType="afterGroup">
                            <p:stCondLst>
                              <p:cond delay="20550"/>
                            </p:stCondLst>
                            <p:childTnLst>
                              <p:par>
                                <p:cTn id="45" presetID="2" presetClass="entr" presetSubtype="1" fill="hold" grpId="0" nodeType="afterEffect">
                                  <p:stCondLst>
                                    <p:cond delay="0"/>
                                  </p:stCondLst>
                                  <p:childTnLst>
                                    <p:set>
                                      <p:cBhvr>
                                        <p:cTn id="46" dur="1" fill="hold">
                                          <p:stCondLst>
                                            <p:cond delay="0"/>
                                          </p:stCondLst>
                                        </p:cTn>
                                        <p:tgtEl>
                                          <p:spTgt spid="10270">
                                            <p:txEl>
                                              <p:pRg st="0" end="0"/>
                                            </p:txEl>
                                          </p:spTgt>
                                        </p:tgtEl>
                                        <p:attrNameLst>
                                          <p:attrName>style.visibility</p:attrName>
                                        </p:attrNameLst>
                                      </p:cBhvr>
                                      <p:to>
                                        <p:strVal val="visible"/>
                                      </p:to>
                                    </p:set>
                                    <p:anim calcmode="lin" valueType="num">
                                      <p:cBhvr additive="base">
                                        <p:cTn id="47" dur="500" fill="hold"/>
                                        <p:tgtEl>
                                          <p:spTgt spid="1027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70">
                                            <p:txEl>
                                              <p:pRg st="0" end="0"/>
                                            </p:txEl>
                                          </p:spTgt>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21050"/>
                            </p:stCondLst>
                            <p:childTnLst>
                              <p:par>
                                <p:cTn id="50" presetID="1" presetClass="entr" presetSubtype="0" fill="hold" grpId="0" nodeType="afterEffect">
                                  <p:stCondLst>
                                    <p:cond delay="0"/>
                                  </p:stCondLst>
                                  <p:childTnLst>
                                    <p:set>
                                      <p:cBhvr>
                                        <p:cTn id="51" dur="1" fill="hold">
                                          <p:stCondLst>
                                            <p:cond delay="499"/>
                                          </p:stCondLst>
                                        </p:cTn>
                                        <p:tgtEl>
                                          <p:spTgt spid="10273">
                                            <p:txEl>
                                              <p:pRg st="0" end="0"/>
                                            </p:txEl>
                                          </p:spTgt>
                                        </p:tgtEl>
                                        <p:attrNameLst>
                                          <p:attrName>style.visibility</p:attrName>
                                        </p:attrNameLst>
                                      </p:cBhvr>
                                      <p:to>
                                        <p:strVal val="visible"/>
                                      </p:to>
                                    </p:set>
                                  </p:childTnLst>
                                </p:cTn>
                              </p:par>
                            </p:childTnLst>
                          </p:cTn>
                        </p:par>
                        <p:par>
                          <p:cTn id="52" fill="hold" nodeType="afterGroup">
                            <p:stCondLst>
                              <p:cond delay="21550"/>
                            </p:stCondLst>
                            <p:childTnLst>
                              <p:par>
                                <p:cTn id="53" presetID="1" presetClass="entr" presetSubtype="0" fill="hold" nodeType="afterEffect">
                                  <p:stCondLst>
                                    <p:cond delay="0"/>
                                  </p:stCondLst>
                                  <p:childTnLst>
                                    <p:set>
                                      <p:cBhvr>
                                        <p:cTn id="54" dur="1" fill="hold">
                                          <p:stCondLst>
                                            <p:cond delay="499"/>
                                          </p:stCondLst>
                                        </p:cTn>
                                        <p:tgtEl>
                                          <p:spTgt spid="10295"/>
                                        </p:tgtEl>
                                        <p:attrNameLst>
                                          <p:attrName>style.visibility</p:attrName>
                                        </p:attrNameLst>
                                      </p:cBhvr>
                                      <p:to>
                                        <p:strVal val="visible"/>
                                      </p:to>
                                    </p:set>
                                  </p:childTnLst>
                                </p:cTn>
                              </p:par>
                            </p:childTnLst>
                          </p:cTn>
                        </p:par>
                        <p:par>
                          <p:cTn id="55" fill="hold" nodeType="afterGroup">
                            <p:stCondLst>
                              <p:cond delay="22050"/>
                            </p:stCondLst>
                            <p:childTnLst>
                              <p:par>
                                <p:cTn id="56" presetID="2" presetClass="entr" presetSubtype="1" fill="hold" grpId="0" nodeType="afterEffect">
                                  <p:stCondLst>
                                    <p:cond delay="0"/>
                                  </p:stCondLst>
                                  <p:childTnLst>
                                    <p:set>
                                      <p:cBhvr>
                                        <p:cTn id="57" dur="1" fill="hold">
                                          <p:stCondLst>
                                            <p:cond delay="0"/>
                                          </p:stCondLst>
                                        </p:cTn>
                                        <p:tgtEl>
                                          <p:spTgt spid="10298">
                                            <p:txEl>
                                              <p:pRg st="0" end="0"/>
                                            </p:txEl>
                                          </p:spTgt>
                                        </p:tgtEl>
                                        <p:attrNameLst>
                                          <p:attrName>style.visibility</p:attrName>
                                        </p:attrNameLst>
                                      </p:cBhvr>
                                      <p:to>
                                        <p:strVal val="visible"/>
                                      </p:to>
                                    </p:set>
                                    <p:anim calcmode="lin" valueType="num">
                                      <p:cBhvr additive="base">
                                        <p:cTn id="58" dur="500" fill="hold"/>
                                        <p:tgtEl>
                                          <p:spTgt spid="10298">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298">
                                            <p:txEl>
                                              <p:pRg st="0" end="0"/>
                                            </p:txEl>
                                          </p:spTgt>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22550"/>
                            </p:stCondLst>
                            <p:childTnLst>
                              <p:par>
                                <p:cTn id="61" presetID="2" presetClass="entr" presetSubtype="1" fill="hold" grpId="0" nodeType="afterEffect">
                                  <p:stCondLst>
                                    <p:cond delay="0"/>
                                  </p:stCondLst>
                                  <p:childTnLst>
                                    <p:set>
                                      <p:cBhvr>
                                        <p:cTn id="62" dur="1" fill="hold">
                                          <p:stCondLst>
                                            <p:cond delay="0"/>
                                          </p:stCondLst>
                                        </p:cTn>
                                        <p:tgtEl>
                                          <p:spTgt spid="10296">
                                            <p:txEl>
                                              <p:pRg st="0" end="0"/>
                                            </p:txEl>
                                          </p:spTgt>
                                        </p:tgtEl>
                                        <p:attrNameLst>
                                          <p:attrName>style.visibility</p:attrName>
                                        </p:attrNameLst>
                                      </p:cBhvr>
                                      <p:to>
                                        <p:strVal val="visible"/>
                                      </p:to>
                                    </p:set>
                                    <p:anim calcmode="lin" valueType="num">
                                      <p:cBhvr additive="base">
                                        <p:cTn id="63" dur="500" fill="hold"/>
                                        <p:tgtEl>
                                          <p:spTgt spid="1029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296">
                                            <p:txEl>
                                              <p:pRg st="0" end="0"/>
                                            </p:txEl>
                                          </p:spTgt>
                                        </p:tgtEl>
                                        <p:attrNameLst>
                                          <p:attrName>ppt_y</p:attrName>
                                        </p:attrNameLst>
                                      </p:cBhvr>
                                      <p:tavLst>
                                        <p:tav tm="0">
                                          <p:val>
                                            <p:strVal val="0-#ppt_h/2"/>
                                          </p:val>
                                        </p:tav>
                                        <p:tav tm="100000">
                                          <p:val>
                                            <p:strVal val="#ppt_y"/>
                                          </p:val>
                                        </p:tav>
                                      </p:tavLst>
                                    </p:anim>
                                  </p:childTnLst>
                                </p:cTn>
                              </p:par>
                            </p:childTnLst>
                          </p:cTn>
                        </p:par>
                        <p:par>
                          <p:cTn id="65" fill="hold" nodeType="afterGroup">
                            <p:stCondLst>
                              <p:cond delay="23050"/>
                            </p:stCondLst>
                            <p:childTnLst>
                              <p:par>
                                <p:cTn id="66" presetID="2" presetClass="entr" presetSubtype="1" fill="hold" grpId="0" nodeType="afterEffect">
                                  <p:stCondLst>
                                    <p:cond delay="0"/>
                                  </p:stCondLst>
                                  <p:childTnLst>
                                    <p:set>
                                      <p:cBhvr>
                                        <p:cTn id="67" dur="1" fill="hold">
                                          <p:stCondLst>
                                            <p:cond delay="0"/>
                                          </p:stCondLst>
                                        </p:cTn>
                                        <p:tgtEl>
                                          <p:spTgt spid="10297">
                                            <p:txEl>
                                              <p:pRg st="0" end="0"/>
                                            </p:txEl>
                                          </p:spTgt>
                                        </p:tgtEl>
                                        <p:attrNameLst>
                                          <p:attrName>style.visibility</p:attrName>
                                        </p:attrNameLst>
                                      </p:cBhvr>
                                      <p:to>
                                        <p:strVal val="visible"/>
                                      </p:to>
                                    </p:set>
                                    <p:anim calcmode="lin" valueType="num">
                                      <p:cBhvr additive="base">
                                        <p:cTn id="68" dur="500" fill="hold"/>
                                        <p:tgtEl>
                                          <p:spTgt spid="1029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97">
                                            <p:txEl>
                                              <p:pRg st="0" end="0"/>
                                            </p:txEl>
                                          </p:spTgt>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23550"/>
                            </p:stCondLst>
                            <p:childTnLst>
                              <p:par>
                                <p:cTn id="71" presetID="2" presetClass="entr" presetSubtype="1" fill="hold" grpId="0" nodeType="afterEffect">
                                  <p:stCondLst>
                                    <p:cond delay="0"/>
                                  </p:stCondLst>
                                  <p:childTnLst>
                                    <p:set>
                                      <p:cBhvr>
                                        <p:cTn id="72" dur="1" fill="hold">
                                          <p:stCondLst>
                                            <p:cond delay="0"/>
                                          </p:stCondLst>
                                        </p:cTn>
                                        <p:tgtEl>
                                          <p:spTgt spid="10300">
                                            <p:txEl>
                                              <p:pRg st="0" end="0"/>
                                            </p:txEl>
                                          </p:spTgt>
                                        </p:tgtEl>
                                        <p:attrNameLst>
                                          <p:attrName>style.visibility</p:attrName>
                                        </p:attrNameLst>
                                      </p:cBhvr>
                                      <p:to>
                                        <p:strVal val="visible"/>
                                      </p:to>
                                    </p:set>
                                    <p:anim calcmode="lin" valueType="num">
                                      <p:cBhvr additive="base">
                                        <p:cTn id="73" dur="500" fill="hold"/>
                                        <p:tgtEl>
                                          <p:spTgt spid="1030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300">
                                            <p:txEl>
                                              <p:pRg st="0" end="0"/>
                                            </p:txEl>
                                          </p:spTgt>
                                        </p:tgtEl>
                                        <p:attrNameLst>
                                          <p:attrName>ppt_y</p:attrName>
                                        </p:attrNameLst>
                                      </p:cBhvr>
                                      <p:tavLst>
                                        <p:tav tm="0">
                                          <p:val>
                                            <p:strVal val="0-#ppt_h/2"/>
                                          </p:val>
                                        </p:tav>
                                        <p:tav tm="100000">
                                          <p:val>
                                            <p:strVal val="#ppt_y"/>
                                          </p:val>
                                        </p:tav>
                                      </p:tavLst>
                                    </p:anim>
                                  </p:childTnLst>
                                </p:cTn>
                              </p:par>
                            </p:childTnLst>
                          </p:cTn>
                        </p:par>
                        <p:par>
                          <p:cTn id="75" fill="hold" nodeType="afterGroup">
                            <p:stCondLst>
                              <p:cond delay="24050"/>
                            </p:stCondLst>
                            <p:childTnLst>
                              <p:par>
                                <p:cTn id="76" presetID="2" presetClass="entr" presetSubtype="1" fill="hold" grpId="0" nodeType="afterEffect">
                                  <p:stCondLst>
                                    <p:cond delay="0"/>
                                  </p:stCondLst>
                                  <p:childTnLst>
                                    <p:set>
                                      <p:cBhvr>
                                        <p:cTn id="77" dur="1" fill="hold">
                                          <p:stCondLst>
                                            <p:cond delay="0"/>
                                          </p:stCondLst>
                                        </p:cTn>
                                        <p:tgtEl>
                                          <p:spTgt spid="10301">
                                            <p:txEl>
                                              <p:pRg st="0" end="0"/>
                                            </p:txEl>
                                          </p:spTgt>
                                        </p:tgtEl>
                                        <p:attrNameLst>
                                          <p:attrName>style.visibility</p:attrName>
                                        </p:attrNameLst>
                                      </p:cBhvr>
                                      <p:to>
                                        <p:strVal val="visible"/>
                                      </p:to>
                                    </p:set>
                                    <p:anim calcmode="lin" valueType="num">
                                      <p:cBhvr additive="base">
                                        <p:cTn id="78" dur="500" fill="hold"/>
                                        <p:tgtEl>
                                          <p:spTgt spid="10301">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0301">
                                            <p:txEl>
                                              <p:pRg st="0" end="0"/>
                                            </p:txEl>
                                          </p:spTgt>
                                        </p:tgtEl>
                                        <p:attrNameLst>
                                          <p:attrName>ppt_y</p:attrName>
                                        </p:attrNameLst>
                                      </p:cBhvr>
                                      <p:tavLst>
                                        <p:tav tm="0">
                                          <p:val>
                                            <p:strVal val="0-#ppt_h/2"/>
                                          </p:val>
                                        </p:tav>
                                        <p:tav tm="100000">
                                          <p:val>
                                            <p:strVal val="#ppt_y"/>
                                          </p:val>
                                        </p:tav>
                                      </p:tavLst>
                                    </p:anim>
                                  </p:childTnLst>
                                </p:cTn>
                              </p:par>
                            </p:childTnLst>
                          </p:cTn>
                        </p:par>
                        <p:par>
                          <p:cTn id="80" fill="hold" nodeType="afterGroup">
                            <p:stCondLst>
                              <p:cond delay="24550"/>
                            </p:stCondLst>
                            <p:childTnLst>
                              <p:par>
                                <p:cTn id="81" presetID="1" presetClass="entr" presetSubtype="0" fill="hold" grpId="0" nodeType="afterEffect">
                                  <p:stCondLst>
                                    <p:cond delay="0"/>
                                  </p:stCondLst>
                                  <p:childTnLst>
                                    <p:set>
                                      <p:cBhvr>
                                        <p:cTn id="82" dur="1" fill="hold">
                                          <p:stCondLst>
                                            <p:cond delay="499"/>
                                          </p:stCondLst>
                                        </p:cTn>
                                        <p:tgtEl>
                                          <p:spTgt spid="10299">
                                            <p:txEl>
                                              <p:pRg st="0" end="0"/>
                                            </p:txEl>
                                          </p:spTgt>
                                        </p:tgtEl>
                                        <p:attrNameLst>
                                          <p:attrName>style.visibility</p:attrName>
                                        </p:attrNameLst>
                                      </p:cBhvr>
                                      <p:to>
                                        <p:strVal val="visible"/>
                                      </p:to>
                                    </p:set>
                                  </p:childTnLst>
                                </p:cTn>
                              </p:par>
                            </p:childTnLst>
                          </p:cTn>
                        </p:par>
                        <p:par>
                          <p:cTn id="83" fill="hold" nodeType="afterGroup">
                            <p:stCondLst>
                              <p:cond delay="25050"/>
                            </p:stCondLst>
                            <p:childTnLst>
                              <p:par>
                                <p:cTn id="84" presetID="1" presetClass="entr" presetSubtype="0" fill="hold" grpId="0" nodeType="afterEffect">
                                  <p:stCondLst>
                                    <p:cond delay="0"/>
                                  </p:stCondLst>
                                  <p:childTnLst>
                                    <p:set>
                                      <p:cBhvr>
                                        <p:cTn id="85" dur="1" fill="hold">
                                          <p:stCondLst>
                                            <p:cond delay="499"/>
                                          </p:stCondLst>
                                        </p:cTn>
                                        <p:tgtEl>
                                          <p:spTgt spid="10302">
                                            <p:txEl>
                                              <p:pRg st="0" end="0"/>
                                            </p:txEl>
                                          </p:spTgt>
                                        </p:tgtEl>
                                        <p:attrNameLst>
                                          <p:attrName>style.visibility</p:attrName>
                                        </p:attrNameLst>
                                      </p:cBhvr>
                                      <p:to>
                                        <p:strVal val="visible"/>
                                      </p:to>
                                    </p:set>
                                  </p:childTnLst>
                                </p:cTn>
                              </p:par>
                            </p:childTnLst>
                          </p:cTn>
                        </p:par>
                        <p:par>
                          <p:cTn id="86" fill="hold" nodeType="afterGroup">
                            <p:stCondLst>
                              <p:cond delay="25550"/>
                            </p:stCondLst>
                            <p:childTnLst>
                              <p:par>
                                <p:cTn id="87" presetID="2" presetClass="entr" presetSubtype="1" fill="hold" grpId="0" nodeType="afterEffect">
                                  <p:stCondLst>
                                    <p:cond delay="0"/>
                                  </p:stCondLst>
                                  <p:childTnLst>
                                    <p:set>
                                      <p:cBhvr>
                                        <p:cTn id="88" dur="1" fill="hold">
                                          <p:stCondLst>
                                            <p:cond delay="0"/>
                                          </p:stCondLst>
                                        </p:cTn>
                                        <p:tgtEl>
                                          <p:spTgt spid="10303">
                                            <p:txEl>
                                              <p:pRg st="0" end="0"/>
                                            </p:txEl>
                                          </p:spTgt>
                                        </p:tgtEl>
                                        <p:attrNameLst>
                                          <p:attrName>style.visibility</p:attrName>
                                        </p:attrNameLst>
                                      </p:cBhvr>
                                      <p:to>
                                        <p:strVal val="visible"/>
                                      </p:to>
                                    </p:set>
                                    <p:anim calcmode="lin" valueType="num">
                                      <p:cBhvr additive="base">
                                        <p:cTn id="89" dur="500" fill="hold"/>
                                        <p:tgtEl>
                                          <p:spTgt spid="1030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0303">
                                            <p:txEl>
                                              <p:pRg st="0" end="0"/>
                                            </p:txEl>
                                          </p:spTgt>
                                        </p:tgtEl>
                                        <p:attrNameLst>
                                          <p:attrName>ppt_y</p:attrName>
                                        </p:attrNameLst>
                                      </p:cBhvr>
                                      <p:tavLst>
                                        <p:tav tm="0">
                                          <p:val>
                                            <p:strVal val="0-#ppt_h/2"/>
                                          </p:val>
                                        </p:tav>
                                        <p:tav tm="100000">
                                          <p:val>
                                            <p:strVal val="#ppt_y"/>
                                          </p:val>
                                        </p:tav>
                                      </p:tavLst>
                                    </p:anim>
                                  </p:childTnLst>
                                </p:cTn>
                              </p:par>
                            </p:childTnLst>
                          </p:cTn>
                        </p:par>
                        <p:par>
                          <p:cTn id="91" fill="hold" nodeType="afterGroup">
                            <p:stCondLst>
                              <p:cond delay="26050"/>
                            </p:stCondLst>
                            <p:childTnLst>
                              <p:par>
                                <p:cTn id="92" presetID="1" presetClass="entr" presetSubtype="0" fill="hold" grpId="0" nodeType="afterEffect">
                                  <p:stCondLst>
                                    <p:cond delay="0"/>
                                  </p:stCondLst>
                                  <p:childTnLst>
                                    <p:set>
                                      <p:cBhvr>
                                        <p:cTn id="93" dur="1" fill="hold">
                                          <p:stCondLst>
                                            <p:cond delay="499"/>
                                          </p:stCondLst>
                                        </p:cTn>
                                        <p:tgtEl>
                                          <p:spTgt spid="10304">
                                            <p:txEl>
                                              <p:pRg st="0" end="0"/>
                                            </p:txEl>
                                          </p:spTgt>
                                        </p:tgtEl>
                                        <p:attrNameLst>
                                          <p:attrName>style.visibility</p:attrName>
                                        </p:attrNameLst>
                                      </p:cBhvr>
                                      <p:to>
                                        <p:strVal val="visible"/>
                                      </p:to>
                                    </p:set>
                                  </p:childTnLst>
                                </p:cTn>
                              </p:par>
                            </p:childTnLst>
                          </p:cTn>
                        </p:par>
                        <p:par>
                          <p:cTn id="94" fill="hold" nodeType="afterGroup">
                            <p:stCondLst>
                              <p:cond delay="26550"/>
                            </p:stCondLst>
                            <p:childTnLst>
                              <p:par>
                                <p:cTn id="95" presetID="1" presetClass="entr" presetSubtype="0" fill="hold" grpId="0" nodeType="afterEffect">
                                  <p:stCondLst>
                                    <p:cond delay="0"/>
                                  </p:stCondLst>
                                  <p:childTnLst>
                                    <p:set>
                                      <p:cBhvr>
                                        <p:cTn id="96" dur="1" fill="hold">
                                          <p:stCondLst>
                                            <p:cond delay="499"/>
                                          </p:stCondLst>
                                        </p:cTn>
                                        <p:tgtEl>
                                          <p:spTgt spid="10305">
                                            <p:txEl>
                                              <p:pRg st="0" end="0"/>
                                            </p:txEl>
                                          </p:spTgt>
                                        </p:tgtEl>
                                        <p:attrNameLst>
                                          <p:attrName>style.visibility</p:attrName>
                                        </p:attrNameLst>
                                      </p:cBhvr>
                                      <p:to>
                                        <p:strVal val="visible"/>
                                      </p:to>
                                    </p:set>
                                  </p:childTnLst>
                                </p:cTn>
                              </p:par>
                            </p:childTnLst>
                          </p:cTn>
                        </p:par>
                        <p:par>
                          <p:cTn id="97" fill="hold" nodeType="afterGroup">
                            <p:stCondLst>
                              <p:cond delay="27050"/>
                            </p:stCondLst>
                            <p:childTnLst>
                              <p:par>
                                <p:cTn id="98" presetID="2" presetClass="entr" presetSubtype="1" fill="hold" grpId="0" nodeType="afterEffect">
                                  <p:stCondLst>
                                    <p:cond delay="0"/>
                                  </p:stCondLst>
                                  <p:childTnLst>
                                    <p:set>
                                      <p:cBhvr>
                                        <p:cTn id="99" dur="1" fill="hold">
                                          <p:stCondLst>
                                            <p:cond delay="0"/>
                                          </p:stCondLst>
                                        </p:cTn>
                                        <p:tgtEl>
                                          <p:spTgt spid="10306">
                                            <p:txEl>
                                              <p:pRg st="0" end="0"/>
                                            </p:txEl>
                                          </p:spTgt>
                                        </p:tgtEl>
                                        <p:attrNameLst>
                                          <p:attrName>style.visibility</p:attrName>
                                        </p:attrNameLst>
                                      </p:cBhvr>
                                      <p:to>
                                        <p:strVal val="visible"/>
                                      </p:to>
                                    </p:set>
                                    <p:anim calcmode="lin" valueType="num">
                                      <p:cBhvr additive="base">
                                        <p:cTn id="100" dur="500" fill="hold"/>
                                        <p:tgtEl>
                                          <p:spTgt spid="10306">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030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advAuto="0"/>
      <p:bldP spid="10264" grpId="0" build="p" autoUpdateAnimBg="0" advAuto="0"/>
      <p:bldP spid="10265" grpId="0" build="p" autoUpdateAnimBg="0" advAuto="0"/>
      <p:bldP spid="10266" grpId="0" build="p" autoUpdateAnimBg="0" advAuto="0"/>
      <p:bldP spid="10267" grpId="0" build="p" autoUpdateAnimBg="0" advAuto="0"/>
      <p:bldP spid="10268" grpId="0" build="p" autoUpdateAnimBg="0" advAuto="0"/>
      <p:bldP spid="10269" grpId="0" build="p" autoUpdateAnimBg="0" advAuto="0"/>
      <p:bldP spid="10270" grpId="0" build="p" autoUpdateAnimBg="0" advAuto="0"/>
      <p:bldP spid="10271" grpId="0" build="p" autoUpdateAnimBg="0" advAuto="0"/>
      <p:bldP spid="10273" grpId="0" build="p" autoUpdateAnimBg="0" advAuto="0"/>
      <p:bldP spid="10296" grpId="0" build="p" autoUpdateAnimBg="0" advAuto="0"/>
      <p:bldP spid="10297" grpId="0" build="p" autoUpdateAnimBg="0" advAuto="0"/>
      <p:bldP spid="10298" grpId="0" build="p" autoUpdateAnimBg="0" advAuto="0"/>
      <p:bldP spid="10299" grpId="0" build="p" autoUpdateAnimBg="0" advAuto="0"/>
      <p:bldP spid="10300" grpId="0" build="p" autoUpdateAnimBg="0" advAuto="0"/>
      <p:bldP spid="10301" grpId="0" build="p" autoUpdateAnimBg="0" advAuto="0"/>
      <p:bldP spid="10302" grpId="0" build="p" autoUpdateAnimBg="0" advAuto="0"/>
      <p:bldP spid="10303" grpId="0" build="p" autoUpdateAnimBg="0" advAuto="0"/>
      <p:bldP spid="10304" grpId="0" build="p" autoUpdateAnimBg="0" advAuto="0"/>
      <p:bldP spid="10305" grpId="0" build="p" autoUpdateAnimBg="0" advAuto="0"/>
      <p:bldP spid="10306" grpId="0" build="p" autoUpdateAnimBg="0"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11" name="Group 23"/>
          <p:cNvGrpSpPr>
            <a:grpSpLocks/>
          </p:cNvGrpSpPr>
          <p:nvPr/>
        </p:nvGrpSpPr>
        <p:grpSpPr bwMode="auto">
          <a:xfrm>
            <a:off x="250825" y="2820194"/>
            <a:ext cx="5184775" cy="1963738"/>
            <a:chOff x="476" y="708"/>
            <a:chExt cx="3266" cy="1237"/>
          </a:xfrm>
        </p:grpSpPr>
        <p:sp>
          <p:nvSpPr>
            <p:cNvPr id="6160" name="Rectangle 2"/>
            <p:cNvSpPr>
              <a:spLocks noChangeArrowheads="1"/>
            </p:cNvSpPr>
            <p:nvPr/>
          </p:nvSpPr>
          <p:spPr bwMode="auto">
            <a:xfrm>
              <a:off x="476" y="1667"/>
              <a:ext cx="167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1" name="Rectangle 3"/>
            <p:cNvSpPr>
              <a:spLocks noChangeArrowheads="1"/>
            </p:cNvSpPr>
            <p:nvPr/>
          </p:nvSpPr>
          <p:spPr bwMode="auto">
            <a:xfrm>
              <a:off x="476" y="1389"/>
              <a:ext cx="167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2" name="Rectangle 4"/>
            <p:cNvSpPr>
              <a:spLocks noChangeArrowheads="1"/>
            </p:cNvSpPr>
            <p:nvPr/>
          </p:nvSpPr>
          <p:spPr bwMode="auto">
            <a:xfrm>
              <a:off x="476" y="985"/>
              <a:ext cx="167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3" name="Rectangle 5"/>
            <p:cNvSpPr>
              <a:spLocks noChangeArrowheads="1"/>
            </p:cNvSpPr>
            <p:nvPr/>
          </p:nvSpPr>
          <p:spPr bwMode="auto">
            <a:xfrm>
              <a:off x="476" y="708"/>
              <a:ext cx="1678"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4" name="Rectangle 6"/>
            <p:cNvSpPr>
              <a:spLocks noChangeArrowheads="1"/>
            </p:cNvSpPr>
            <p:nvPr/>
          </p:nvSpPr>
          <p:spPr bwMode="auto">
            <a:xfrm>
              <a:off x="2154" y="1667"/>
              <a:ext cx="27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5" name="Rectangle 7"/>
            <p:cNvSpPr>
              <a:spLocks noChangeArrowheads="1"/>
            </p:cNvSpPr>
            <p:nvPr/>
          </p:nvSpPr>
          <p:spPr bwMode="auto">
            <a:xfrm>
              <a:off x="2154" y="1389"/>
              <a:ext cx="27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6" name="Rectangle 8"/>
            <p:cNvSpPr>
              <a:spLocks noChangeArrowheads="1"/>
            </p:cNvSpPr>
            <p:nvPr/>
          </p:nvSpPr>
          <p:spPr bwMode="auto">
            <a:xfrm>
              <a:off x="2154" y="985"/>
              <a:ext cx="2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7" name="Rectangle 9"/>
            <p:cNvSpPr>
              <a:spLocks noChangeArrowheads="1"/>
            </p:cNvSpPr>
            <p:nvPr/>
          </p:nvSpPr>
          <p:spPr bwMode="auto">
            <a:xfrm>
              <a:off x="2154" y="708"/>
              <a:ext cx="272"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8" name="Rectangle 10"/>
            <p:cNvSpPr>
              <a:spLocks noChangeArrowheads="1"/>
            </p:cNvSpPr>
            <p:nvPr/>
          </p:nvSpPr>
          <p:spPr bwMode="auto">
            <a:xfrm>
              <a:off x="2426" y="1667"/>
              <a:ext cx="131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69" name="Rectangle 11"/>
            <p:cNvSpPr>
              <a:spLocks noChangeArrowheads="1"/>
            </p:cNvSpPr>
            <p:nvPr/>
          </p:nvSpPr>
          <p:spPr bwMode="auto">
            <a:xfrm>
              <a:off x="2426" y="1389"/>
              <a:ext cx="131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70" name="Rectangle 12"/>
            <p:cNvSpPr>
              <a:spLocks noChangeArrowheads="1"/>
            </p:cNvSpPr>
            <p:nvPr/>
          </p:nvSpPr>
          <p:spPr bwMode="auto">
            <a:xfrm>
              <a:off x="2426" y="985"/>
              <a:ext cx="13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71" name="Rectangle 13"/>
            <p:cNvSpPr>
              <a:spLocks noChangeArrowheads="1"/>
            </p:cNvSpPr>
            <p:nvPr/>
          </p:nvSpPr>
          <p:spPr bwMode="auto">
            <a:xfrm>
              <a:off x="2426" y="708"/>
              <a:ext cx="1316" cy="277"/>
            </a:xfrm>
            <a:prstGeom prst="rect">
              <a:avLst/>
            </a:prstGeom>
            <a:pattFill prst="solidDmnd">
              <a:fgClr>
                <a:srgbClr val="DDDDD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6172" name="Line 14"/>
            <p:cNvSpPr>
              <a:spLocks noChangeShapeType="1"/>
            </p:cNvSpPr>
            <p:nvPr/>
          </p:nvSpPr>
          <p:spPr bwMode="auto">
            <a:xfrm>
              <a:off x="476" y="708"/>
              <a:ext cx="326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3" name="Line 15"/>
            <p:cNvSpPr>
              <a:spLocks noChangeShapeType="1"/>
            </p:cNvSpPr>
            <p:nvPr/>
          </p:nvSpPr>
          <p:spPr bwMode="auto">
            <a:xfrm>
              <a:off x="476" y="985"/>
              <a:ext cx="32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4" name="Line 16"/>
            <p:cNvSpPr>
              <a:spLocks noChangeShapeType="1"/>
            </p:cNvSpPr>
            <p:nvPr/>
          </p:nvSpPr>
          <p:spPr bwMode="auto">
            <a:xfrm>
              <a:off x="476" y="1389"/>
              <a:ext cx="32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5" name="Line 17"/>
            <p:cNvSpPr>
              <a:spLocks noChangeShapeType="1"/>
            </p:cNvSpPr>
            <p:nvPr/>
          </p:nvSpPr>
          <p:spPr bwMode="auto">
            <a:xfrm>
              <a:off x="476" y="1667"/>
              <a:ext cx="32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6" name="Line 18"/>
            <p:cNvSpPr>
              <a:spLocks noChangeShapeType="1"/>
            </p:cNvSpPr>
            <p:nvPr/>
          </p:nvSpPr>
          <p:spPr bwMode="auto">
            <a:xfrm>
              <a:off x="476" y="1945"/>
              <a:ext cx="326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7" name="Line 19"/>
            <p:cNvSpPr>
              <a:spLocks noChangeShapeType="1"/>
            </p:cNvSpPr>
            <p:nvPr/>
          </p:nvSpPr>
          <p:spPr bwMode="auto">
            <a:xfrm>
              <a:off x="476" y="708"/>
              <a:ext cx="0" cy="12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8" name="Line 20"/>
            <p:cNvSpPr>
              <a:spLocks noChangeShapeType="1"/>
            </p:cNvSpPr>
            <p:nvPr/>
          </p:nvSpPr>
          <p:spPr bwMode="auto">
            <a:xfrm>
              <a:off x="2426" y="708"/>
              <a:ext cx="0" cy="12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79" name="Line 21"/>
            <p:cNvSpPr>
              <a:spLocks noChangeShapeType="1"/>
            </p:cNvSpPr>
            <p:nvPr/>
          </p:nvSpPr>
          <p:spPr bwMode="auto">
            <a:xfrm>
              <a:off x="3742" y="708"/>
              <a:ext cx="0" cy="12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6180" name="Line 22"/>
            <p:cNvSpPr>
              <a:spLocks noChangeShapeType="1"/>
            </p:cNvSpPr>
            <p:nvPr/>
          </p:nvSpPr>
          <p:spPr bwMode="auto">
            <a:xfrm>
              <a:off x="2154" y="708"/>
              <a:ext cx="0" cy="12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12312" name="Rectangle 24"/>
          <p:cNvSpPr>
            <a:spLocks noChangeArrowheads="1"/>
          </p:cNvSpPr>
          <p:nvPr/>
        </p:nvSpPr>
        <p:spPr bwMode="auto">
          <a:xfrm>
            <a:off x="2986089" y="2901837"/>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dirty="0"/>
              <a:t>IF</a:t>
            </a:r>
          </a:p>
        </p:txBody>
      </p:sp>
      <p:sp>
        <p:nvSpPr>
          <p:cNvPr id="12313" name="Rectangle 25"/>
          <p:cNvSpPr>
            <a:spLocks noChangeArrowheads="1"/>
          </p:cNvSpPr>
          <p:nvPr/>
        </p:nvSpPr>
        <p:spPr bwMode="auto">
          <a:xfrm>
            <a:off x="3417889" y="2901837"/>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t>Condition</a:t>
            </a:r>
          </a:p>
        </p:txBody>
      </p:sp>
      <p:sp>
        <p:nvSpPr>
          <p:cNvPr id="12314" name="Rectangle 26"/>
          <p:cNvSpPr>
            <a:spLocks noChangeArrowheads="1"/>
          </p:cNvSpPr>
          <p:nvPr/>
        </p:nvSpPr>
        <p:spPr bwMode="auto">
          <a:xfrm>
            <a:off x="322264" y="2900249"/>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12315" name="Rectangle 27"/>
          <p:cNvSpPr>
            <a:spLocks noChangeArrowheads="1"/>
          </p:cNvSpPr>
          <p:nvPr/>
        </p:nvSpPr>
        <p:spPr bwMode="auto">
          <a:xfrm>
            <a:off x="3417889" y="3333637"/>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dirty="0"/>
              <a:t>Past simple</a:t>
            </a:r>
          </a:p>
        </p:txBody>
      </p:sp>
      <p:sp>
        <p:nvSpPr>
          <p:cNvPr id="12316" name="Rectangle 28"/>
          <p:cNvSpPr>
            <a:spLocks noChangeArrowheads="1"/>
          </p:cNvSpPr>
          <p:nvPr/>
        </p:nvSpPr>
        <p:spPr bwMode="auto">
          <a:xfrm>
            <a:off x="322264" y="3333637"/>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WOULD + base verb</a:t>
            </a:r>
          </a:p>
        </p:txBody>
      </p:sp>
      <p:sp>
        <p:nvSpPr>
          <p:cNvPr id="12317" name="Rectangle 29"/>
          <p:cNvSpPr>
            <a:spLocks noChangeArrowheads="1"/>
          </p:cNvSpPr>
          <p:nvPr/>
        </p:nvSpPr>
        <p:spPr bwMode="auto">
          <a:xfrm>
            <a:off x="322264" y="3981337"/>
            <a:ext cx="273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would be happy </a:t>
            </a:r>
          </a:p>
        </p:txBody>
      </p:sp>
      <p:sp>
        <p:nvSpPr>
          <p:cNvPr id="12318" name="Rectangle 30"/>
          <p:cNvSpPr>
            <a:spLocks noChangeArrowheads="1"/>
          </p:cNvSpPr>
          <p:nvPr/>
        </p:nvSpPr>
        <p:spPr bwMode="auto">
          <a:xfrm>
            <a:off x="322264" y="4413137"/>
            <a:ext cx="273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She would marry Ram </a:t>
            </a:r>
          </a:p>
        </p:txBody>
      </p:sp>
      <p:sp>
        <p:nvSpPr>
          <p:cNvPr id="12319" name="Rectangle 31"/>
          <p:cNvSpPr>
            <a:spLocks noChangeArrowheads="1"/>
          </p:cNvSpPr>
          <p:nvPr/>
        </p:nvSpPr>
        <p:spPr bwMode="auto">
          <a:xfrm>
            <a:off x="3417889" y="4413137"/>
            <a:ext cx="273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He became rich .</a:t>
            </a:r>
          </a:p>
        </p:txBody>
      </p:sp>
      <p:sp>
        <p:nvSpPr>
          <p:cNvPr id="12320" name="Rectangle 32"/>
          <p:cNvSpPr>
            <a:spLocks noChangeArrowheads="1"/>
          </p:cNvSpPr>
          <p:nvPr/>
        </p:nvSpPr>
        <p:spPr bwMode="auto">
          <a:xfrm>
            <a:off x="3417889" y="3981337"/>
            <a:ext cx="244891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dirty="0" smtClean="0"/>
              <a:t>I</a:t>
            </a:r>
            <a:r>
              <a:rPr lang="en-US" sz="1600" dirty="0" smtClean="0"/>
              <a:t> </a:t>
            </a:r>
            <a:r>
              <a:rPr lang="en-US" dirty="0" smtClean="0"/>
              <a:t>passed the test.</a:t>
            </a:r>
            <a:endParaRPr lang="en-US" dirty="0"/>
          </a:p>
        </p:txBody>
      </p:sp>
      <p:sp>
        <p:nvSpPr>
          <p:cNvPr id="12321" name="Rectangle 33"/>
          <p:cNvSpPr>
            <a:spLocks noChangeArrowheads="1"/>
          </p:cNvSpPr>
          <p:nvPr/>
        </p:nvSpPr>
        <p:spPr bwMode="auto">
          <a:xfrm>
            <a:off x="2986089" y="4413137"/>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if</a:t>
            </a:r>
          </a:p>
        </p:txBody>
      </p:sp>
      <p:sp>
        <p:nvSpPr>
          <p:cNvPr id="12322" name="Rectangle 34"/>
          <p:cNvSpPr>
            <a:spLocks noChangeArrowheads="1"/>
          </p:cNvSpPr>
          <p:nvPr/>
        </p:nvSpPr>
        <p:spPr bwMode="auto">
          <a:xfrm>
            <a:off x="2986089" y="3981337"/>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if</a:t>
            </a:r>
          </a:p>
        </p:txBody>
      </p:sp>
      <p:pic>
        <p:nvPicPr>
          <p:cNvPr id="12324"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1" y="7219837"/>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257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2324"/>
                                        </p:tgtEl>
                                        <p:attrNameLst>
                                          <p:attrName>style.visibility</p:attrName>
                                        </p:attrNameLst>
                                      </p:cBhvr>
                                      <p:to>
                                        <p:strVal val="visible"/>
                                      </p:to>
                                    </p:set>
                                    <p:anim calcmode="lin" valueType="num">
                                      <p:cBhvr additive="base">
                                        <p:cTn id="7" dur="500" fill="hold"/>
                                        <p:tgtEl>
                                          <p:spTgt spid="12324"/>
                                        </p:tgtEl>
                                        <p:attrNameLst>
                                          <p:attrName>ppt_x</p:attrName>
                                        </p:attrNameLst>
                                      </p:cBhvr>
                                      <p:tavLst>
                                        <p:tav tm="0">
                                          <p:val>
                                            <p:strVal val="#ppt_x"/>
                                          </p:val>
                                        </p:tav>
                                        <p:tav tm="100000">
                                          <p:val>
                                            <p:strVal val="#ppt_x"/>
                                          </p:val>
                                        </p:tav>
                                      </p:tavLst>
                                    </p:anim>
                                    <p:anim calcmode="lin" valueType="num">
                                      <p:cBhvr additive="base">
                                        <p:cTn id="8" dur="500" fill="hold"/>
                                        <p:tgtEl>
                                          <p:spTgt spid="123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12311"/>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2314">
                                            <p:txEl>
                                              <p:pRg st="0" end="0"/>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2312">
                                            <p:txEl>
                                              <p:pRg st="0" end="0"/>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2313">
                                            <p:txEl>
                                              <p:pRg st="0" end="0"/>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12316">
                                            <p:txEl>
                                              <p:pRg st="0" end="0"/>
                                            </p:txEl>
                                          </p:spTgt>
                                        </p:tgtEl>
                                        <p:attrNameLst>
                                          <p:attrName>style.visibility</p:attrName>
                                        </p:attrNameLst>
                                      </p:cBhvr>
                                      <p:to>
                                        <p:strVal val="visible"/>
                                      </p:to>
                                    </p:set>
                                    <p:anim calcmode="lin" valueType="num">
                                      <p:cBhvr additive="base">
                                        <p:cTn id="24" dur="500" fill="hold"/>
                                        <p:tgtEl>
                                          <p:spTgt spid="123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316">
                                            <p:txEl>
                                              <p:pRg st="0" end="0"/>
                                            </p:txEl>
                                          </p:spTgt>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3000"/>
                            </p:stCondLst>
                            <p:childTnLst>
                              <p:par>
                                <p:cTn id="27" presetID="2" presetClass="entr" presetSubtype="1" fill="hold" grpId="0" nodeType="afterEffect">
                                  <p:stCondLst>
                                    <p:cond delay="0"/>
                                  </p:stCondLst>
                                  <p:childTnLst>
                                    <p:set>
                                      <p:cBhvr>
                                        <p:cTn id="28" dur="1" fill="hold">
                                          <p:stCondLst>
                                            <p:cond delay="0"/>
                                          </p:stCondLst>
                                        </p:cTn>
                                        <p:tgtEl>
                                          <p:spTgt spid="12315">
                                            <p:txEl>
                                              <p:pRg st="0" end="0"/>
                                            </p:txEl>
                                          </p:spTgt>
                                        </p:tgtEl>
                                        <p:attrNameLst>
                                          <p:attrName>style.visibility</p:attrName>
                                        </p:attrNameLst>
                                      </p:cBhvr>
                                      <p:to>
                                        <p:strVal val="visible"/>
                                      </p:to>
                                    </p:set>
                                    <p:anim calcmode="lin" valueType="num">
                                      <p:cBhvr additive="base">
                                        <p:cTn id="29" dur="500" fill="hold"/>
                                        <p:tgtEl>
                                          <p:spTgt spid="123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15">
                                            <p:txEl>
                                              <p:pRg st="0" end="0"/>
                                            </p:txEl>
                                          </p:spTgt>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12317">
                                            <p:txEl>
                                              <p:pRg st="0" end="0"/>
                                            </p:txEl>
                                          </p:spTgt>
                                        </p:tgtEl>
                                        <p:attrNameLst>
                                          <p:attrName>style.visibility</p:attrName>
                                        </p:attrNameLst>
                                      </p:cBhvr>
                                      <p:to>
                                        <p:strVal val="visible"/>
                                      </p:to>
                                    </p:set>
                                  </p:childTnLst>
                                </p:cTn>
                              </p:par>
                            </p:childTnLst>
                          </p:cTn>
                        </p:par>
                        <p:par>
                          <p:cTn id="34" fill="hold" nodeType="afterGroup">
                            <p:stCondLst>
                              <p:cond delay="4000"/>
                            </p:stCondLst>
                            <p:childTnLst>
                              <p:par>
                                <p:cTn id="35" presetID="2" presetClass="entr" presetSubtype="1" fill="hold" grpId="0" nodeType="afterEffect">
                                  <p:stCondLst>
                                    <p:cond delay="0"/>
                                  </p:stCondLst>
                                  <p:childTnLst>
                                    <p:set>
                                      <p:cBhvr>
                                        <p:cTn id="36" dur="1" fill="hold">
                                          <p:stCondLst>
                                            <p:cond delay="0"/>
                                          </p:stCondLst>
                                        </p:cTn>
                                        <p:tgtEl>
                                          <p:spTgt spid="12322">
                                            <p:txEl>
                                              <p:pRg st="0" end="0"/>
                                            </p:txEl>
                                          </p:spTgt>
                                        </p:tgtEl>
                                        <p:attrNameLst>
                                          <p:attrName>style.visibility</p:attrName>
                                        </p:attrNameLst>
                                      </p:cBhvr>
                                      <p:to>
                                        <p:strVal val="visible"/>
                                      </p:to>
                                    </p:set>
                                    <p:anim calcmode="lin" valueType="num">
                                      <p:cBhvr additive="base">
                                        <p:cTn id="37" dur="500" fill="hold"/>
                                        <p:tgtEl>
                                          <p:spTgt spid="123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22">
                                            <p:txEl>
                                              <p:pRg st="0" end="0"/>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4500"/>
                            </p:stCondLst>
                            <p:childTnLst>
                              <p:par>
                                <p:cTn id="40" presetID="2" presetClass="entr" presetSubtype="1" fill="hold" grpId="0" nodeType="afterEffect">
                                  <p:stCondLst>
                                    <p:cond delay="0"/>
                                  </p:stCondLst>
                                  <p:childTnLst>
                                    <p:set>
                                      <p:cBhvr>
                                        <p:cTn id="41" dur="1" fill="hold">
                                          <p:stCondLst>
                                            <p:cond delay="0"/>
                                          </p:stCondLst>
                                        </p:cTn>
                                        <p:tgtEl>
                                          <p:spTgt spid="12320">
                                            <p:txEl>
                                              <p:pRg st="0" end="0"/>
                                            </p:txEl>
                                          </p:spTgt>
                                        </p:tgtEl>
                                        <p:attrNameLst>
                                          <p:attrName>style.visibility</p:attrName>
                                        </p:attrNameLst>
                                      </p:cBhvr>
                                      <p:to>
                                        <p:strVal val="visible"/>
                                      </p:to>
                                    </p:set>
                                    <p:anim calcmode="lin" valueType="num">
                                      <p:cBhvr additive="base">
                                        <p:cTn id="42" dur="500" fill="hold"/>
                                        <p:tgtEl>
                                          <p:spTgt spid="1232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320">
                                            <p:txEl>
                                              <p:pRg st="0" end="0"/>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5000"/>
                            </p:stCondLst>
                            <p:childTnLst>
                              <p:par>
                                <p:cTn id="45" presetID="1" presetClass="entr" presetSubtype="0" fill="hold" grpId="0" nodeType="afterEffect">
                                  <p:stCondLst>
                                    <p:cond delay="0"/>
                                  </p:stCondLst>
                                  <p:childTnLst>
                                    <p:set>
                                      <p:cBhvr>
                                        <p:cTn id="46" dur="1" fill="hold">
                                          <p:stCondLst>
                                            <p:cond delay="499"/>
                                          </p:stCondLst>
                                        </p:cTn>
                                        <p:tgtEl>
                                          <p:spTgt spid="12318">
                                            <p:txEl>
                                              <p:pRg st="0" end="0"/>
                                            </p:txEl>
                                          </p:spTgt>
                                        </p:tgtEl>
                                        <p:attrNameLst>
                                          <p:attrName>style.visibility</p:attrName>
                                        </p:attrNameLst>
                                      </p:cBhvr>
                                      <p:to>
                                        <p:strVal val="visible"/>
                                      </p:to>
                                    </p:set>
                                  </p:childTnLst>
                                </p:cTn>
                              </p:par>
                            </p:childTnLst>
                          </p:cTn>
                        </p:par>
                        <p:par>
                          <p:cTn id="47" fill="hold" nodeType="afterGroup">
                            <p:stCondLst>
                              <p:cond delay="5500"/>
                            </p:stCondLst>
                            <p:childTnLst>
                              <p:par>
                                <p:cTn id="48" presetID="2" presetClass="entr" presetSubtype="1" fill="hold" grpId="0" nodeType="afterEffect">
                                  <p:stCondLst>
                                    <p:cond delay="0"/>
                                  </p:stCondLst>
                                  <p:childTnLst>
                                    <p:set>
                                      <p:cBhvr>
                                        <p:cTn id="49" dur="1" fill="hold">
                                          <p:stCondLst>
                                            <p:cond delay="0"/>
                                          </p:stCondLst>
                                        </p:cTn>
                                        <p:tgtEl>
                                          <p:spTgt spid="12321">
                                            <p:txEl>
                                              <p:pRg st="0" end="0"/>
                                            </p:txEl>
                                          </p:spTgt>
                                        </p:tgtEl>
                                        <p:attrNameLst>
                                          <p:attrName>style.visibility</p:attrName>
                                        </p:attrNameLst>
                                      </p:cBhvr>
                                      <p:to>
                                        <p:strVal val="visible"/>
                                      </p:to>
                                    </p:set>
                                    <p:anim calcmode="lin" valueType="num">
                                      <p:cBhvr additive="base">
                                        <p:cTn id="50" dur="500" fill="hold"/>
                                        <p:tgtEl>
                                          <p:spTgt spid="1232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321">
                                            <p:txEl>
                                              <p:pRg st="0" end="0"/>
                                            </p:txEl>
                                          </p:spTgt>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6000"/>
                            </p:stCondLst>
                            <p:childTnLst>
                              <p:par>
                                <p:cTn id="53" presetID="2" presetClass="entr" presetSubtype="1" fill="hold" grpId="0" nodeType="afterEffect">
                                  <p:stCondLst>
                                    <p:cond delay="0"/>
                                  </p:stCondLst>
                                  <p:childTnLst>
                                    <p:set>
                                      <p:cBhvr>
                                        <p:cTn id="54" dur="1" fill="hold">
                                          <p:stCondLst>
                                            <p:cond delay="0"/>
                                          </p:stCondLst>
                                        </p:cTn>
                                        <p:tgtEl>
                                          <p:spTgt spid="12319">
                                            <p:txEl>
                                              <p:pRg st="0" end="0"/>
                                            </p:txEl>
                                          </p:spTgt>
                                        </p:tgtEl>
                                        <p:attrNameLst>
                                          <p:attrName>style.visibility</p:attrName>
                                        </p:attrNameLst>
                                      </p:cBhvr>
                                      <p:to>
                                        <p:strVal val="visible"/>
                                      </p:to>
                                    </p:set>
                                    <p:anim calcmode="lin" valueType="num">
                                      <p:cBhvr additive="base">
                                        <p:cTn id="55" dur="500" fill="hold"/>
                                        <p:tgtEl>
                                          <p:spTgt spid="1231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3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build="p" autoUpdateAnimBg="0" advAuto="0"/>
      <p:bldP spid="12313" grpId="0" build="p" autoUpdateAnimBg="0" advAuto="0"/>
      <p:bldP spid="12314" grpId="0" build="p" autoUpdateAnimBg="0" advAuto="0"/>
      <p:bldP spid="12315" grpId="0" build="p" autoUpdateAnimBg="0" advAuto="0"/>
      <p:bldP spid="12316" grpId="0" build="p" autoUpdateAnimBg="0" advAuto="0"/>
      <p:bldP spid="12317" grpId="0" build="p" autoUpdateAnimBg="0" advAuto="0"/>
      <p:bldP spid="12318" grpId="0" build="p" autoUpdateAnimBg="0" advAuto="0"/>
      <p:bldP spid="12319" grpId="0" build="p" autoUpdateAnimBg="0" advAuto="0"/>
      <p:bldP spid="12320" grpId="0" build="p" autoUpdateAnimBg="0" advAuto="0"/>
      <p:bldP spid="12321" grpId="0" build="p" autoUpdateAnimBg="0" advAuto="0"/>
      <p:bldP spid="12322"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b="1" i="1" smtClean="0">
                <a:solidFill>
                  <a:srgbClr val="000099"/>
                </a:solidFill>
                <a:cs typeface="Andalus" pitchFamily="18" charset="-78"/>
              </a:rPr>
              <a:t>Simple Present tense</a:t>
            </a:r>
          </a:p>
        </p:txBody>
      </p:sp>
      <p:sp>
        <p:nvSpPr>
          <p:cNvPr id="3075" name="Rectangle 3"/>
          <p:cNvSpPr>
            <a:spLocks noGrp="1" noChangeArrowheads="1"/>
          </p:cNvSpPr>
          <p:nvPr>
            <p:ph type="body" idx="1"/>
          </p:nvPr>
        </p:nvSpPr>
        <p:spPr/>
        <p:txBody>
          <a:bodyPr/>
          <a:lstStyle/>
          <a:p>
            <a:pPr algn="l" eaLnBrk="1" hangingPunct="1">
              <a:lnSpc>
                <a:spcPct val="90000"/>
              </a:lnSpc>
              <a:buFontTx/>
              <a:buNone/>
            </a:pPr>
            <a:r>
              <a:rPr lang="en-US" sz="3600" b="1" i="1" u="sng" smtClean="0">
                <a:solidFill>
                  <a:schemeClr val="tx2"/>
                </a:solidFill>
                <a:cs typeface="Andalus" pitchFamily="18" charset="-78"/>
              </a:rPr>
              <a:t>FORM:</a:t>
            </a:r>
          </a:p>
          <a:p>
            <a:pPr algn="l" eaLnBrk="1" hangingPunct="1">
              <a:lnSpc>
                <a:spcPct val="90000"/>
              </a:lnSpc>
              <a:buFontTx/>
              <a:buNone/>
            </a:pPr>
            <a:r>
              <a:rPr lang="en-US" smtClean="0">
                <a:cs typeface="Andalus" pitchFamily="18" charset="-78"/>
              </a:rPr>
              <a:t>[VERB]+s/es in third person</a:t>
            </a:r>
          </a:p>
          <a:p>
            <a:pPr algn="l" eaLnBrk="1" hangingPunct="1">
              <a:lnSpc>
                <a:spcPct val="90000"/>
              </a:lnSpc>
              <a:buFontTx/>
              <a:buNone/>
            </a:pPr>
            <a:r>
              <a:rPr lang="en-US" sz="3600" b="1" i="1" u="sng" smtClean="0">
                <a:solidFill>
                  <a:schemeClr val="hlink"/>
                </a:solidFill>
                <a:cs typeface="Andalus" pitchFamily="18" charset="-78"/>
              </a:rPr>
              <a:t>Examples:</a:t>
            </a:r>
          </a:p>
          <a:p>
            <a:pPr algn="l" eaLnBrk="1" hangingPunct="1">
              <a:lnSpc>
                <a:spcPct val="90000"/>
              </a:lnSpc>
              <a:buFontTx/>
              <a:buNone/>
            </a:pPr>
            <a:r>
              <a:rPr lang="en-US" sz="3600" smtClean="0">
                <a:cs typeface="Andalus" pitchFamily="18" charset="-78"/>
              </a:rPr>
              <a:t>1. You speak English.</a:t>
            </a:r>
          </a:p>
          <a:p>
            <a:pPr algn="l" eaLnBrk="1" hangingPunct="1">
              <a:lnSpc>
                <a:spcPct val="90000"/>
              </a:lnSpc>
              <a:buFontTx/>
              <a:buNone/>
            </a:pPr>
            <a:r>
              <a:rPr lang="en-US" sz="3600" smtClean="0">
                <a:cs typeface="Andalus" pitchFamily="18" charset="-78"/>
              </a:rPr>
              <a:t>2. Do you speak English?</a:t>
            </a:r>
          </a:p>
          <a:p>
            <a:pPr algn="l" eaLnBrk="1" hangingPunct="1">
              <a:lnSpc>
                <a:spcPct val="90000"/>
              </a:lnSpc>
              <a:buFontTx/>
              <a:buNone/>
            </a:pPr>
            <a:r>
              <a:rPr lang="en-US" sz="3600" smtClean="0">
                <a:cs typeface="Andalus" pitchFamily="18" charset="-78"/>
              </a:rPr>
              <a:t>3. You do not speak English.</a:t>
            </a:r>
            <a:endParaRPr lang="ar-JO" sz="3600" smtClean="0">
              <a:cs typeface="Andalus" pitchFamily="18" charset="-78"/>
            </a:endParaRPr>
          </a:p>
          <a:p>
            <a:pPr eaLnBrk="1" hangingPunct="1"/>
            <a:endParaRPr lang="en-US" sz="2800" smtClean="0"/>
          </a:p>
        </p:txBody>
      </p:sp>
    </p:spTree>
    <p:extLst>
      <p:ext uri="{BB962C8B-B14F-4D97-AF65-F5344CB8AC3E}">
        <p14:creationId xmlns:p14="http://schemas.microsoft.com/office/powerpoint/2010/main" val="545030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0-#ppt_w/2"/>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box(in)">
                                      <p:cBhvr>
                                        <p:cTn id="13" dur="500"/>
                                        <p:tgtEl>
                                          <p:spTgt spid="30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Effect transition="in" filter="box(in)">
                                      <p:cBhvr>
                                        <p:cTn id="18" dur="500"/>
                                        <p:tgtEl>
                                          <p:spTgt spid="30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 calcmode="lin" valueType="num">
                                      <p:cBhvr additive="base">
                                        <p:cTn id="2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075">
                                            <p:txEl>
                                              <p:pRg st="3" end="3"/>
                                            </p:txEl>
                                          </p:spTgt>
                                        </p:tgtEl>
                                        <p:attrNameLst>
                                          <p:attrName>style.visibility</p:attrName>
                                        </p:attrNameLst>
                                      </p:cBhvr>
                                      <p:to>
                                        <p:strVal val="visible"/>
                                      </p:to>
                                    </p:set>
                                    <p:anim calcmode="lin" valueType="num">
                                      <p:cBhvr>
                                        <p:cTn id="29" dur="1000" fill="hold"/>
                                        <p:tgtEl>
                                          <p:spTgt spid="307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
                                          </p:val>
                                        </p:tav>
                                        <p:tav tm="100000">
                                          <p:val>
                                            <p:strVal val="#ppt_y"/>
                                          </p:val>
                                        </p:tav>
                                      </p:tavLst>
                                    </p:anim>
                                    <p:anim calcmode="lin" valueType="num">
                                      <p:cBhvr>
                                        <p:cTn id="31" dur="1000" fill="hold"/>
                                        <p:tgtEl>
                                          <p:spTgt spid="307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307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3075">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3075">
                                            <p:txEl>
                                              <p:pRg st="4" end="4"/>
                                            </p:txEl>
                                          </p:spTgt>
                                        </p:tgtEl>
                                        <p:attrNameLst>
                                          <p:attrName>style.visibility</p:attrName>
                                        </p:attrNameLst>
                                      </p:cBhvr>
                                      <p:to>
                                        <p:strVal val="visible"/>
                                      </p:to>
                                    </p:set>
                                    <p:anim calcmode="lin" valueType="num">
                                      <p:cBhvr>
                                        <p:cTn id="38" dur="1000" fill="hold"/>
                                        <p:tgtEl>
                                          <p:spTgt spid="307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3075">
                                            <p:txEl>
                                              <p:pRg st="4" end="4"/>
                                            </p:txEl>
                                          </p:spTgt>
                                        </p:tgtEl>
                                        <p:attrNameLst>
                                          <p:attrName>ppt_y</p:attrName>
                                        </p:attrNameLst>
                                      </p:cBhvr>
                                      <p:tavLst>
                                        <p:tav tm="0">
                                          <p:val>
                                            <p:strVal val="#ppt_y"/>
                                          </p:val>
                                        </p:tav>
                                        <p:tav tm="100000">
                                          <p:val>
                                            <p:strVal val="#ppt_y"/>
                                          </p:val>
                                        </p:tav>
                                      </p:tavLst>
                                    </p:anim>
                                    <p:anim calcmode="lin" valueType="num">
                                      <p:cBhvr>
                                        <p:cTn id="40" dur="1000" fill="hold"/>
                                        <p:tgtEl>
                                          <p:spTgt spid="307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307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3075">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3075">
                                            <p:txEl>
                                              <p:pRg st="5" end="5"/>
                                            </p:txEl>
                                          </p:spTgt>
                                        </p:tgtEl>
                                        <p:attrNameLst>
                                          <p:attrName>style.visibility</p:attrName>
                                        </p:attrNameLst>
                                      </p:cBhvr>
                                      <p:to>
                                        <p:strVal val="visible"/>
                                      </p:to>
                                    </p:set>
                                    <p:anim calcmode="lin" valueType="num">
                                      <p:cBhvr>
                                        <p:cTn id="47" dur="1000" fill="hold"/>
                                        <p:tgtEl>
                                          <p:spTgt spid="307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3075">
                                            <p:txEl>
                                              <p:pRg st="5" end="5"/>
                                            </p:txEl>
                                          </p:spTgt>
                                        </p:tgtEl>
                                        <p:attrNameLst>
                                          <p:attrName>ppt_y</p:attrName>
                                        </p:attrNameLst>
                                      </p:cBhvr>
                                      <p:tavLst>
                                        <p:tav tm="0">
                                          <p:val>
                                            <p:strVal val="#ppt_y"/>
                                          </p:val>
                                        </p:tav>
                                        <p:tav tm="100000">
                                          <p:val>
                                            <p:strVal val="#ppt_y"/>
                                          </p:val>
                                        </p:tav>
                                      </p:tavLst>
                                    </p:anim>
                                    <p:anim calcmode="lin" valueType="num">
                                      <p:cBhvr>
                                        <p:cTn id="49" dur="1000" fill="hold"/>
                                        <p:tgtEl>
                                          <p:spTgt spid="307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307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419100" y="1076325"/>
            <a:ext cx="82327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ri">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solidFill>
                  <a:schemeClr val="accent2"/>
                </a:solidFill>
              </a:rPr>
              <a:t>The first and second conditionals talk about the future . With the</a:t>
            </a:r>
            <a:r>
              <a:rPr lang="en-US" b="1">
                <a:solidFill>
                  <a:schemeClr val="accent2"/>
                </a:solidFill>
              </a:rPr>
              <a:t> third conditional </a:t>
            </a:r>
            <a:r>
              <a:rPr lang="en-US">
                <a:solidFill>
                  <a:schemeClr val="accent2"/>
                </a:solidFill>
              </a:rPr>
              <a:t>we talk about the</a:t>
            </a:r>
            <a:r>
              <a:rPr lang="en-US" b="1">
                <a:solidFill>
                  <a:schemeClr val="accent2"/>
                </a:solidFill>
              </a:rPr>
              <a:t> past</a:t>
            </a:r>
            <a:r>
              <a:rPr lang="en-US">
                <a:solidFill>
                  <a:schemeClr val="accent2"/>
                </a:solidFill>
              </a:rPr>
              <a:t>. We talk about a condition in the past that did not happen. That is why there is no possibility for this condition. </a:t>
            </a:r>
          </a:p>
        </p:txBody>
      </p:sp>
      <p:grpSp>
        <p:nvGrpSpPr>
          <p:cNvPr id="14359" name="Group 23"/>
          <p:cNvGrpSpPr>
            <a:grpSpLocks/>
          </p:cNvGrpSpPr>
          <p:nvPr/>
        </p:nvGrpSpPr>
        <p:grpSpPr bwMode="auto">
          <a:xfrm>
            <a:off x="539750" y="2205038"/>
            <a:ext cx="6480175" cy="1398587"/>
            <a:chOff x="340" y="1389"/>
            <a:chExt cx="4082" cy="881"/>
          </a:xfrm>
        </p:grpSpPr>
        <p:sp>
          <p:nvSpPr>
            <p:cNvPr id="7215" name="Rectangle 6"/>
            <p:cNvSpPr>
              <a:spLocks noChangeArrowheads="1"/>
            </p:cNvSpPr>
            <p:nvPr/>
          </p:nvSpPr>
          <p:spPr bwMode="auto">
            <a:xfrm>
              <a:off x="2200" y="1992"/>
              <a:ext cx="222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16" name="Rectangle 7"/>
            <p:cNvSpPr>
              <a:spLocks noChangeArrowheads="1"/>
            </p:cNvSpPr>
            <p:nvPr/>
          </p:nvSpPr>
          <p:spPr bwMode="auto">
            <a:xfrm>
              <a:off x="737" y="1992"/>
              <a:ext cx="14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17" name="Rectangle 8"/>
            <p:cNvSpPr>
              <a:spLocks noChangeArrowheads="1"/>
            </p:cNvSpPr>
            <p:nvPr/>
          </p:nvSpPr>
          <p:spPr bwMode="auto">
            <a:xfrm>
              <a:off x="340" y="1992"/>
              <a:ext cx="397"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18" name="Rectangle 9"/>
            <p:cNvSpPr>
              <a:spLocks noChangeArrowheads="1"/>
            </p:cNvSpPr>
            <p:nvPr/>
          </p:nvSpPr>
          <p:spPr bwMode="auto">
            <a:xfrm>
              <a:off x="2200" y="1666"/>
              <a:ext cx="222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19" name="Rectangle 10"/>
            <p:cNvSpPr>
              <a:spLocks noChangeArrowheads="1"/>
            </p:cNvSpPr>
            <p:nvPr/>
          </p:nvSpPr>
          <p:spPr bwMode="auto">
            <a:xfrm>
              <a:off x="737" y="1666"/>
              <a:ext cx="146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20" name="Rectangle 11"/>
            <p:cNvSpPr>
              <a:spLocks noChangeArrowheads="1"/>
            </p:cNvSpPr>
            <p:nvPr/>
          </p:nvSpPr>
          <p:spPr bwMode="auto">
            <a:xfrm>
              <a:off x="340" y="1666"/>
              <a:ext cx="39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21" name="Rectangle 12"/>
            <p:cNvSpPr>
              <a:spLocks noChangeArrowheads="1"/>
            </p:cNvSpPr>
            <p:nvPr/>
          </p:nvSpPr>
          <p:spPr bwMode="auto">
            <a:xfrm>
              <a:off x="2200" y="1389"/>
              <a:ext cx="2222"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22" name="Rectangle 13"/>
            <p:cNvSpPr>
              <a:spLocks noChangeArrowheads="1"/>
            </p:cNvSpPr>
            <p:nvPr/>
          </p:nvSpPr>
          <p:spPr bwMode="auto">
            <a:xfrm>
              <a:off x="737" y="1389"/>
              <a:ext cx="1463"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23" name="Rectangle 14"/>
            <p:cNvSpPr>
              <a:spLocks noChangeArrowheads="1"/>
            </p:cNvSpPr>
            <p:nvPr/>
          </p:nvSpPr>
          <p:spPr bwMode="auto">
            <a:xfrm>
              <a:off x="340" y="1389"/>
              <a:ext cx="397" cy="277"/>
            </a:xfrm>
            <a:prstGeom prst="rect">
              <a:avLst/>
            </a:prstGeom>
            <a:solidFill>
              <a:srgbClr val="DDDDDD">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7224" name="Line 15"/>
            <p:cNvSpPr>
              <a:spLocks noChangeShapeType="1"/>
            </p:cNvSpPr>
            <p:nvPr/>
          </p:nvSpPr>
          <p:spPr bwMode="auto">
            <a:xfrm>
              <a:off x="340" y="1389"/>
              <a:ext cx="408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25" name="Line 16"/>
            <p:cNvSpPr>
              <a:spLocks noChangeShapeType="1"/>
            </p:cNvSpPr>
            <p:nvPr/>
          </p:nvSpPr>
          <p:spPr bwMode="auto">
            <a:xfrm>
              <a:off x="340" y="1666"/>
              <a:ext cx="408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26" name="Line 17"/>
            <p:cNvSpPr>
              <a:spLocks noChangeShapeType="1"/>
            </p:cNvSpPr>
            <p:nvPr/>
          </p:nvSpPr>
          <p:spPr bwMode="auto">
            <a:xfrm>
              <a:off x="340" y="1992"/>
              <a:ext cx="408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27" name="Line 18"/>
            <p:cNvSpPr>
              <a:spLocks noChangeShapeType="1"/>
            </p:cNvSpPr>
            <p:nvPr/>
          </p:nvSpPr>
          <p:spPr bwMode="auto">
            <a:xfrm>
              <a:off x="340" y="2270"/>
              <a:ext cx="408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28" name="Line 19"/>
            <p:cNvSpPr>
              <a:spLocks noChangeShapeType="1"/>
            </p:cNvSpPr>
            <p:nvPr/>
          </p:nvSpPr>
          <p:spPr bwMode="auto">
            <a:xfrm>
              <a:off x="340" y="1389"/>
              <a:ext cx="0" cy="8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29" name="Line 20"/>
            <p:cNvSpPr>
              <a:spLocks noChangeShapeType="1"/>
            </p:cNvSpPr>
            <p:nvPr/>
          </p:nvSpPr>
          <p:spPr bwMode="auto">
            <a:xfrm>
              <a:off x="737" y="1389"/>
              <a:ext cx="0" cy="8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30" name="Line 21"/>
            <p:cNvSpPr>
              <a:spLocks noChangeShapeType="1"/>
            </p:cNvSpPr>
            <p:nvPr/>
          </p:nvSpPr>
          <p:spPr bwMode="auto">
            <a:xfrm>
              <a:off x="2200" y="1389"/>
              <a:ext cx="0" cy="8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31" name="Line 22"/>
            <p:cNvSpPr>
              <a:spLocks noChangeShapeType="1"/>
            </p:cNvSpPr>
            <p:nvPr/>
          </p:nvSpPr>
          <p:spPr bwMode="auto">
            <a:xfrm>
              <a:off x="4422" y="1389"/>
              <a:ext cx="0" cy="8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14360" name="Rectangle 24"/>
          <p:cNvSpPr>
            <a:spLocks noChangeArrowheads="1"/>
          </p:cNvSpPr>
          <p:nvPr/>
        </p:nvSpPr>
        <p:spPr bwMode="auto">
          <a:xfrm>
            <a:off x="1187450" y="2276475"/>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14361" name="Rectangle 25"/>
          <p:cNvSpPr>
            <a:spLocks noChangeArrowheads="1"/>
          </p:cNvSpPr>
          <p:nvPr/>
        </p:nvSpPr>
        <p:spPr bwMode="auto">
          <a:xfrm>
            <a:off x="3492500" y="22764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14362" name="Rectangle 26"/>
          <p:cNvSpPr>
            <a:spLocks noChangeArrowheads="1"/>
          </p:cNvSpPr>
          <p:nvPr/>
        </p:nvSpPr>
        <p:spPr bwMode="auto">
          <a:xfrm>
            <a:off x="684213" y="3213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t>If</a:t>
            </a:r>
          </a:p>
        </p:txBody>
      </p:sp>
      <p:sp>
        <p:nvSpPr>
          <p:cNvPr id="14363" name="Rectangle 27"/>
          <p:cNvSpPr>
            <a:spLocks noChangeArrowheads="1"/>
          </p:cNvSpPr>
          <p:nvPr/>
        </p:nvSpPr>
        <p:spPr bwMode="auto">
          <a:xfrm>
            <a:off x="1187450" y="32131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t>I had won the lottery </a:t>
            </a:r>
          </a:p>
        </p:txBody>
      </p:sp>
      <p:sp>
        <p:nvSpPr>
          <p:cNvPr id="14364" name="Rectangle 28"/>
          <p:cNvSpPr>
            <a:spLocks noChangeArrowheads="1"/>
          </p:cNvSpPr>
          <p:nvPr/>
        </p:nvSpPr>
        <p:spPr bwMode="auto">
          <a:xfrm>
            <a:off x="3492500" y="3213100"/>
            <a:ext cx="3167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t>I would have bought a car.</a:t>
            </a:r>
          </a:p>
        </p:txBody>
      </p:sp>
      <p:sp>
        <p:nvSpPr>
          <p:cNvPr id="14365" name="Rectangle 29"/>
          <p:cNvSpPr>
            <a:spLocks noChangeArrowheads="1"/>
          </p:cNvSpPr>
          <p:nvPr/>
        </p:nvSpPr>
        <p:spPr bwMode="auto">
          <a:xfrm>
            <a:off x="1187450" y="2709863"/>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Past Perfect</a:t>
            </a:r>
          </a:p>
        </p:txBody>
      </p:sp>
      <p:sp>
        <p:nvSpPr>
          <p:cNvPr id="14366" name="Rectangle 30"/>
          <p:cNvSpPr>
            <a:spLocks noChangeArrowheads="1"/>
          </p:cNvSpPr>
          <p:nvPr/>
        </p:nvSpPr>
        <p:spPr bwMode="auto">
          <a:xfrm>
            <a:off x="3492500" y="2709863"/>
            <a:ext cx="3568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WOULD HAVE + Past participle</a:t>
            </a:r>
          </a:p>
        </p:txBody>
      </p:sp>
      <p:sp>
        <p:nvSpPr>
          <p:cNvPr id="14367" name="Rectangle 31"/>
          <p:cNvSpPr>
            <a:spLocks noChangeArrowheads="1"/>
          </p:cNvSpPr>
          <p:nvPr/>
        </p:nvSpPr>
        <p:spPr bwMode="auto">
          <a:xfrm>
            <a:off x="468313" y="3860800"/>
            <a:ext cx="755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u="sng"/>
              <a:t>Look at some more examples in the table below</a:t>
            </a:r>
            <a:r>
              <a:rPr lang="en-US"/>
              <a:t> : </a:t>
            </a:r>
          </a:p>
        </p:txBody>
      </p:sp>
      <p:grpSp>
        <p:nvGrpSpPr>
          <p:cNvPr id="14389" name="Group 53"/>
          <p:cNvGrpSpPr>
            <a:grpSpLocks/>
          </p:cNvGrpSpPr>
          <p:nvPr/>
        </p:nvGrpSpPr>
        <p:grpSpPr bwMode="auto">
          <a:xfrm>
            <a:off x="539750" y="4510088"/>
            <a:ext cx="7127875" cy="2324100"/>
            <a:chOff x="340" y="2841"/>
            <a:chExt cx="4490" cy="1464"/>
          </a:xfrm>
        </p:grpSpPr>
        <p:sp>
          <p:nvSpPr>
            <p:cNvPr id="7194" name="Rectangle 32"/>
            <p:cNvSpPr>
              <a:spLocks noChangeArrowheads="1"/>
            </p:cNvSpPr>
            <p:nvPr/>
          </p:nvSpPr>
          <p:spPr bwMode="auto">
            <a:xfrm>
              <a:off x="2517" y="3913"/>
              <a:ext cx="231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195" name="Rectangle 33"/>
            <p:cNvSpPr>
              <a:spLocks noChangeArrowheads="1"/>
            </p:cNvSpPr>
            <p:nvPr/>
          </p:nvSpPr>
          <p:spPr bwMode="auto">
            <a:xfrm>
              <a:off x="839" y="3913"/>
              <a:ext cx="167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196" name="Rectangle 34"/>
            <p:cNvSpPr>
              <a:spLocks noChangeArrowheads="1"/>
            </p:cNvSpPr>
            <p:nvPr/>
          </p:nvSpPr>
          <p:spPr bwMode="auto">
            <a:xfrm>
              <a:off x="340" y="3913"/>
              <a:ext cx="499"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197" name="Rectangle 35"/>
            <p:cNvSpPr>
              <a:spLocks noChangeArrowheads="1"/>
            </p:cNvSpPr>
            <p:nvPr/>
          </p:nvSpPr>
          <p:spPr bwMode="auto">
            <a:xfrm>
              <a:off x="2517" y="3521"/>
              <a:ext cx="2313"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198" name="Rectangle 36"/>
            <p:cNvSpPr>
              <a:spLocks noChangeArrowheads="1"/>
            </p:cNvSpPr>
            <p:nvPr/>
          </p:nvSpPr>
          <p:spPr bwMode="auto">
            <a:xfrm>
              <a:off x="839" y="3521"/>
              <a:ext cx="167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199" name="Rectangle 37"/>
            <p:cNvSpPr>
              <a:spLocks noChangeArrowheads="1"/>
            </p:cNvSpPr>
            <p:nvPr/>
          </p:nvSpPr>
          <p:spPr bwMode="auto">
            <a:xfrm>
              <a:off x="340" y="3521"/>
              <a:ext cx="499"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0" name="Rectangle 38"/>
            <p:cNvSpPr>
              <a:spLocks noChangeArrowheads="1"/>
            </p:cNvSpPr>
            <p:nvPr/>
          </p:nvSpPr>
          <p:spPr bwMode="auto">
            <a:xfrm>
              <a:off x="2517" y="3167"/>
              <a:ext cx="2313"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1" name="Rectangle 39"/>
            <p:cNvSpPr>
              <a:spLocks noChangeArrowheads="1"/>
            </p:cNvSpPr>
            <p:nvPr/>
          </p:nvSpPr>
          <p:spPr bwMode="auto">
            <a:xfrm>
              <a:off x="839" y="3167"/>
              <a:ext cx="1678"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2" name="Rectangle 40"/>
            <p:cNvSpPr>
              <a:spLocks noChangeArrowheads="1"/>
            </p:cNvSpPr>
            <p:nvPr/>
          </p:nvSpPr>
          <p:spPr bwMode="auto">
            <a:xfrm>
              <a:off x="340" y="3167"/>
              <a:ext cx="499"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3" name="Rectangle 41"/>
            <p:cNvSpPr>
              <a:spLocks noChangeArrowheads="1"/>
            </p:cNvSpPr>
            <p:nvPr/>
          </p:nvSpPr>
          <p:spPr bwMode="auto">
            <a:xfrm>
              <a:off x="2517" y="2841"/>
              <a:ext cx="2313" cy="326"/>
            </a:xfrm>
            <a:prstGeom prst="rect">
              <a:avLst/>
            </a:prstGeom>
            <a:solidFill>
              <a:srgbClr val="FCE8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4" name="Rectangle 42"/>
            <p:cNvSpPr>
              <a:spLocks noChangeArrowheads="1"/>
            </p:cNvSpPr>
            <p:nvPr/>
          </p:nvSpPr>
          <p:spPr bwMode="auto">
            <a:xfrm>
              <a:off x="839" y="2841"/>
              <a:ext cx="1678" cy="326"/>
            </a:xfrm>
            <a:prstGeom prst="rect">
              <a:avLst/>
            </a:prstGeom>
            <a:solidFill>
              <a:srgbClr val="FCE8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5" name="Rectangle 43"/>
            <p:cNvSpPr>
              <a:spLocks noChangeArrowheads="1"/>
            </p:cNvSpPr>
            <p:nvPr/>
          </p:nvSpPr>
          <p:spPr bwMode="auto">
            <a:xfrm>
              <a:off x="340" y="2841"/>
              <a:ext cx="499" cy="326"/>
            </a:xfrm>
            <a:prstGeom prst="rect">
              <a:avLst/>
            </a:prstGeom>
            <a:solidFill>
              <a:srgbClr val="FCE8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ar-JO"/>
            </a:p>
          </p:txBody>
        </p:sp>
        <p:sp>
          <p:nvSpPr>
            <p:cNvPr id="7206" name="Line 44"/>
            <p:cNvSpPr>
              <a:spLocks noChangeShapeType="1"/>
            </p:cNvSpPr>
            <p:nvPr/>
          </p:nvSpPr>
          <p:spPr bwMode="auto">
            <a:xfrm>
              <a:off x="340" y="2841"/>
              <a:ext cx="449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07" name="Line 45"/>
            <p:cNvSpPr>
              <a:spLocks noChangeShapeType="1"/>
            </p:cNvSpPr>
            <p:nvPr/>
          </p:nvSpPr>
          <p:spPr bwMode="auto">
            <a:xfrm>
              <a:off x="340" y="3167"/>
              <a:ext cx="44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08" name="Line 46"/>
            <p:cNvSpPr>
              <a:spLocks noChangeShapeType="1"/>
            </p:cNvSpPr>
            <p:nvPr/>
          </p:nvSpPr>
          <p:spPr bwMode="auto">
            <a:xfrm>
              <a:off x="340" y="3521"/>
              <a:ext cx="44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09" name="Line 47"/>
            <p:cNvSpPr>
              <a:spLocks noChangeShapeType="1"/>
            </p:cNvSpPr>
            <p:nvPr/>
          </p:nvSpPr>
          <p:spPr bwMode="auto">
            <a:xfrm>
              <a:off x="340" y="4305"/>
              <a:ext cx="449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10" name="Line 48"/>
            <p:cNvSpPr>
              <a:spLocks noChangeShapeType="1"/>
            </p:cNvSpPr>
            <p:nvPr/>
          </p:nvSpPr>
          <p:spPr bwMode="auto">
            <a:xfrm>
              <a:off x="340" y="2841"/>
              <a:ext cx="0" cy="14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11" name="Line 49"/>
            <p:cNvSpPr>
              <a:spLocks noChangeShapeType="1"/>
            </p:cNvSpPr>
            <p:nvPr/>
          </p:nvSpPr>
          <p:spPr bwMode="auto">
            <a:xfrm>
              <a:off x="839" y="2841"/>
              <a:ext cx="0" cy="14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12" name="Line 50"/>
            <p:cNvSpPr>
              <a:spLocks noChangeShapeType="1"/>
            </p:cNvSpPr>
            <p:nvPr/>
          </p:nvSpPr>
          <p:spPr bwMode="auto">
            <a:xfrm>
              <a:off x="2517" y="2841"/>
              <a:ext cx="0" cy="14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13" name="Line 51"/>
            <p:cNvSpPr>
              <a:spLocks noChangeShapeType="1"/>
            </p:cNvSpPr>
            <p:nvPr/>
          </p:nvSpPr>
          <p:spPr bwMode="auto">
            <a:xfrm>
              <a:off x="4830" y="2841"/>
              <a:ext cx="0" cy="146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7214" name="Line 52"/>
            <p:cNvSpPr>
              <a:spLocks noChangeShapeType="1"/>
            </p:cNvSpPr>
            <p:nvPr/>
          </p:nvSpPr>
          <p:spPr bwMode="auto">
            <a:xfrm>
              <a:off x="340" y="3913"/>
              <a:ext cx="44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14390" name="Rectangle 54"/>
          <p:cNvSpPr>
            <a:spLocks noChangeArrowheads="1"/>
          </p:cNvSpPr>
          <p:nvPr/>
        </p:nvSpPr>
        <p:spPr bwMode="auto">
          <a:xfrm>
            <a:off x="539750" y="45815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IF</a:t>
            </a:r>
          </a:p>
        </p:txBody>
      </p:sp>
      <p:sp>
        <p:nvSpPr>
          <p:cNvPr id="14391" name="Rectangle 55"/>
          <p:cNvSpPr>
            <a:spLocks noChangeArrowheads="1"/>
          </p:cNvSpPr>
          <p:nvPr/>
        </p:nvSpPr>
        <p:spPr bwMode="auto">
          <a:xfrm>
            <a:off x="1331913" y="451008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14392" name="Rectangle 56"/>
          <p:cNvSpPr>
            <a:spLocks noChangeArrowheads="1"/>
          </p:cNvSpPr>
          <p:nvPr/>
        </p:nvSpPr>
        <p:spPr bwMode="auto">
          <a:xfrm>
            <a:off x="3995738" y="45815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14393" name="Rectangle 57"/>
          <p:cNvSpPr>
            <a:spLocks noChangeArrowheads="1"/>
          </p:cNvSpPr>
          <p:nvPr/>
        </p:nvSpPr>
        <p:spPr bwMode="auto">
          <a:xfrm>
            <a:off x="612775" y="5589588"/>
            <a:ext cx="307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4394" name="Rectangle 58"/>
          <p:cNvSpPr>
            <a:spLocks noChangeArrowheads="1"/>
          </p:cNvSpPr>
          <p:nvPr/>
        </p:nvSpPr>
        <p:spPr bwMode="auto">
          <a:xfrm>
            <a:off x="1476375" y="50863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Past perfect</a:t>
            </a:r>
          </a:p>
        </p:txBody>
      </p:sp>
      <p:sp>
        <p:nvSpPr>
          <p:cNvPr id="7186" name="Rectangle 59"/>
          <p:cNvSpPr>
            <a:spLocks noChangeArrowheads="1"/>
          </p:cNvSpPr>
          <p:nvPr/>
        </p:nvSpPr>
        <p:spPr bwMode="auto">
          <a:xfrm>
            <a:off x="3494088" y="55165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ar-JO"/>
          </a:p>
        </p:txBody>
      </p:sp>
      <p:sp>
        <p:nvSpPr>
          <p:cNvPr id="14396" name="Rectangle 60"/>
          <p:cNvSpPr>
            <a:spLocks noChangeArrowheads="1"/>
          </p:cNvSpPr>
          <p:nvPr/>
        </p:nvSpPr>
        <p:spPr bwMode="auto">
          <a:xfrm>
            <a:off x="3995738" y="566102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would have told her .</a:t>
            </a:r>
          </a:p>
        </p:txBody>
      </p:sp>
      <p:sp>
        <p:nvSpPr>
          <p:cNvPr id="14397" name="Rectangle 61"/>
          <p:cNvSpPr>
            <a:spLocks noChangeArrowheads="1"/>
          </p:cNvSpPr>
          <p:nvPr/>
        </p:nvSpPr>
        <p:spPr bwMode="auto">
          <a:xfrm>
            <a:off x="1331913" y="5661025"/>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 had seen Mary </a:t>
            </a:r>
          </a:p>
        </p:txBody>
      </p:sp>
      <p:sp>
        <p:nvSpPr>
          <p:cNvPr id="14398" name="Rectangle 62"/>
          <p:cNvSpPr>
            <a:spLocks noChangeArrowheads="1"/>
          </p:cNvSpPr>
          <p:nvPr/>
        </p:nvSpPr>
        <p:spPr bwMode="auto">
          <a:xfrm>
            <a:off x="612775" y="6238875"/>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4399" name="Rectangle 63"/>
          <p:cNvSpPr>
            <a:spLocks noChangeArrowheads="1"/>
          </p:cNvSpPr>
          <p:nvPr/>
        </p:nvSpPr>
        <p:spPr bwMode="auto">
          <a:xfrm>
            <a:off x="1331913" y="6237288"/>
            <a:ext cx="2735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had rained yesterday</a:t>
            </a:r>
          </a:p>
        </p:txBody>
      </p:sp>
      <p:sp>
        <p:nvSpPr>
          <p:cNvPr id="14400" name="Rectangle 64"/>
          <p:cNvSpPr>
            <a:spLocks noChangeArrowheads="1"/>
          </p:cNvSpPr>
          <p:nvPr/>
        </p:nvSpPr>
        <p:spPr bwMode="auto">
          <a:xfrm>
            <a:off x="3995738" y="630872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What would you have done.</a:t>
            </a:r>
          </a:p>
        </p:txBody>
      </p:sp>
      <p:sp>
        <p:nvSpPr>
          <p:cNvPr id="14401" name="Rectangle 65"/>
          <p:cNvSpPr>
            <a:spLocks noChangeArrowheads="1"/>
          </p:cNvSpPr>
          <p:nvPr/>
        </p:nvSpPr>
        <p:spPr bwMode="auto">
          <a:xfrm>
            <a:off x="3995738" y="5084763"/>
            <a:ext cx="3568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WOULD HAVE + Past participle</a:t>
            </a:r>
          </a:p>
        </p:txBody>
      </p:sp>
      <p:sp>
        <p:nvSpPr>
          <p:cNvPr id="2" name="Rectangle 1"/>
          <p:cNvSpPr/>
          <p:nvPr/>
        </p:nvSpPr>
        <p:spPr>
          <a:xfrm>
            <a:off x="4035861" y="333097"/>
            <a:ext cx="3488454" cy="707886"/>
          </a:xfrm>
          <a:prstGeom prst="rect">
            <a:avLst/>
          </a:prstGeom>
          <a:noFill/>
          <a:effectLst>
            <a:outerShdw blurRad="50800" dist="50800" dir="5400000" algn="ctr" rotWithShape="0">
              <a:schemeClr val="accent1">
                <a:lumMod val="50000"/>
              </a:schemeClr>
            </a:outerShdw>
          </a:effectLst>
        </p:spPr>
        <p:txBody>
          <a:bodyPr wrap="none">
            <a:spAutoFit/>
          </a:bodyPr>
          <a:lstStyle/>
          <a:p>
            <a:pPr algn="ctr">
              <a:defRPr/>
            </a:pPr>
            <a:r>
              <a:rPr lang="en-US" sz="4000" b="1" dirty="0">
                <a:ln w="10541" cmpd="sng">
                  <a:solidFill>
                    <a:srgbClr val="7D7D7D">
                      <a:tint val="100000"/>
                      <a:shade val="100000"/>
                      <a:satMod val="110000"/>
                    </a:srgbClr>
                  </a:solidFill>
                  <a:prstDash val="solid"/>
                </a:ln>
                <a:solidFill>
                  <a:schemeClr val="bg1"/>
                </a:solidFill>
              </a:rPr>
              <a:t>no possibility</a:t>
            </a:r>
          </a:p>
        </p:txBody>
      </p:sp>
      <p:sp>
        <p:nvSpPr>
          <p:cNvPr id="3" name="Rectangle 2"/>
          <p:cNvSpPr/>
          <p:nvPr/>
        </p:nvSpPr>
        <p:spPr>
          <a:xfrm>
            <a:off x="323623" y="284276"/>
            <a:ext cx="3342390"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rgbClr val="7030A0"/>
                </a:solidFill>
                <a:effectLst>
                  <a:outerShdw blurRad="50800" algn="tl" rotWithShape="0">
                    <a:srgbClr val="000000"/>
                  </a:outerShdw>
                </a:effectLst>
              </a:rPr>
              <a:t>Type Three:</a:t>
            </a:r>
            <a:endParaRPr lang="en-US" sz="4400" b="1" cap="none" spc="0" dirty="0">
              <a:ln w="17780" cmpd="sng">
                <a:solidFill>
                  <a:srgbClr val="FFFFFF"/>
                </a:solidFill>
                <a:prstDash val="solid"/>
                <a:miter lim="800000"/>
              </a:ln>
              <a:solidFill>
                <a:srgbClr val="7030A0"/>
              </a:solidFill>
              <a:effectLst>
                <a:outerShdw blurRad="50800" algn="tl" rotWithShape="0">
                  <a:srgbClr val="000000"/>
                </a:outerShdw>
              </a:effectLst>
            </a:endParaRPr>
          </a:p>
        </p:txBody>
      </p:sp>
    </p:spTree>
    <p:extLst>
      <p:ext uri="{BB962C8B-B14F-4D97-AF65-F5344CB8AC3E}">
        <p14:creationId xmlns:p14="http://schemas.microsoft.com/office/powerpoint/2010/main" val="108730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4341">
                                            <p:txEl>
                                              <p:pRg st="0" end="0"/>
                                            </p:txEl>
                                          </p:spTgt>
                                        </p:tgtEl>
                                        <p:attrNameLst>
                                          <p:attrName>style.visibility</p:attrName>
                                        </p:attrNameLst>
                                      </p:cBhvr>
                                      <p:to>
                                        <p:strVal val="visible"/>
                                      </p:to>
                                    </p:set>
                                  </p:childTnLst>
                                </p:cTn>
                              </p:par>
                            </p:childTnLst>
                          </p:cTn>
                        </p:par>
                        <p:par>
                          <p:cTn id="7" fill="hold" nodeType="afterGroup">
                            <p:stCondLst>
                              <p:cond delay="13725"/>
                            </p:stCondLst>
                            <p:childTnLst>
                              <p:par>
                                <p:cTn id="8" presetID="1" presetClass="entr" presetSubtype="0" fill="hold" nodeType="afterEffect">
                                  <p:stCondLst>
                                    <p:cond delay="0"/>
                                  </p:stCondLst>
                                  <p:childTnLst>
                                    <p:set>
                                      <p:cBhvr>
                                        <p:cTn id="9" dur="1" fill="hold">
                                          <p:stCondLst>
                                            <p:cond delay="499"/>
                                          </p:stCondLst>
                                        </p:cTn>
                                        <p:tgtEl>
                                          <p:spTgt spid="14359"/>
                                        </p:tgtEl>
                                        <p:attrNameLst>
                                          <p:attrName>style.visibility</p:attrName>
                                        </p:attrNameLst>
                                      </p:cBhvr>
                                      <p:to>
                                        <p:strVal val="visible"/>
                                      </p:to>
                                    </p:set>
                                  </p:childTnLst>
                                </p:cTn>
                              </p:par>
                            </p:childTnLst>
                          </p:cTn>
                        </p:par>
                        <p:par>
                          <p:cTn id="10" fill="hold" nodeType="afterGroup">
                            <p:stCondLst>
                              <p:cond delay="14225"/>
                            </p:stCondLst>
                            <p:childTnLst>
                              <p:par>
                                <p:cTn id="11" presetID="2" presetClass="entr" presetSubtype="1" fill="hold" grpId="0" nodeType="afterEffect">
                                  <p:stCondLst>
                                    <p:cond delay="0"/>
                                  </p:stCondLst>
                                  <p:childTnLst>
                                    <p:set>
                                      <p:cBhvr>
                                        <p:cTn id="12" dur="1" fill="hold">
                                          <p:stCondLst>
                                            <p:cond delay="0"/>
                                          </p:stCondLst>
                                        </p:cTn>
                                        <p:tgtEl>
                                          <p:spTgt spid="14360">
                                            <p:txEl>
                                              <p:pRg st="0" end="0"/>
                                            </p:txEl>
                                          </p:spTgt>
                                        </p:tgtEl>
                                        <p:attrNameLst>
                                          <p:attrName>style.visibility</p:attrName>
                                        </p:attrNameLst>
                                      </p:cBhvr>
                                      <p:to>
                                        <p:strVal val="visible"/>
                                      </p:to>
                                    </p:set>
                                    <p:anim calcmode="lin" valueType="num">
                                      <p:cBhvr additive="base">
                                        <p:cTn id="13" dur="500" fill="hold"/>
                                        <p:tgtEl>
                                          <p:spTgt spid="143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60">
                                            <p:txEl>
                                              <p:pRg st="0" end="0"/>
                                            </p:txEl>
                                          </p:spTgt>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4725"/>
                            </p:stCondLst>
                            <p:childTnLst>
                              <p:par>
                                <p:cTn id="16" presetID="2" presetClass="entr" presetSubtype="1" fill="hold" grpId="0" nodeType="afterEffect">
                                  <p:stCondLst>
                                    <p:cond delay="0"/>
                                  </p:stCondLst>
                                  <p:childTnLst>
                                    <p:set>
                                      <p:cBhvr>
                                        <p:cTn id="17" dur="1" fill="hold">
                                          <p:stCondLst>
                                            <p:cond delay="0"/>
                                          </p:stCondLst>
                                        </p:cTn>
                                        <p:tgtEl>
                                          <p:spTgt spid="14361">
                                            <p:txEl>
                                              <p:pRg st="0" end="0"/>
                                            </p:txEl>
                                          </p:spTgt>
                                        </p:tgtEl>
                                        <p:attrNameLst>
                                          <p:attrName>style.visibility</p:attrName>
                                        </p:attrNameLst>
                                      </p:cBhvr>
                                      <p:to>
                                        <p:strVal val="visible"/>
                                      </p:to>
                                    </p:set>
                                    <p:anim calcmode="lin" valueType="num">
                                      <p:cBhvr additive="base">
                                        <p:cTn id="18" dur="500" fill="hold"/>
                                        <p:tgtEl>
                                          <p:spTgt spid="1436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61">
                                            <p:txEl>
                                              <p:pRg st="0" end="0"/>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5225"/>
                            </p:stCondLst>
                            <p:childTnLst>
                              <p:par>
                                <p:cTn id="21" presetID="2" presetClass="entr" presetSubtype="1" fill="hold" grpId="0" nodeType="afterEffect">
                                  <p:stCondLst>
                                    <p:cond delay="0"/>
                                  </p:stCondLst>
                                  <p:childTnLst>
                                    <p:set>
                                      <p:cBhvr>
                                        <p:cTn id="22" dur="1" fill="hold">
                                          <p:stCondLst>
                                            <p:cond delay="0"/>
                                          </p:stCondLst>
                                        </p:cTn>
                                        <p:tgtEl>
                                          <p:spTgt spid="14365">
                                            <p:txEl>
                                              <p:pRg st="0" end="0"/>
                                            </p:txEl>
                                          </p:spTgt>
                                        </p:tgtEl>
                                        <p:attrNameLst>
                                          <p:attrName>style.visibility</p:attrName>
                                        </p:attrNameLst>
                                      </p:cBhvr>
                                      <p:to>
                                        <p:strVal val="visible"/>
                                      </p:to>
                                    </p:set>
                                    <p:anim calcmode="lin" valueType="num">
                                      <p:cBhvr additive="base">
                                        <p:cTn id="23" dur="500" fill="hold"/>
                                        <p:tgtEl>
                                          <p:spTgt spid="1436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65">
                                            <p:txEl>
                                              <p:pRg st="0" end="0"/>
                                            </p:txEl>
                                          </p:spTgt>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15725"/>
                            </p:stCondLst>
                            <p:childTnLst>
                              <p:par>
                                <p:cTn id="26" presetID="2" presetClass="entr" presetSubtype="1" fill="hold" grpId="0" nodeType="afterEffect">
                                  <p:stCondLst>
                                    <p:cond delay="0"/>
                                  </p:stCondLst>
                                  <p:childTnLst>
                                    <p:set>
                                      <p:cBhvr>
                                        <p:cTn id="27" dur="1" fill="hold">
                                          <p:stCondLst>
                                            <p:cond delay="0"/>
                                          </p:stCondLst>
                                        </p:cTn>
                                        <p:tgtEl>
                                          <p:spTgt spid="14366">
                                            <p:txEl>
                                              <p:pRg st="0" end="0"/>
                                            </p:txEl>
                                          </p:spTgt>
                                        </p:tgtEl>
                                        <p:attrNameLst>
                                          <p:attrName>style.visibility</p:attrName>
                                        </p:attrNameLst>
                                      </p:cBhvr>
                                      <p:to>
                                        <p:strVal val="visible"/>
                                      </p:to>
                                    </p:set>
                                    <p:anim calcmode="lin" valueType="num">
                                      <p:cBhvr additive="base">
                                        <p:cTn id="28" dur="500" fill="hold"/>
                                        <p:tgtEl>
                                          <p:spTgt spid="1436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366">
                                            <p:txEl>
                                              <p:pRg st="0" end="0"/>
                                            </p:txEl>
                                          </p:spTgt>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6225"/>
                            </p:stCondLst>
                            <p:childTnLst>
                              <p:par>
                                <p:cTn id="31" presetID="1" presetClass="entr" presetSubtype="0" fill="hold" grpId="0" nodeType="afterEffect">
                                  <p:stCondLst>
                                    <p:cond delay="0"/>
                                  </p:stCondLst>
                                  <p:childTnLst>
                                    <p:set>
                                      <p:cBhvr>
                                        <p:cTn id="32" dur="1" fill="hold">
                                          <p:stCondLst>
                                            <p:cond delay="499"/>
                                          </p:stCondLst>
                                        </p:cTn>
                                        <p:tgtEl>
                                          <p:spTgt spid="14362">
                                            <p:txEl>
                                              <p:pRg st="0" end="0"/>
                                            </p:txEl>
                                          </p:spTgt>
                                        </p:tgtEl>
                                        <p:attrNameLst>
                                          <p:attrName>style.visibility</p:attrName>
                                        </p:attrNameLst>
                                      </p:cBhvr>
                                      <p:to>
                                        <p:strVal val="visible"/>
                                      </p:to>
                                    </p:set>
                                  </p:childTnLst>
                                </p:cTn>
                              </p:par>
                            </p:childTnLst>
                          </p:cTn>
                        </p:par>
                        <p:par>
                          <p:cTn id="33" fill="hold" nodeType="afterGroup">
                            <p:stCondLst>
                              <p:cond delay="16725"/>
                            </p:stCondLst>
                            <p:childTnLst>
                              <p:par>
                                <p:cTn id="34" presetID="1" presetClass="entr" presetSubtype="0" fill="hold" grpId="0" nodeType="afterEffect">
                                  <p:stCondLst>
                                    <p:cond delay="0"/>
                                  </p:stCondLst>
                                  <p:childTnLst>
                                    <p:set>
                                      <p:cBhvr>
                                        <p:cTn id="35" dur="1" fill="hold">
                                          <p:stCondLst>
                                            <p:cond delay="499"/>
                                          </p:stCondLst>
                                        </p:cTn>
                                        <p:tgtEl>
                                          <p:spTgt spid="14363">
                                            <p:txEl>
                                              <p:pRg st="0" end="0"/>
                                            </p:txEl>
                                          </p:spTgt>
                                        </p:tgtEl>
                                        <p:attrNameLst>
                                          <p:attrName>style.visibility</p:attrName>
                                        </p:attrNameLst>
                                      </p:cBhvr>
                                      <p:to>
                                        <p:strVal val="visible"/>
                                      </p:to>
                                    </p:set>
                                  </p:childTnLst>
                                </p:cTn>
                              </p:par>
                            </p:childTnLst>
                          </p:cTn>
                        </p:par>
                        <p:par>
                          <p:cTn id="36" fill="hold" nodeType="afterGroup">
                            <p:stCondLst>
                              <p:cond delay="17225"/>
                            </p:stCondLst>
                            <p:childTnLst>
                              <p:par>
                                <p:cTn id="37" presetID="2" presetClass="entr" presetSubtype="1" fill="hold" grpId="0" nodeType="afterEffect">
                                  <p:stCondLst>
                                    <p:cond delay="0"/>
                                  </p:stCondLst>
                                  <p:childTnLst>
                                    <p:set>
                                      <p:cBhvr>
                                        <p:cTn id="38" dur="1" fill="hold">
                                          <p:stCondLst>
                                            <p:cond delay="0"/>
                                          </p:stCondLst>
                                        </p:cTn>
                                        <p:tgtEl>
                                          <p:spTgt spid="14364">
                                            <p:txEl>
                                              <p:pRg st="0" end="0"/>
                                            </p:txEl>
                                          </p:spTgt>
                                        </p:tgtEl>
                                        <p:attrNameLst>
                                          <p:attrName>style.visibility</p:attrName>
                                        </p:attrNameLst>
                                      </p:cBhvr>
                                      <p:to>
                                        <p:strVal val="visible"/>
                                      </p:to>
                                    </p:set>
                                    <p:anim calcmode="lin" valueType="num">
                                      <p:cBhvr additive="base">
                                        <p:cTn id="39" dur="500" fill="hold"/>
                                        <p:tgtEl>
                                          <p:spTgt spid="1436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364">
                                            <p:txEl>
                                              <p:pRg st="0" end="0"/>
                                            </p:txEl>
                                          </p:spTgt>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17725"/>
                            </p:stCondLst>
                            <p:childTnLst>
                              <p:par>
                                <p:cTn id="42" presetID="1" presetClass="entr" presetSubtype="0" fill="hold" grpId="0" nodeType="afterEffect">
                                  <p:stCondLst>
                                    <p:cond delay="0"/>
                                  </p:stCondLst>
                                  <p:childTnLst>
                                    <p:set>
                                      <p:cBhvr>
                                        <p:cTn id="43" dur="1" fill="hold">
                                          <p:stCondLst>
                                            <p:cond delay="499"/>
                                          </p:stCondLst>
                                        </p:cTn>
                                        <p:tgtEl>
                                          <p:spTgt spid="14367">
                                            <p:txEl>
                                              <p:pRg st="0" end="0"/>
                                            </p:txEl>
                                          </p:spTgt>
                                        </p:tgtEl>
                                        <p:attrNameLst>
                                          <p:attrName>style.visibility</p:attrName>
                                        </p:attrNameLst>
                                      </p:cBhvr>
                                      <p:to>
                                        <p:strVal val="visible"/>
                                      </p:to>
                                    </p:set>
                                  </p:childTnLst>
                                </p:cTn>
                              </p:par>
                            </p:childTnLst>
                          </p:cTn>
                        </p:par>
                        <p:par>
                          <p:cTn id="44" fill="hold" nodeType="afterGroup">
                            <p:stCondLst>
                              <p:cond delay="18225"/>
                            </p:stCondLst>
                            <p:childTnLst>
                              <p:par>
                                <p:cTn id="45" presetID="1" presetClass="entr" presetSubtype="0" fill="hold" nodeType="afterEffect">
                                  <p:stCondLst>
                                    <p:cond delay="0"/>
                                  </p:stCondLst>
                                  <p:childTnLst>
                                    <p:set>
                                      <p:cBhvr>
                                        <p:cTn id="46" dur="1" fill="hold">
                                          <p:stCondLst>
                                            <p:cond delay="499"/>
                                          </p:stCondLst>
                                        </p:cTn>
                                        <p:tgtEl>
                                          <p:spTgt spid="14389"/>
                                        </p:tgtEl>
                                        <p:attrNameLst>
                                          <p:attrName>style.visibility</p:attrName>
                                        </p:attrNameLst>
                                      </p:cBhvr>
                                      <p:to>
                                        <p:strVal val="visible"/>
                                      </p:to>
                                    </p:set>
                                  </p:childTnLst>
                                </p:cTn>
                              </p:par>
                            </p:childTnLst>
                          </p:cTn>
                        </p:par>
                        <p:par>
                          <p:cTn id="47" fill="hold" nodeType="afterGroup">
                            <p:stCondLst>
                              <p:cond delay="18725"/>
                            </p:stCondLst>
                            <p:childTnLst>
                              <p:par>
                                <p:cTn id="48" presetID="2" presetClass="entr" presetSubtype="1" fill="hold" grpId="0" nodeType="afterEffect">
                                  <p:stCondLst>
                                    <p:cond delay="0"/>
                                  </p:stCondLst>
                                  <p:childTnLst>
                                    <p:set>
                                      <p:cBhvr>
                                        <p:cTn id="49" dur="1" fill="hold">
                                          <p:stCondLst>
                                            <p:cond delay="0"/>
                                          </p:stCondLst>
                                        </p:cTn>
                                        <p:tgtEl>
                                          <p:spTgt spid="14390">
                                            <p:txEl>
                                              <p:pRg st="0" end="0"/>
                                            </p:txEl>
                                          </p:spTgt>
                                        </p:tgtEl>
                                        <p:attrNameLst>
                                          <p:attrName>style.visibility</p:attrName>
                                        </p:attrNameLst>
                                      </p:cBhvr>
                                      <p:to>
                                        <p:strVal val="visible"/>
                                      </p:to>
                                    </p:set>
                                    <p:anim calcmode="lin" valueType="num">
                                      <p:cBhvr additive="base">
                                        <p:cTn id="50" dur="500" fill="hold"/>
                                        <p:tgtEl>
                                          <p:spTgt spid="1439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390">
                                            <p:txEl>
                                              <p:pRg st="0" end="0"/>
                                            </p:txEl>
                                          </p:spTgt>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19225"/>
                            </p:stCondLst>
                            <p:childTnLst>
                              <p:par>
                                <p:cTn id="53" presetID="2" presetClass="entr" presetSubtype="1" fill="hold" grpId="0" nodeType="afterEffect">
                                  <p:stCondLst>
                                    <p:cond delay="0"/>
                                  </p:stCondLst>
                                  <p:childTnLst>
                                    <p:set>
                                      <p:cBhvr>
                                        <p:cTn id="54" dur="1" fill="hold">
                                          <p:stCondLst>
                                            <p:cond delay="0"/>
                                          </p:stCondLst>
                                        </p:cTn>
                                        <p:tgtEl>
                                          <p:spTgt spid="14391">
                                            <p:txEl>
                                              <p:pRg st="0" end="0"/>
                                            </p:txEl>
                                          </p:spTgt>
                                        </p:tgtEl>
                                        <p:attrNameLst>
                                          <p:attrName>style.visibility</p:attrName>
                                        </p:attrNameLst>
                                      </p:cBhvr>
                                      <p:to>
                                        <p:strVal val="visible"/>
                                      </p:to>
                                    </p:set>
                                    <p:anim calcmode="lin" valueType="num">
                                      <p:cBhvr additive="base">
                                        <p:cTn id="55" dur="500" fill="hold"/>
                                        <p:tgtEl>
                                          <p:spTgt spid="1439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91">
                                            <p:txEl>
                                              <p:pRg st="0" end="0"/>
                                            </p:txEl>
                                          </p:spTgt>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19725"/>
                            </p:stCondLst>
                            <p:childTnLst>
                              <p:par>
                                <p:cTn id="58" presetID="2" presetClass="entr" presetSubtype="1" fill="hold" grpId="0" nodeType="afterEffect">
                                  <p:stCondLst>
                                    <p:cond delay="0"/>
                                  </p:stCondLst>
                                  <p:childTnLst>
                                    <p:set>
                                      <p:cBhvr>
                                        <p:cTn id="59" dur="1" fill="hold">
                                          <p:stCondLst>
                                            <p:cond delay="0"/>
                                          </p:stCondLst>
                                        </p:cTn>
                                        <p:tgtEl>
                                          <p:spTgt spid="14392">
                                            <p:txEl>
                                              <p:pRg st="0" end="0"/>
                                            </p:txEl>
                                          </p:spTgt>
                                        </p:tgtEl>
                                        <p:attrNameLst>
                                          <p:attrName>style.visibility</p:attrName>
                                        </p:attrNameLst>
                                      </p:cBhvr>
                                      <p:to>
                                        <p:strVal val="visible"/>
                                      </p:to>
                                    </p:set>
                                    <p:anim calcmode="lin" valueType="num">
                                      <p:cBhvr additive="base">
                                        <p:cTn id="60" dur="500" fill="hold"/>
                                        <p:tgtEl>
                                          <p:spTgt spid="1439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392">
                                            <p:txEl>
                                              <p:pRg st="0" end="0"/>
                                            </p:txEl>
                                          </p:spTgt>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20225"/>
                            </p:stCondLst>
                            <p:childTnLst>
                              <p:par>
                                <p:cTn id="63" presetID="2" presetClass="entr" presetSubtype="1" fill="hold" grpId="0" nodeType="afterEffect">
                                  <p:stCondLst>
                                    <p:cond delay="0"/>
                                  </p:stCondLst>
                                  <p:childTnLst>
                                    <p:set>
                                      <p:cBhvr>
                                        <p:cTn id="64" dur="1" fill="hold">
                                          <p:stCondLst>
                                            <p:cond delay="0"/>
                                          </p:stCondLst>
                                        </p:cTn>
                                        <p:tgtEl>
                                          <p:spTgt spid="14394">
                                            <p:txEl>
                                              <p:pRg st="0" end="0"/>
                                            </p:txEl>
                                          </p:spTgt>
                                        </p:tgtEl>
                                        <p:attrNameLst>
                                          <p:attrName>style.visibility</p:attrName>
                                        </p:attrNameLst>
                                      </p:cBhvr>
                                      <p:to>
                                        <p:strVal val="visible"/>
                                      </p:to>
                                    </p:set>
                                    <p:anim calcmode="lin" valueType="num">
                                      <p:cBhvr additive="base">
                                        <p:cTn id="65" dur="500" fill="hold"/>
                                        <p:tgtEl>
                                          <p:spTgt spid="1439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394">
                                            <p:txEl>
                                              <p:pRg st="0" end="0"/>
                                            </p:txEl>
                                          </p:spTgt>
                                        </p:tgtEl>
                                        <p:attrNameLst>
                                          <p:attrName>ppt_y</p:attrName>
                                        </p:attrNameLst>
                                      </p:cBhvr>
                                      <p:tavLst>
                                        <p:tav tm="0">
                                          <p:val>
                                            <p:strVal val="0-#ppt_h/2"/>
                                          </p:val>
                                        </p:tav>
                                        <p:tav tm="100000">
                                          <p:val>
                                            <p:strVal val="#ppt_y"/>
                                          </p:val>
                                        </p:tav>
                                      </p:tavLst>
                                    </p:anim>
                                  </p:childTnLst>
                                </p:cTn>
                              </p:par>
                            </p:childTnLst>
                          </p:cTn>
                        </p:par>
                        <p:par>
                          <p:cTn id="67" fill="hold" nodeType="afterGroup">
                            <p:stCondLst>
                              <p:cond delay="20725"/>
                            </p:stCondLst>
                            <p:childTnLst>
                              <p:par>
                                <p:cTn id="68" presetID="2" presetClass="entr" presetSubtype="1" fill="hold" grpId="0" nodeType="afterEffect">
                                  <p:stCondLst>
                                    <p:cond delay="0"/>
                                  </p:stCondLst>
                                  <p:childTnLst>
                                    <p:set>
                                      <p:cBhvr>
                                        <p:cTn id="69" dur="1" fill="hold">
                                          <p:stCondLst>
                                            <p:cond delay="0"/>
                                          </p:stCondLst>
                                        </p:cTn>
                                        <p:tgtEl>
                                          <p:spTgt spid="14401">
                                            <p:txEl>
                                              <p:pRg st="0" end="0"/>
                                            </p:txEl>
                                          </p:spTgt>
                                        </p:tgtEl>
                                        <p:attrNameLst>
                                          <p:attrName>style.visibility</p:attrName>
                                        </p:attrNameLst>
                                      </p:cBhvr>
                                      <p:to>
                                        <p:strVal val="visible"/>
                                      </p:to>
                                    </p:set>
                                    <p:anim calcmode="lin" valueType="num">
                                      <p:cBhvr additive="base">
                                        <p:cTn id="70" dur="500" fill="hold"/>
                                        <p:tgtEl>
                                          <p:spTgt spid="1440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401">
                                            <p:txEl>
                                              <p:pRg st="0" end="0"/>
                                            </p:txEl>
                                          </p:spTgt>
                                        </p:tgtEl>
                                        <p:attrNameLst>
                                          <p:attrName>ppt_y</p:attrName>
                                        </p:attrNameLst>
                                      </p:cBhvr>
                                      <p:tavLst>
                                        <p:tav tm="0">
                                          <p:val>
                                            <p:strVal val="0-#ppt_h/2"/>
                                          </p:val>
                                        </p:tav>
                                        <p:tav tm="100000">
                                          <p:val>
                                            <p:strVal val="#ppt_y"/>
                                          </p:val>
                                        </p:tav>
                                      </p:tavLst>
                                    </p:anim>
                                  </p:childTnLst>
                                </p:cTn>
                              </p:par>
                            </p:childTnLst>
                          </p:cTn>
                        </p:par>
                        <p:par>
                          <p:cTn id="72" fill="hold" nodeType="afterGroup">
                            <p:stCondLst>
                              <p:cond delay="21225"/>
                            </p:stCondLst>
                            <p:childTnLst>
                              <p:par>
                                <p:cTn id="73" presetID="1" presetClass="entr" presetSubtype="0" fill="hold" grpId="0" nodeType="afterEffect">
                                  <p:stCondLst>
                                    <p:cond delay="0"/>
                                  </p:stCondLst>
                                  <p:childTnLst>
                                    <p:set>
                                      <p:cBhvr>
                                        <p:cTn id="74" dur="1" fill="hold">
                                          <p:stCondLst>
                                            <p:cond delay="499"/>
                                          </p:stCondLst>
                                        </p:cTn>
                                        <p:tgtEl>
                                          <p:spTgt spid="14393">
                                            <p:txEl>
                                              <p:pRg st="0" end="0"/>
                                            </p:txEl>
                                          </p:spTgt>
                                        </p:tgtEl>
                                        <p:attrNameLst>
                                          <p:attrName>style.visibility</p:attrName>
                                        </p:attrNameLst>
                                      </p:cBhvr>
                                      <p:to>
                                        <p:strVal val="visible"/>
                                      </p:to>
                                    </p:set>
                                  </p:childTnLst>
                                </p:cTn>
                              </p:par>
                            </p:childTnLst>
                          </p:cTn>
                        </p:par>
                        <p:par>
                          <p:cTn id="75" fill="hold" nodeType="afterGroup">
                            <p:stCondLst>
                              <p:cond delay="21725"/>
                            </p:stCondLst>
                            <p:childTnLst>
                              <p:par>
                                <p:cTn id="76" presetID="1" presetClass="entr" presetSubtype="0" fill="hold" grpId="0" nodeType="afterEffect">
                                  <p:stCondLst>
                                    <p:cond delay="0"/>
                                  </p:stCondLst>
                                  <p:childTnLst>
                                    <p:set>
                                      <p:cBhvr>
                                        <p:cTn id="77" dur="1" fill="hold">
                                          <p:stCondLst>
                                            <p:cond delay="499"/>
                                          </p:stCondLst>
                                        </p:cTn>
                                        <p:tgtEl>
                                          <p:spTgt spid="14397">
                                            <p:txEl>
                                              <p:pRg st="0" end="0"/>
                                            </p:txEl>
                                          </p:spTgt>
                                        </p:tgtEl>
                                        <p:attrNameLst>
                                          <p:attrName>style.visibility</p:attrName>
                                        </p:attrNameLst>
                                      </p:cBhvr>
                                      <p:to>
                                        <p:strVal val="visible"/>
                                      </p:to>
                                    </p:set>
                                  </p:childTnLst>
                                </p:cTn>
                              </p:par>
                            </p:childTnLst>
                          </p:cTn>
                        </p:par>
                        <p:par>
                          <p:cTn id="78" fill="hold" nodeType="afterGroup">
                            <p:stCondLst>
                              <p:cond delay="22225"/>
                            </p:stCondLst>
                            <p:childTnLst>
                              <p:par>
                                <p:cTn id="79" presetID="2" presetClass="entr" presetSubtype="1" fill="hold" grpId="0" nodeType="afterEffect">
                                  <p:stCondLst>
                                    <p:cond delay="0"/>
                                  </p:stCondLst>
                                  <p:childTnLst>
                                    <p:set>
                                      <p:cBhvr>
                                        <p:cTn id="80" dur="1" fill="hold">
                                          <p:stCondLst>
                                            <p:cond delay="0"/>
                                          </p:stCondLst>
                                        </p:cTn>
                                        <p:tgtEl>
                                          <p:spTgt spid="14396">
                                            <p:txEl>
                                              <p:pRg st="0" end="0"/>
                                            </p:txEl>
                                          </p:spTgt>
                                        </p:tgtEl>
                                        <p:attrNameLst>
                                          <p:attrName>style.visibility</p:attrName>
                                        </p:attrNameLst>
                                      </p:cBhvr>
                                      <p:to>
                                        <p:strVal val="visible"/>
                                      </p:to>
                                    </p:set>
                                    <p:anim calcmode="lin" valueType="num">
                                      <p:cBhvr additive="base">
                                        <p:cTn id="81" dur="500" fill="hold"/>
                                        <p:tgtEl>
                                          <p:spTgt spid="14396">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396">
                                            <p:txEl>
                                              <p:pRg st="0" end="0"/>
                                            </p:txEl>
                                          </p:spTgt>
                                        </p:tgtEl>
                                        <p:attrNameLst>
                                          <p:attrName>ppt_y</p:attrName>
                                        </p:attrNameLst>
                                      </p:cBhvr>
                                      <p:tavLst>
                                        <p:tav tm="0">
                                          <p:val>
                                            <p:strVal val="0-#ppt_h/2"/>
                                          </p:val>
                                        </p:tav>
                                        <p:tav tm="100000">
                                          <p:val>
                                            <p:strVal val="#ppt_y"/>
                                          </p:val>
                                        </p:tav>
                                      </p:tavLst>
                                    </p:anim>
                                  </p:childTnLst>
                                </p:cTn>
                              </p:par>
                            </p:childTnLst>
                          </p:cTn>
                        </p:par>
                        <p:par>
                          <p:cTn id="83" fill="hold" nodeType="afterGroup">
                            <p:stCondLst>
                              <p:cond delay="22725"/>
                            </p:stCondLst>
                            <p:childTnLst>
                              <p:par>
                                <p:cTn id="84" presetID="1" presetClass="entr" presetSubtype="0" fill="hold" grpId="0" nodeType="afterEffect">
                                  <p:stCondLst>
                                    <p:cond delay="0"/>
                                  </p:stCondLst>
                                  <p:childTnLst>
                                    <p:set>
                                      <p:cBhvr>
                                        <p:cTn id="85" dur="1" fill="hold">
                                          <p:stCondLst>
                                            <p:cond delay="499"/>
                                          </p:stCondLst>
                                        </p:cTn>
                                        <p:tgtEl>
                                          <p:spTgt spid="14398">
                                            <p:txEl>
                                              <p:pRg st="0" end="0"/>
                                            </p:txEl>
                                          </p:spTgt>
                                        </p:tgtEl>
                                        <p:attrNameLst>
                                          <p:attrName>style.visibility</p:attrName>
                                        </p:attrNameLst>
                                      </p:cBhvr>
                                      <p:to>
                                        <p:strVal val="visible"/>
                                      </p:to>
                                    </p:set>
                                  </p:childTnLst>
                                </p:cTn>
                              </p:par>
                            </p:childTnLst>
                          </p:cTn>
                        </p:par>
                        <p:par>
                          <p:cTn id="86" fill="hold" nodeType="afterGroup">
                            <p:stCondLst>
                              <p:cond delay="23225"/>
                            </p:stCondLst>
                            <p:childTnLst>
                              <p:par>
                                <p:cTn id="87" presetID="1" presetClass="entr" presetSubtype="0" fill="hold" grpId="0" nodeType="afterEffect">
                                  <p:stCondLst>
                                    <p:cond delay="0"/>
                                  </p:stCondLst>
                                  <p:childTnLst>
                                    <p:set>
                                      <p:cBhvr>
                                        <p:cTn id="88" dur="1" fill="hold">
                                          <p:stCondLst>
                                            <p:cond delay="499"/>
                                          </p:stCondLst>
                                        </p:cTn>
                                        <p:tgtEl>
                                          <p:spTgt spid="14399">
                                            <p:txEl>
                                              <p:pRg st="0" end="0"/>
                                            </p:txEl>
                                          </p:spTgt>
                                        </p:tgtEl>
                                        <p:attrNameLst>
                                          <p:attrName>style.visibility</p:attrName>
                                        </p:attrNameLst>
                                      </p:cBhvr>
                                      <p:to>
                                        <p:strVal val="visible"/>
                                      </p:to>
                                    </p:set>
                                  </p:childTnLst>
                                </p:cTn>
                              </p:par>
                            </p:childTnLst>
                          </p:cTn>
                        </p:par>
                        <p:par>
                          <p:cTn id="89" fill="hold" nodeType="afterGroup">
                            <p:stCondLst>
                              <p:cond delay="23725"/>
                            </p:stCondLst>
                            <p:childTnLst>
                              <p:par>
                                <p:cTn id="90" presetID="2" presetClass="entr" presetSubtype="1" fill="hold" grpId="0" nodeType="afterEffect">
                                  <p:stCondLst>
                                    <p:cond delay="0"/>
                                  </p:stCondLst>
                                  <p:childTnLst>
                                    <p:set>
                                      <p:cBhvr>
                                        <p:cTn id="91" dur="1" fill="hold">
                                          <p:stCondLst>
                                            <p:cond delay="0"/>
                                          </p:stCondLst>
                                        </p:cTn>
                                        <p:tgtEl>
                                          <p:spTgt spid="14400">
                                            <p:txEl>
                                              <p:pRg st="0" end="0"/>
                                            </p:txEl>
                                          </p:spTgt>
                                        </p:tgtEl>
                                        <p:attrNameLst>
                                          <p:attrName>style.visibility</p:attrName>
                                        </p:attrNameLst>
                                      </p:cBhvr>
                                      <p:to>
                                        <p:strVal val="visible"/>
                                      </p:to>
                                    </p:set>
                                    <p:anim calcmode="lin" valueType="num">
                                      <p:cBhvr additive="base">
                                        <p:cTn id="92" dur="500" fill="hold"/>
                                        <p:tgtEl>
                                          <p:spTgt spid="1440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440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advAuto="0"/>
      <p:bldP spid="14360" grpId="0" build="p" autoUpdateAnimBg="0" advAuto="0"/>
      <p:bldP spid="14361" grpId="0" build="p" autoUpdateAnimBg="0" advAuto="0"/>
      <p:bldP spid="14362" grpId="0" build="p" autoUpdateAnimBg="0" advAuto="0"/>
      <p:bldP spid="14363" grpId="0" build="p" autoUpdateAnimBg="0" advAuto="0"/>
      <p:bldP spid="14364" grpId="0" build="p" autoUpdateAnimBg="0" advAuto="0"/>
      <p:bldP spid="14365" grpId="0" build="p" autoUpdateAnimBg="0" advAuto="0"/>
      <p:bldP spid="14366" grpId="0" build="p" autoUpdateAnimBg="0" advAuto="0"/>
      <p:bldP spid="14367" grpId="0" build="p" autoUpdateAnimBg="0" advAuto="0"/>
      <p:bldP spid="14390" grpId="0" build="p" autoUpdateAnimBg="0" advAuto="0"/>
      <p:bldP spid="14391" grpId="0" build="p" autoUpdateAnimBg="0" advAuto="0"/>
      <p:bldP spid="14392" grpId="0" build="p" autoUpdateAnimBg="0" advAuto="0"/>
      <p:bldP spid="14393" grpId="0" build="p" autoUpdateAnimBg="0" advAuto="0"/>
      <p:bldP spid="14394" grpId="0" build="p" autoUpdateAnimBg="0" advAuto="0"/>
      <p:bldP spid="14396" grpId="0" build="p" autoUpdateAnimBg="0" advAuto="0"/>
      <p:bldP spid="14397" grpId="0" build="p" autoUpdateAnimBg="0" advAuto="0"/>
      <p:bldP spid="14398" grpId="0" build="p" autoUpdateAnimBg="0" advAuto="0"/>
      <p:bldP spid="14399" grpId="0" build="p" autoUpdateAnimBg="0" advAuto="0"/>
      <p:bldP spid="14400" grpId="0" build="p" autoUpdateAnimBg="0" advAuto="0"/>
      <p:bldP spid="14401" grpId="0" build="p" autoUpdateAnimBg="0"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07" name="Group 23"/>
          <p:cNvGrpSpPr>
            <a:grpSpLocks/>
          </p:cNvGrpSpPr>
          <p:nvPr/>
        </p:nvGrpSpPr>
        <p:grpSpPr bwMode="auto">
          <a:xfrm>
            <a:off x="287828" y="1759967"/>
            <a:ext cx="6985000" cy="1963738"/>
            <a:chOff x="340" y="572"/>
            <a:chExt cx="4400" cy="1237"/>
          </a:xfrm>
        </p:grpSpPr>
        <p:sp>
          <p:nvSpPr>
            <p:cNvPr id="8207" name="Rectangle 2"/>
            <p:cNvSpPr>
              <a:spLocks noChangeArrowheads="1"/>
            </p:cNvSpPr>
            <p:nvPr/>
          </p:nvSpPr>
          <p:spPr bwMode="auto">
            <a:xfrm>
              <a:off x="340" y="1531"/>
              <a:ext cx="231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08" name="Rectangle 3"/>
            <p:cNvSpPr>
              <a:spLocks noChangeArrowheads="1"/>
            </p:cNvSpPr>
            <p:nvPr/>
          </p:nvSpPr>
          <p:spPr bwMode="auto">
            <a:xfrm>
              <a:off x="340" y="1253"/>
              <a:ext cx="231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09" name="Rectangle 4"/>
            <p:cNvSpPr>
              <a:spLocks noChangeArrowheads="1"/>
            </p:cNvSpPr>
            <p:nvPr/>
          </p:nvSpPr>
          <p:spPr bwMode="auto">
            <a:xfrm>
              <a:off x="340" y="849"/>
              <a:ext cx="231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0" name="Rectangle 5"/>
            <p:cNvSpPr>
              <a:spLocks noChangeArrowheads="1"/>
            </p:cNvSpPr>
            <p:nvPr/>
          </p:nvSpPr>
          <p:spPr bwMode="auto">
            <a:xfrm>
              <a:off x="340" y="572"/>
              <a:ext cx="2313" cy="277"/>
            </a:xfrm>
            <a:prstGeom prst="rect">
              <a:avLst/>
            </a:prstGeom>
            <a:pattFill prst="diagBrick">
              <a:fgClr>
                <a:srgbClr val="C4B7FB"/>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1" name="Rectangle 6"/>
            <p:cNvSpPr>
              <a:spLocks noChangeArrowheads="1"/>
            </p:cNvSpPr>
            <p:nvPr/>
          </p:nvSpPr>
          <p:spPr bwMode="auto">
            <a:xfrm>
              <a:off x="2653" y="1531"/>
              <a:ext cx="45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2" name="Rectangle 7"/>
            <p:cNvSpPr>
              <a:spLocks noChangeArrowheads="1"/>
            </p:cNvSpPr>
            <p:nvPr/>
          </p:nvSpPr>
          <p:spPr bwMode="auto">
            <a:xfrm>
              <a:off x="2653" y="1253"/>
              <a:ext cx="45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3" name="Rectangle 8"/>
            <p:cNvSpPr>
              <a:spLocks noChangeArrowheads="1"/>
            </p:cNvSpPr>
            <p:nvPr/>
          </p:nvSpPr>
          <p:spPr bwMode="auto">
            <a:xfrm>
              <a:off x="2653" y="849"/>
              <a:ext cx="45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4" name="Rectangle 9"/>
            <p:cNvSpPr>
              <a:spLocks noChangeArrowheads="1"/>
            </p:cNvSpPr>
            <p:nvPr/>
          </p:nvSpPr>
          <p:spPr bwMode="auto">
            <a:xfrm>
              <a:off x="2653" y="572"/>
              <a:ext cx="454" cy="277"/>
            </a:xfrm>
            <a:prstGeom prst="rect">
              <a:avLst/>
            </a:prstGeom>
            <a:pattFill prst="diagBrick">
              <a:fgClr>
                <a:srgbClr val="C4B7FB"/>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5" name="Rectangle 10"/>
            <p:cNvSpPr>
              <a:spLocks noChangeArrowheads="1"/>
            </p:cNvSpPr>
            <p:nvPr/>
          </p:nvSpPr>
          <p:spPr bwMode="auto">
            <a:xfrm>
              <a:off x="3107" y="1531"/>
              <a:ext cx="163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6" name="Rectangle 11"/>
            <p:cNvSpPr>
              <a:spLocks noChangeArrowheads="1"/>
            </p:cNvSpPr>
            <p:nvPr/>
          </p:nvSpPr>
          <p:spPr bwMode="auto">
            <a:xfrm>
              <a:off x="3107" y="1253"/>
              <a:ext cx="163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7" name="Rectangle 12"/>
            <p:cNvSpPr>
              <a:spLocks noChangeArrowheads="1"/>
            </p:cNvSpPr>
            <p:nvPr/>
          </p:nvSpPr>
          <p:spPr bwMode="auto">
            <a:xfrm>
              <a:off x="3107" y="849"/>
              <a:ext cx="163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8" name="Rectangle 13"/>
            <p:cNvSpPr>
              <a:spLocks noChangeArrowheads="1"/>
            </p:cNvSpPr>
            <p:nvPr/>
          </p:nvSpPr>
          <p:spPr bwMode="auto">
            <a:xfrm>
              <a:off x="3107" y="572"/>
              <a:ext cx="1633" cy="277"/>
            </a:xfrm>
            <a:prstGeom prst="rect">
              <a:avLst/>
            </a:prstGeom>
            <a:pattFill prst="diagBrick">
              <a:fgClr>
                <a:srgbClr val="C4B7FB"/>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l">
                <a:spcBef>
                  <a:spcPct val="20000"/>
                </a:spcBef>
              </a:pPr>
              <a:endParaRPr lang="ar-JO"/>
            </a:p>
          </p:txBody>
        </p:sp>
        <p:sp>
          <p:nvSpPr>
            <p:cNvPr id="8219" name="Line 14"/>
            <p:cNvSpPr>
              <a:spLocks noChangeShapeType="1"/>
            </p:cNvSpPr>
            <p:nvPr/>
          </p:nvSpPr>
          <p:spPr bwMode="auto">
            <a:xfrm>
              <a:off x="340" y="572"/>
              <a:ext cx="44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0" name="Line 15"/>
            <p:cNvSpPr>
              <a:spLocks noChangeShapeType="1"/>
            </p:cNvSpPr>
            <p:nvPr/>
          </p:nvSpPr>
          <p:spPr bwMode="auto">
            <a:xfrm>
              <a:off x="340" y="849"/>
              <a:ext cx="4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1" name="Line 16"/>
            <p:cNvSpPr>
              <a:spLocks noChangeShapeType="1"/>
            </p:cNvSpPr>
            <p:nvPr/>
          </p:nvSpPr>
          <p:spPr bwMode="auto">
            <a:xfrm>
              <a:off x="340" y="1253"/>
              <a:ext cx="4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2" name="Line 17"/>
            <p:cNvSpPr>
              <a:spLocks noChangeShapeType="1"/>
            </p:cNvSpPr>
            <p:nvPr/>
          </p:nvSpPr>
          <p:spPr bwMode="auto">
            <a:xfrm>
              <a:off x="340" y="1531"/>
              <a:ext cx="4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3" name="Line 18"/>
            <p:cNvSpPr>
              <a:spLocks noChangeShapeType="1"/>
            </p:cNvSpPr>
            <p:nvPr/>
          </p:nvSpPr>
          <p:spPr bwMode="auto">
            <a:xfrm>
              <a:off x="340" y="1809"/>
              <a:ext cx="44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4" name="Line 19"/>
            <p:cNvSpPr>
              <a:spLocks noChangeShapeType="1"/>
            </p:cNvSpPr>
            <p:nvPr/>
          </p:nvSpPr>
          <p:spPr bwMode="auto">
            <a:xfrm>
              <a:off x="340" y="572"/>
              <a:ext cx="0" cy="12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5" name="Line 20"/>
            <p:cNvSpPr>
              <a:spLocks noChangeShapeType="1"/>
            </p:cNvSpPr>
            <p:nvPr/>
          </p:nvSpPr>
          <p:spPr bwMode="auto">
            <a:xfrm>
              <a:off x="3107" y="572"/>
              <a:ext cx="0" cy="12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6" name="Line 21"/>
            <p:cNvSpPr>
              <a:spLocks noChangeShapeType="1"/>
            </p:cNvSpPr>
            <p:nvPr/>
          </p:nvSpPr>
          <p:spPr bwMode="auto">
            <a:xfrm>
              <a:off x="4740" y="572"/>
              <a:ext cx="0" cy="12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27" name="Line 22"/>
            <p:cNvSpPr>
              <a:spLocks noChangeShapeType="1"/>
            </p:cNvSpPr>
            <p:nvPr/>
          </p:nvSpPr>
          <p:spPr bwMode="auto">
            <a:xfrm>
              <a:off x="2653" y="572"/>
              <a:ext cx="0" cy="12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grpSp>
      <p:sp>
        <p:nvSpPr>
          <p:cNvPr id="16408" name="Rectangle 24"/>
          <p:cNvSpPr>
            <a:spLocks noChangeArrowheads="1"/>
          </p:cNvSpPr>
          <p:nvPr/>
        </p:nvSpPr>
        <p:spPr bwMode="auto">
          <a:xfrm>
            <a:off x="287828" y="2841055"/>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Would you be surprised </a:t>
            </a:r>
          </a:p>
        </p:txBody>
      </p:sp>
      <p:sp>
        <p:nvSpPr>
          <p:cNvPr id="16409" name="Rectangle 25"/>
          <p:cNvSpPr>
            <a:spLocks noChangeArrowheads="1"/>
          </p:cNvSpPr>
          <p:nvPr/>
        </p:nvSpPr>
        <p:spPr bwMode="auto">
          <a:xfrm>
            <a:off x="4175616" y="2912492"/>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6410" name="Rectangle 26"/>
          <p:cNvSpPr>
            <a:spLocks noChangeArrowheads="1"/>
          </p:cNvSpPr>
          <p:nvPr/>
        </p:nvSpPr>
        <p:spPr bwMode="auto">
          <a:xfrm>
            <a:off x="4175616" y="3344292"/>
            <a:ext cx="30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if</a:t>
            </a:r>
          </a:p>
        </p:txBody>
      </p:sp>
      <p:sp>
        <p:nvSpPr>
          <p:cNvPr id="16411" name="Rectangle 27"/>
          <p:cNvSpPr>
            <a:spLocks noChangeArrowheads="1"/>
          </p:cNvSpPr>
          <p:nvPr/>
        </p:nvSpPr>
        <p:spPr bwMode="auto">
          <a:xfrm>
            <a:off x="4104178" y="1759967"/>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IF</a:t>
            </a:r>
          </a:p>
        </p:txBody>
      </p:sp>
      <p:sp>
        <p:nvSpPr>
          <p:cNvPr id="16412" name="Rectangle 28"/>
          <p:cNvSpPr>
            <a:spLocks noChangeArrowheads="1"/>
          </p:cNvSpPr>
          <p:nvPr/>
        </p:nvSpPr>
        <p:spPr bwMode="auto">
          <a:xfrm>
            <a:off x="4680441" y="1759967"/>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Condition</a:t>
            </a:r>
          </a:p>
        </p:txBody>
      </p:sp>
      <p:sp>
        <p:nvSpPr>
          <p:cNvPr id="16413" name="Rectangle 29"/>
          <p:cNvSpPr>
            <a:spLocks noChangeArrowheads="1"/>
          </p:cNvSpPr>
          <p:nvPr/>
        </p:nvSpPr>
        <p:spPr bwMode="auto">
          <a:xfrm>
            <a:off x="287828" y="1759967"/>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Result</a:t>
            </a:r>
          </a:p>
        </p:txBody>
      </p:sp>
      <p:sp>
        <p:nvSpPr>
          <p:cNvPr id="16414" name="Rectangle 30"/>
          <p:cNvSpPr>
            <a:spLocks noChangeArrowheads="1"/>
          </p:cNvSpPr>
          <p:nvPr/>
        </p:nvSpPr>
        <p:spPr bwMode="auto">
          <a:xfrm>
            <a:off x="4680441" y="2841055"/>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snowed next July?</a:t>
            </a:r>
          </a:p>
        </p:txBody>
      </p:sp>
      <p:sp>
        <p:nvSpPr>
          <p:cNvPr id="16415" name="Rectangle 31"/>
          <p:cNvSpPr>
            <a:spLocks noChangeArrowheads="1"/>
          </p:cNvSpPr>
          <p:nvPr/>
        </p:nvSpPr>
        <p:spPr bwMode="auto">
          <a:xfrm>
            <a:off x="287828" y="3272855"/>
            <a:ext cx="2160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What would you do</a:t>
            </a:r>
          </a:p>
        </p:txBody>
      </p:sp>
      <p:sp>
        <p:nvSpPr>
          <p:cNvPr id="16416" name="Rectangle 32"/>
          <p:cNvSpPr>
            <a:spLocks noChangeArrowheads="1"/>
          </p:cNvSpPr>
          <p:nvPr/>
        </p:nvSpPr>
        <p:spPr bwMode="auto">
          <a:xfrm>
            <a:off x="287828" y="2336230"/>
            <a:ext cx="3568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a:t>WOULD HAVE + Past participle</a:t>
            </a:r>
          </a:p>
        </p:txBody>
      </p:sp>
      <p:sp>
        <p:nvSpPr>
          <p:cNvPr id="16417" name="Rectangle 33"/>
          <p:cNvSpPr>
            <a:spLocks noChangeArrowheads="1"/>
          </p:cNvSpPr>
          <p:nvPr/>
        </p:nvSpPr>
        <p:spPr bwMode="auto">
          <a:xfrm>
            <a:off x="4824903" y="2336230"/>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b="1"/>
              <a:t>Past perfect</a:t>
            </a:r>
          </a:p>
        </p:txBody>
      </p:sp>
      <p:sp>
        <p:nvSpPr>
          <p:cNvPr id="16418" name="Rectangle 34"/>
          <p:cNvSpPr>
            <a:spLocks noChangeArrowheads="1"/>
          </p:cNvSpPr>
          <p:nvPr/>
        </p:nvSpPr>
        <p:spPr bwMode="auto">
          <a:xfrm>
            <a:off x="4680441" y="3272855"/>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It snowed next July?</a:t>
            </a:r>
          </a:p>
        </p:txBody>
      </p:sp>
      <p:pic>
        <p:nvPicPr>
          <p:cNvPr id="16420"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97" y="6657405"/>
            <a:ext cx="93376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40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420"/>
                                        </p:tgtEl>
                                        <p:attrNameLst>
                                          <p:attrName>style.visibility</p:attrName>
                                        </p:attrNameLst>
                                      </p:cBhvr>
                                      <p:to>
                                        <p:strVal val="visible"/>
                                      </p:to>
                                    </p:set>
                                    <p:anim calcmode="lin" valueType="num">
                                      <p:cBhvr additive="base">
                                        <p:cTn id="7" dur="500" fill="hold"/>
                                        <p:tgtEl>
                                          <p:spTgt spid="16420"/>
                                        </p:tgtEl>
                                        <p:attrNameLst>
                                          <p:attrName>ppt_x</p:attrName>
                                        </p:attrNameLst>
                                      </p:cBhvr>
                                      <p:tavLst>
                                        <p:tav tm="0">
                                          <p:val>
                                            <p:strVal val="#ppt_x"/>
                                          </p:val>
                                        </p:tav>
                                        <p:tav tm="100000">
                                          <p:val>
                                            <p:strVal val="#ppt_x"/>
                                          </p:val>
                                        </p:tav>
                                      </p:tavLst>
                                    </p:anim>
                                    <p:anim calcmode="lin" valueType="num">
                                      <p:cBhvr additive="base">
                                        <p:cTn id="8" dur="500" fill="hold"/>
                                        <p:tgtEl>
                                          <p:spTgt spid="164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16407"/>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6413">
                                            <p:txEl>
                                              <p:pRg st="0" end="0"/>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6411">
                                            <p:txEl>
                                              <p:pRg st="0" end="0"/>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6412">
                                            <p:txEl>
                                              <p:pRg st="0" end="0"/>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16416">
                                            <p:txEl>
                                              <p:pRg st="0" end="0"/>
                                            </p:txEl>
                                          </p:spTgt>
                                        </p:tgtEl>
                                        <p:attrNameLst>
                                          <p:attrName>style.visibility</p:attrName>
                                        </p:attrNameLst>
                                      </p:cBhvr>
                                      <p:to>
                                        <p:strVal val="visible"/>
                                      </p:to>
                                    </p:set>
                                    <p:anim calcmode="lin" valueType="num">
                                      <p:cBhvr additive="base">
                                        <p:cTn id="24" dur="500" fill="hold"/>
                                        <p:tgtEl>
                                          <p:spTgt spid="164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416">
                                            <p:txEl>
                                              <p:pRg st="0" end="0"/>
                                            </p:txEl>
                                          </p:spTgt>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3000"/>
                            </p:stCondLst>
                            <p:childTnLst>
                              <p:par>
                                <p:cTn id="27" presetID="2" presetClass="entr" presetSubtype="1" fill="hold" grpId="0" nodeType="afterEffect">
                                  <p:stCondLst>
                                    <p:cond delay="0"/>
                                  </p:stCondLst>
                                  <p:childTnLst>
                                    <p:set>
                                      <p:cBhvr>
                                        <p:cTn id="28" dur="1" fill="hold">
                                          <p:stCondLst>
                                            <p:cond delay="0"/>
                                          </p:stCondLst>
                                        </p:cTn>
                                        <p:tgtEl>
                                          <p:spTgt spid="16417">
                                            <p:txEl>
                                              <p:pRg st="0" end="0"/>
                                            </p:txEl>
                                          </p:spTgt>
                                        </p:tgtEl>
                                        <p:attrNameLst>
                                          <p:attrName>style.visibility</p:attrName>
                                        </p:attrNameLst>
                                      </p:cBhvr>
                                      <p:to>
                                        <p:strVal val="visible"/>
                                      </p:to>
                                    </p:set>
                                    <p:anim calcmode="lin" valueType="num">
                                      <p:cBhvr additive="base">
                                        <p:cTn id="29" dur="500" fill="hold"/>
                                        <p:tgtEl>
                                          <p:spTgt spid="164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417">
                                            <p:txEl>
                                              <p:pRg st="0" end="0"/>
                                            </p:txEl>
                                          </p:spTgt>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16408">
                                            <p:txEl>
                                              <p:pRg st="0" end="0"/>
                                            </p:txEl>
                                          </p:spTgt>
                                        </p:tgtEl>
                                        <p:attrNameLst>
                                          <p:attrName>style.visibility</p:attrName>
                                        </p:attrNameLst>
                                      </p:cBhvr>
                                      <p:to>
                                        <p:strVal val="visible"/>
                                      </p:to>
                                    </p:set>
                                  </p:childTnLst>
                                </p:cTn>
                              </p:par>
                            </p:childTnLst>
                          </p:cTn>
                        </p:par>
                        <p:par>
                          <p:cTn id="34" fill="hold" nodeType="afterGroup">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16409">
                                            <p:txEl>
                                              <p:pRg st="0" end="0"/>
                                            </p:txEl>
                                          </p:spTgt>
                                        </p:tgtEl>
                                        <p:attrNameLst>
                                          <p:attrName>style.visibility</p:attrName>
                                        </p:attrNameLst>
                                      </p:cBhvr>
                                      <p:to>
                                        <p:strVal val="visible"/>
                                      </p:to>
                                    </p:set>
                                  </p:childTnLst>
                                </p:cTn>
                              </p:par>
                            </p:childTnLst>
                          </p:cTn>
                        </p:par>
                        <p:par>
                          <p:cTn id="37" fill="hold" nodeType="afterGroup">
                            <p:stCondLst>
                              <p:cond delay="4500"/>
                            </p:stCondLst>
                            <p:childTnLst>
                              <p:par>
                                <p:cTn id="38" presetID="2" presetClass="entr" presetSubtype="1" fill="hold" grpId="0" nodeType="afterEffect">
                                  <p:stCondLst>
                                    <p:cond delay="0"/>
                                  </p:stCondLst>
                                  <p:childTnLst>
                                    <p:set>
                                      <p:cBhvr>
                                        <p:cTn id="39" dur="1" fill="hold">
                                          <p:stCondLst>
                                            <p:cond delay="0"/>
                                          </p:stCondLst>
                                        </p:cTn>
                                        <p:tgtEl>
                                          <p:spTgt spid="16414">
                                            <p:txEl>
                                              <p:pRg st="0" end="0"/>
                                            </p:txEl>
                                          </p:spTgt>
                                        </p:tgtEl>
                                        <p:attrNameLst>
                                          <p:attrName>style.visibility</p:attrName>
                                        </p:attrNameLst>
                                      </p:cBhvr>
                                      <p:to>
                                        <p:strVal val="visible"/>
                                      </p:to>
                                    </p:set>
                                    <p:anim calcmode="lin" valueType="num">
                                      <p:cBhvr additive="base">
                                        <p:cTn id="40" dur="500" fill="hold"/>
                                        <p:tgtEl>
                                          <p:spTgt spid="164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414">
                                            <p:txEl>
                                              <p:pRg st="0" end="0"/>
                                            </p:txEl>
                                          </p:spTgt>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5000"/>
                            </p:stCondLst>
                            <p:childTnLst>
                              <p:par>
                                <p:cTn id="43" presetID="1" presetClass="entr" presetSubtype="0" fill="hold" grpId="0" nodeType="afterEffect">
                                  <p:stCondLst>
                                    <p:cond delay="0"/>
                                  </p:stCondLst>
                                  <p:childTnLst>
                                    <p:set>
                                      <p:cBhvr>
                                        <p:cTn id="44" dur="1" fill="hold">
                                          <p:stCondLst>
                                            <p:cond delay="499"/>
                                          </p:stCondLst>
                                        </p:cTn>
                                        <p:tgtEl>
                                          <p:spTgt spid="16415">
                                            <p:txEl>
                                              <p:pRg st="0" end="0"/>
                                            </p:txEl>
                                          </p:spTgt>
                                        </p:tgtEl>
                                        <p:attrNameLst>
                                          <p:attrName>style.visibility</p:attrName>
                                        </p:attrNameLst>
                                      </p:cBhvr>
                                      <p:to>
                                        <p:strVal val="visible"/>
                                      </p:to>
                                    </p:set>
                                  </p:childTnLst>
                                </p:cTn>
                              </p:par>
                            </p:childTnLst>
                          </p:cTn>
                        </p:par>
                        <p:par>
                          <p:cTn id="45" fill="hold" nodeType="afterGroup">
                            <p:stCondLst>
                              <p:cond delay="5500"/>
                            </p:stCondLst>
                            <p:childTnLst>
                              <p:par>
                                <p:cTn id="46" presetID="1" presetClass="entr" presetSubtype="0" fill="hold" grpId="0" nodeType="afterEffect">
                                  <p:stCondLst>
                                    <p:cond delay="0"/>
                                  </p:stCondLst>
                                  <p:childTnLst>
                                    <p:set>
                                      <p:cBhvr>
                                        <p:cTn id="47" dur="1" fill="hold">
                                          <p:stCondLst>
                                            <p:cond delay="499"/>
                                          </p:stCondLst>
                                        </p:cTn>
                                        <p:tgtEl>
                                          <p:spTgt spid="16410">
                                            <p:txEl>
                                              <p:pRg st="0" end="0"/>
                                            </p:txEl>
                                          </p:spTgt>
                                        </p:tgtEl>
                                        <p:attrNameLst>
                                          <p:attrName>style.visibility</p:attrName>
                                        </p:attrNameLst>
                                      </p:cBhvr>
                                      <p:to>
                                        <p:strVal val="visible"/>
                                      </p:to>
                                    </p:set>
                                  </p:childTnLst>
                                </p:cTn>
                              </p:par>
                            </p:childTnLst>
                          </p:cTn>
                        </p:par>
                        <p:par>
                          <p:cTn id="48" fill="hold" nodeType="afterGroup">
                            <p:stCondLst>
                              <p:cond delay="6000"/>
                            </p:stCondLst>
                            <p:childTnLst>
                              <p:par>
                                <p:cTn id="49" presetID="2" presetClass="entr" presetSubtype="1" fill="hold" grpId="0" nodeType="afterEffect">
                                  <p:stCondLst>
                                    <p:cond delay="0"/>
                                  </p:stCondLst>
                                  <p:childTnLst>
                                    <p:set>
                                      <p:cBhvr>
                                        <p:cTn id="50" dur="1" fill="hold">
                                          <p:stCondLst>
                                            <p:cond delay="0"/>
                                          </p:stCondLst>
                                        </p:cTn>
                                        <p:tgtEl>
                                          <p:spTgt spid="16418">
                                            <p:txEl>
                                              <p:pRg st="0" end="0"/>
                                            </p:txEl>
                                          </p:spTgt>
                                        </p:tgtEl>
                                        <p:attrNameLst>
                                          <p:attrName>style.visibility</p:attrName>
                                        </p:attrNameLst>
                                      </p:cBhvr>
                                      <p:to>
                                        <p:strVal val="visible"/>
                                      </p:to>
                                    </p:set>
                                    <p:anim calcmode="lin" valueType="num">
                                      <p:cBhvr additive="base">
                                        <p:cTn id="51" dur="500" fill="hold"/>
                                        <p:tgtEl>
                                          <p:spTgt spid="164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41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build="p" autoUpdateAnimBg="0" advAuto="0"/>
      <p:bldP spid="16409" grpId="0" build="p" autoUpdateAnimBg="0" advAuto="0"/>
      <p:bldP spid="16410" grpId="0" build="p" autoUpdateAnimBg="0" advAuto="0"/>
      <p:bldP spid="16411" grpId="0" build="p" autoUpdateAnimBg="0" advAuto="0"/>
      <p:bldP spid="16412" grpId="0" build="p" autoUpdateAnimBg="0" advAuto="0"/>
      <p:bldP spid="16413" grpId="0" build="p" autoUpdateAnimBg="0" advAuto="0"/>
      <p:bldP spid="16414" grpId="0" build="p" autoUpdateAnimBg="0" advAuto="0"/>
      <p:bldP spid="16415" grpId="0" build="p" autoUpdateAnimBg="0" advAuto="0"/>
      <p:bldP spid="16416" grpId="0" build="p" autoUpdateAnimBg="0" advAuto="0"/>
      <p:bldP spid="16417" grpId="0" build="p" autoUpdateAnimBg="0" advAuto="0"/>
      <p:bldP spid="16418" grpId="0" build="p" autoUpdateAnimBg="0"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able 69"/>
          <p:cNvGraphicFramePr>
            <a:graphicFrameLocks noGrp="1"/>
          </p:cNvGraphicFramePr>
          <p:nvPr>
            <p:extLst>
              <p:ext uri="{D42A27DB-BD31-4B8C-83A1-F6EECF244321}">
                <p14:modId xmlns:p14="http://schemas.microsoft.com/office/powerpoint/2010/main" val="3727783835"/>
              </p:ext>
            </p:extLst>
          </p:nvPr>
        </p:nvGraphicFramePr>
        <p:xfrm>
          <a:off x="611560" y="2636912"/>
          <a:ext cx="8354888" cy="3844154"/>
        </p:xfrm>
        <a:graphic>
          <a:graphicData uri="http://schemas.openxmlformats.org/drawingml/2006/table">
            <a:tbl>
              <a:tblPr>
                <a:tableStyleId>{616DA210-FB5B-4158-B5E0-FEB733F419BA}</a:tableStyleId>
              </a:tblPr>
              <a:tblGrid>
                <a:gridCol w="2088722"/>
                <a:gridCol w="1943726"/>
                <a:gridCol w="3456384"/>
                <a:gridCol w="866056"/>
              </a:tblGrid>
              <a:tr h="752022">
                <a:tc>
                  <a:txBody>
                    <a:bodyPr/>
                    <a:lstStyle/>
                    <a:p>
                      <a:pPr algn="l" fontAlgn="b"/>
                      <a:endParaRPr lang="ar-JO" sz="1100" b="0" i="0" u="none" strike="noStrike" dirty="0">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r>
              <a:tr h="773033">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r>
              <a:tr h="773033">
                <a:tc>
                  <a:txBody>
                    <a:bodyPr/>
                    <a:lstStyle/>
                    <a:p>
                      <a:pPr algn="l" fontAlgn="b"/>
                      <a:endParaRPr lang="ar-JO" sz="1100" b="0" i="0" u="none" strike="noStrike" dirty="0">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r>
              <a:tr h="773033">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r>
              <a:tr h="773033">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c>
                  <a:txBody>
                    <a:bodyPr/>
                    <a:lstStyle/>
                    <a:p>
                      <a:pPr algn="l" fontAlgn="b"/>
                      <a:endParaRPr lang="ar-JO" sz="1100" b="0" i="0" u="none" strike="noStrike" dirty="0">
                        <a:solidFill>
                          <a:srgbClr val="000000"/>
                        </a:solidFill>
                        <a:effectLst/>
                        <a:latin typeface="Arial"/>
                      </a:endParaRPr>
                    </a:p>
                  </a:txBody>
                  <a:tcPr marL="9525" marR="9525" marT="9525" marB="0" anchor="b"/>
                </a:tc>
              </a:tr>
            </a:tbl>
          </a:graphicData>
        </a:graphic>
      </p:graphicFrame>
      <p:pic>
        <p:nvPicPr>
          <p:cNvPr id="71" name="Picture 7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888" y="614363"/>
            <a:ext cx="25892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tangle 71"/>
          <p:cNvSpPr>
            <a:spLocks noChangeArrowheads="1"/>
          </p:cNvSpPr>
          <p:nvPr/>
        </p:nvSpPr>
        <p:spPr bwMode="auto">
          <a:xfrm>
            <a:off x="492125" y="1436688"/>
            <a:ext cx="8232775" cy="641350"/>
          </a:xfrm>
          <a:prstGeom prst="rect">
            <a:avLst/>
          </a:prstGeom>
          <a:pattFill prst="lgCheck">
            <a:fgClr>
              <a:srgbClr val="FEE8E6"/>
            </a:fgClr>
            <a:bgClr>
              <a:schemeClr val="bg1"/>
            </a:bgClr>
          </a:pattFill>
          <a:ln>
            <a:noFill/>
          </a:ln>
          <a:effectLst/>
          <a:extLst>
            <a:ext uri="{91240B29-F687-4F45-9708-019B960494DF}">
              <a14:hiddenLine xmlns:a14="http://schemas.microsoft.com/office/drawing/2010/main" w="57150" cmpd="tri">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solidFill>
                  <a:schemeClr val="tx2"/>
                </a:solidFill>
              </a:rPr>
              <a:t>Here is a  chart to help you to visualize the basic conditionals. Do not take 50% and 10% figures too literally. They are just to help you .</a:t>
            </a:r>
            <a:r>
              <a:rPr lang="en-US" dirty="0">
                <a:solidFill>
                  <a:schemeClr val="accent2"/>
                </a:solidFill>
              </a:rPr>
              <a:t> </a:t>
            </a:r>
          </a:p>
        </p:txBody>
      </p:sp>
      <p:sp>
        <p:nvSpPr>
          <p:cNvPr id="73" name="Rectangle 43"/>
          <p:cNvSpPr>
            <a:spLocks noChangeArrowheads="1"/>
          </p:cNvSpPr>
          <p:nvPr/>
        </p:nvSpPr>
        <p:spPr bwMode="auto">
          <a:xfrm>
            <a:off x="735408" y="3567112"/>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t>100%</a:t>
            </a:r>
          </a:p>
        </p:txBody>
      </p:sp>
      <p:sp>
        <p:nvSpPr>
          <p:cNvPr id="74" name="Rectangle 44"/>
          <p:cNvSpPr>
            <a:spLocks noChangeArrowheads="1"/>
          </p:cNvSpPr>
          <p:nvPr/>
        </p:nvSpPr>
        <p:spPr bwMode="auto">
          <a:xfrm>
            <a:off x="713183" y="4292374"/>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dirty="0"/>
              <a:t>50%</a:t>
            </a:r>
          </a:p>
        </p:txBody>
      </p:sp>
      <p:sp>
        <p:nvSpPr>
          <p:cNvPr id="75" name="Rectangle 45"/>
          <p:cNvSpPr>
            <a:spLocks noChangeArrowheads="1"/>
          </p:cNvSpPr>
          <p:nvPr/>
        </p:nvSpPr>
        <p:spPr bwMode="auto">
          <a:xfrm>
            <a:off x="713183" y="5182394"/>
            <a:ext cx="790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dirty="0"/>
              <a:t>10%</a:t>
            </a:r>
          </a:p>
        </p:txBody>
      </p:sp>
      <p:sp>
        <p:nvSpPr>
          <p:cNvPr id="76" name="Rectangle 46"/>
          <p:cNvSpPr>
            <a:spLocks noChangeArrowheads="1"/>
          </p:cNvSpPr>
          <p:nvPr/>
        </p:nvSpPr>
        <p:spPr bwMode="auto">
          <a:xfrm>
            <a:off x="861106" y="5974556"/>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dirty="0"/>
              <a:t>0%</a:t>
            </a:r>
          </a:p>
        </p:txBody>
      </p:sp>
      <p:sp>
        <p:nvSpPr>
          <p:cNvPr id="77" name="Rectangle 47"/>
          <p:cNvSpPr>
            <a:spLocks noChangeArrowheads="1"/>
          </p:cNvSpPr>
          <p:nvPr/>
        </p:nvSpPr>
        <p:spPr bwMode="auto">
          <a:xfrm>
            <a:off x="958851" y="2651124"/>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dirty="0"/>
              <a:t>Probability</a:t>
            </a:r>
          </a:p>
        </p:txBody>
      </p:sp>
      <p:sp>
        <p:nvSpPr>
          <p:cNvPr id="78" name="Rectangle 48"/>
          <p:cNvSpPr>
            <a:spLocks noChangeArrowheads="1"/>
          </p:cNvSpPr>
          <p:nvPr/>
        </p:nvSpPr>
        <p:spPr bwMode="auto">
          <a:xfrm>
            <a:off x="1692275" y="350043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ar-JO"/>
          </a:p>
        </p:txBody>
      </p:sp>
      <p:sp>
        <p:nvSpPr>
          <p:cNvPr id="79" name="Rectangle 49"/>
          <p:cNvSpPr>
            <a:spLocks noChangeArrowheads="1"/>
          </p:cNvSpPr>
          <p:nvPr/>
        </p:nvSpPr>
        <p:spPr bwMode="auto">
          <a:xfrm>
            <a:off x="1547813" y="3500438"/>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ar-JO"/>
          </a:p>
        </p:txBody>
      </p:sp>
      <p:sp>
        <p:nvSpPr>
          <p:cNvPr id="80" name="Line 50"/>
          <p:cNvSpPr>
            <a:spLocks noChangeShapeType="1"/>
          </p:cNvSpPr>
          <p:nvPr/>
        </p:nvSpPr>
        <p:spPr bwMode="auto">
          <a:xfrm>
            <a:off x="1503758" y="3781425"/>
            <a:ext cx="1150937" cy="0"/>
          </a:xfrm>
          <a:prstGeom prst="line">
            <a:avLst/>
          </a:prstGeom>
          <a:noFill/>
          <a:ln w="50800">
            <a:solidFill>
              <a:srgbClr val="212165"/>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1" name="Line 51"/>
          <p:cNvSpPr>
            <a:spLocks noChangeShapeType="1"/>
          </p:cNvSpPr>
          <p:nvPr/>
        </p:nvSpPr>
        <p:spPr bwMode="auto">
          <a:xfrm>
            <a:off x="1715295" y="4531293"/>
            <a:ext cx="576262" cy="0"/>
          </a:xfrm>
          <a:prstGeom prst="line">
            <a:avLst/>
          </a:prstGeom>
          <a:noFill/>
          <a:ln w="50800">
            <a:solidFill>
              <a:srgbClr val="212165"/>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2" name="Line 52"/>
          <p:cNvSpPr>
            <a:spLocks noChangeShapeType="1"/>
          </p:cNvSpPr>
          <p:nvPr/>
        </p:nvSpPr>
        <p:spPr bwMode="auto">
          <a:xfrm>
            <a:off x="1961086" y="5365750"/>
            <a:ext cx="144463" cy="0"/>
          </a:xfrm>
          <a:prstGeom prst="line">
            <a:avLst/>
          </a:prstGeom>
          <a:noFill/>
          <a:ln w="50800">
            <a:solidFill>
              <a:srgbClr val="212165"/>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JO"/>
          </a:p>
        </p:txBody>
      </p:sp>
      <p:sp>
        <p:nvSpPr>
          <p:cNvPr id="83" name="Rectangle 53"/>
          <p:cNvSpPr>
            <a:spLocks noChangeArrowheads="1"/>
          </p:cNvSpPr>
          <p:nvPr/>
        </p:nvSpPr>
        <p:spPr bwMode="auto">
          <a:xfrm>
            <a:off x="2835103" y="2857159"/>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dirty="0"/>
              <a:t>conditional</a:t>
            </a:r>
          </a:p>
        </p:txBody>
      </p:sp>
      <p:sp>
        <p:nvSpPr>
          <p:cNvPr id="84" name="Rectangle 54"/>
          <p:cNvSpPr>
            <a:spLocks noChangeArrowheads="1"/>
          </p:cNvSpPr>
          <p:nvPr/>
        </p:nvSpPr>
        <p:spPr bwMode="auto">
          <a:xfrm>
            <a:off x="5314451" y="2857160"/>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examples</a:t>
            </a:r>
          </a:p>
        </p:txBody>
      </p:sp>
      <p:sp>
        <p:nvSpPr>
          <p:cNvPr id="85" name="Rectangle 55"/>
          <p:cNvSpPr>
            <a:spLocks noChangeArrowheads="1"/>
          </p:cNvSpPr>
          <p:nvPr/>
        </p:nvSpPr>
        <p:spPr bwMode="auto">
          <a:xfrm>
            <a:off x="8112126" y="2857159"/>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dirty="0"/>
              <a:t>time</a:t>
            </a:r>
          </a:p>
        </p:txBody>
      </p:sp>
      <p:sp>
        <p:nvSpPr>
          <p:cNvPr id="86" name="Rectangle 56"/>
          <p:cNvSpPr>
            <a:spLocks noChangeArrowheads="1"/>
          </p:cNvSpPr>
          <p:nvPr/>
        </p:nvSpPr>
        <p:spPr bwMode="auto">
          <a:xfrm>
            <a:off x="4727575" y="3500438"/>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If you heat ice, it melts</a:t>
            </a:r>
          </a:p>
        </p:txBody>
      </p:sp>
      <p:sp>
        <p:nvSpPr>
          <p:cNvPr id="87" name="Rectangle 57"/>
          <p:cNvSpPr>
            <a:spLocks noChangeArrowheads="1"/>
          </p:cNvSpPr>
          <p:nvPr/>
        </p:nvSpPr>
        <p:spPr bwMode="auto">
          <a:xfrm>
            <a:off x="4655344" y="4347936"/>
            <a:ext cx="3313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If it rains, I will stay at home.</a:t>
            </a:r>
          </a:p>
        </p:txBody>
      </p:sp>
      <p:sp>
        <p:nvSpPr>
          <p:cNvPr id="88" name="Rectangle 58"/>
          <p:cNvSpPr>
            <a:spLocks noChangeArrowheads="1"/>
          </p:cNvSpPr>
          <p:nvPr/>
        </p:nvSpPr>
        <p:spPr bwMode="auto">
          <a:xfrm>
            <a:off x="4608512" y="4924879"/>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If I won the lottery, I would buy a car</a:t>
            </a:r>
          </a:p>
        </p:txBody>
      </p:sp>
      <p:sp>
        <p:nvSpPr>
          <p:cNvPr id="89" name="Rectangle 59"/>
          <p:cNvSpPr>
            <a:spLocks noChangeArrowheads="1"/>
          </p:cNvSpPr>
          <p:nvPr/>
        </p:nvSpPr>
        <p:spPr bwMode="auto">
          <a:xfrm>
            <a:off x="4798219" y="5720217"/>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If I had won the lottery, I would have bought a car.</a:t>
            </a:r>
          </a:p>
        </p:txBody>
      </p:sp>
      <p:sp>
        <p:nvSpPr>
          <p:cNvPr id="90" name="Rectangle 60"/>
          <p:cNvSpPr>
            <a:spLocks noChangeArrowheads="1"/>
          </p:cNvSpPr>
          <p:nvPr/>
        </p:nvSpPr>
        <p:spPr bwMode="auto">
          <a:xfrm>
            <a:off x="8147164" y="3500438"/>
            <a:ext cx="719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dirty="0"/>
              <a:t>any time </a:t>
            </a:r>
          </a:p>
        </p:txBody>
      </p:sp>
      <p:sp>
        <p:nvSpPr>
          <p:cNvPr id="91" name="Rectangle 61"/>
          <p:cNvSpPr>
            <a:spLocks noChangeArrowheads="1"/>
          </p:cNvSpPr>
          <p:nvPr/>
        </p:nvSpPr>
        <p:spPr bwMode="auto">
          <a:xfrm>
            <a:off x="8039894" y="4337278"/>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future </a:t>
            </a:r>
          </a:p>
        </p:txBody>
      </p:sp>
      <p:sp>
        <p:nvSpPr>
          <p:cNvPr id="92" name="Rectangle 62"/>
          <p:cNvSpPr>
            <a:spLocks noChangeArrowheads="1"/>
          </p:cNvSpPr>
          <p:nvPr/>
        </p:nvSpPr>
        <p:spPr bwMode="auto">
          <a:xfrm>
            <a:off x="8112126" y="5844381"/>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past</a:t>
            </a:r>
          </a:p>
        </p:txBody>
      </p:sp>
      <p:sp>
        <p:nvSpPr>
          <p:cNvPr id="93" name="Rectangle 63"/>
          <p:cNvSpPr>
            <a:spLocks noChangeArrowheads="1"/>
          </p:cNvSpPr>
          <p:nvPr/>
        </p:nvSpPr>
        <p:spPr bwMode="auto">
          <a:xfrm>
            <a:off x="8039894" y="5062198"/>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future </a:t>
            </a:r>
          </a:p>
        </p:txBody>
      </p:sp>
      <p:sp>
        <p:nvSpPr>
          <p:cNvPr id="94" name="Rectangle 64"/>
          <p:cNvSpPr>
            <a:spLocks noChangeArrowheads="1"/>
          </p:cNvSpPr>
          <p:nvPr/>
        </p:nvSpPr>
        <p:spPr bwMode="auto">
          <a:xfrm>
            <a:off x="3095624" y="3500438"/>
            <a:ext cx="151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Zero conditional</a:t>
            </a:r>
          </a:p>
        </p:txBody>
      </p:sp>
      <p:sp>
        <p:nvSpPr>
          <p:cNvPr id="95" name="Rectangle 65"/>
          <p:cNvSpPr>
            <a:spLocks noChangeArrowheads="1"/>
          </p:cNvSpPr>
          <p:nvPr/>
        </p:nvSpPr>
        <p:spPr bwMode="auto">
          <a:xfrm>
            <a:off x="3012422" y="4256542"/>
            <a:ext cx="151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First conditional</a:t>
            </a:r>
          </a:p>
        </p:txBody>
      </p:sp>
      <p:sp>
        <p:nvSpPr>
          <p:cNvPr id="96" name="Rectangle 66"/>
          <p:cNvSpPr>
            <a:spLocks noChangeArrowheads="1"/>
          </p:cNvSpPr>
          <p:nvPr/>
        </p:nvSpPr>
        <p:spPr bwMode="auto">
          <a:xfrm>
            <a:off x="3012423" y="5019676"/>
            <a:ext cx="151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Second conditional</a:t>
            </a:r>
          </a:p>
        </p:txBody>
      </p:sp>
      <p:sp>
        <p:nvSpPr>
          <p:cNvPr id="97" name="Rectangle 67"/>
          <p:cNvSpPr>
            <a:spLocks noChangeArrowheads="1"/>
          </p:cNvSpPr>
          <p:nvPr/>
        </p:nvSpPr>
        <p:spPr bwMode="auto">
          <a:xfrm>
            <a:off x="3055825" y="5715568"/>
            <a:ext cx="1512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dirty="0"/>
              <a:t>Third conditional</a:t>
            </a:r>
          </a:p>
        </p:txBody>
      </p:sp>
      <p:sp>
        <p:nvSpPr>
          <p:cNvPr id="98" name="Rectangle 97"/>
          <p:cNvSpPr/>
          <p:nvPr/>
        </p:nvSpPr>
        <p:spPr>
          <a:xfrm>
            <a:off x="3654453" y="279697"/>
            <a:ext cx="415498"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9" name="Rectangle 98"/>
          <p:cNvSpPr/>
          <p:nvPr/>
        </p:nvSpPr>
        <p:spPr>
          <a:xfrm>
            <a:off x="461509" y="382727"/>
            <a:ext cx="3288080"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Conditionals</a:t>
            </a:r>
            <a:endPar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6304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72">
                                            <p:txEl>
                                              <p:pRg st="0" end="0"/>
                                            </p:txEl>
                                          </p:spTgt>
                                        </p:tgtEl>
                                        <p:attrNameLst>
                                          <p:attrName>style.visibility</p:attrName>
                                        </p:attrNameLst>
                                      </p:cBhvr>
                                      <p:to>
                                        <p:strVal val="visible"/>
                                      </p:to>
                                    </p:set>
                                  </p:childTnLst>
                                </p:cTn>
                              </p:par>
                            </p:childTnLst>
                          </p:cTn>
                        </p:par>
                        <p:par>
                          <p:cTn id="10" fill="hold">
                            <p:stCondLst>
                              <p:cond delay="8900"/>
                            </p:stCondLst>
                            <p:childTnLst>
                              <p:par>
                                <p:cTn id="11" presetID="1" presetClass="entr" presetSubtype="0" fill="hold" grpId="0" nodeType="afterEffect">
                                  <p:stCondLst>
                                    <p:cond delay="0"/>
                                  </p:stCondLst>
                                  <p:childTnLst>
                                    <p:set>
                                      <p:cBhvr>
                                        <p:cTn id="12" dur="1" fill="hold">
                                          <p:stCondLst>
                                            <p:cond delay="499"/>
                                          </p:stCondLst>
                                        </p:cTn>
                                        <p:tgtEl>
                                          <p:spTgt spid="77">
                                            <p:txEl>
                                              <p:pRg st="0" end="0"/>
                                            </p:txEl>
                                          </p:spTgt>
                                        </p:tgtEl>
                                        <p:attrNameLst>
                                          <p:attrName>style.visibility</p:attrName>
                                        </p:attrNameLst>
                                      </p:cBhvr>
                                      <p:to>
                                        <p:strVal val="visible"/>
                                      </p:to>
                                    </p:set>
                                  </p:childTnLst>
                                </p:cTn>
                              </p:par>
                            </p:childTnLst>
                          </p:cTn>
                        </p:par>
                        <p:par>
                          <p:cTn id="13" fill="hold">
                            <p:stCondLst>
                              <p:cond delay="9400"/>
                            </p:stCondLst>
                            <p:childTnLst>
                              <p:par>
                                <p:cTn id="14" presetID="1" presetClass="entr" presetSubtype="0" fill="hold" grpId="0" nodeType="afterEffect">
                                  <p:stCondLst>
                                    <p:cond delay="0"/>
                                  </p:stCondLst>
                                  <p:childTnLst>
                                    <p:set>
                                      <p:cBhvr>
                                        <p:cTn id="15" dur="1" fill="hold">
                                          <p:stCondLst>
                                            <p:cond delay="499"/>
                                          </p:stCondLst>
                                        </p:cTn>
                                        <p:tgtEl>
                                          <p:spTgt spid="83">
                                            <p:txEl>
                                              <p:pRg st="0" end="0"/>
                                            </p:txEl>
                                          </p:spTgt>
                                        </p:tgtEl>
                                        <p:attrNameLst>
                                          <p:attrName>style.visibility</p:attrName>
                                        </p:attrNameLst>
                                      </p:cBhvr>
                                      <p:to>
                                        <p:strVal val="visible"/>
                                      </p:to>
                                    </p:set>
                                  </p:childTnLst>
                                </p:cTn>
                              </p:par>
                            </p:childTnLst>
                          </p:cTn>
                        </p:par>
                        <p:par>
                          <p:cTn id="16" fill="hold">
                            <p:stCondLst>
                              <p:cond delay="9900"/>
                            </p:stCondLst>
                            <p:childTnLst>
                              <p:par>
                                <p:cTn id="17" presetID="1" presetClass="entr" presetSubtype="0" fill="hold" grpId="0" nodeType="afterEffect">
                                  <p:stCondLst>
                                    <p:cond delay="0"/>
                                  </p:stCondLst>
                                  <p:childTnLst>
                                    <p:set>
                                      <p:cBhvr>
                                        <p:cTn id="18" dur="1" fill="hold">
                                          <p:stCondLst>
                                            <p:cond delay="499"/>
                                          </p:stCondLst>
                                        </p:cTn>
                                        <p:tgtEl>
                                          <p:spTgt spid="84">
                                            <p:txEl>
                                              <p:pRg st="0" end="0"/>
                                            </p:txEl>
                                          </p:spTgt>
                                        </p:tgtEl>
                                        <p:attrNameLst>
                                          <p:attrName>style.visibility</p:attrName>
                                        </p:attrNameLst>
                                      </p:cBhvr>
                                      <p:to>
                                        <p:strVal val="visible"/>
                                      </p:to>
                                    </p:set>
                                  </p:childTnLst>
                                </p:cTn>
                              </p:par>
                            </p:childTnLst>
                          </p:cTn>
                        </p:par>
                        <p:par>
                          <p:cTn id="19" fill="hold">
                            <p:stCondLst>
                              <p:cond delay="10400"/>
                            </p:stCondLst>
                            <p:childTnLst>
                              <p:par>
                                <p:cTn id="20" presetID="1" presetClass="entr" presetSubtype="0" fill="hold" grpId="0" nodeType="afterEffect">
                                  <p:stCondLst>
                                    <p:cond delay="0"/>
                                  </p:stCondLst>
                                  <p:childTnLst>
                                    <p:set>
                                      <p:cBhvr>
                                        <p:cTn id="21" dur="1" fill="hold">
                                          <p:stCondLst>
                                            <p:cond delay="499"/>
                                          </p:stCondLst>
                                        </p:cTn>
                                        <p:tgtEl>
                                          <p:spTgt spid="85">
                                            <p:txEl>
                                              <p:pRg st="0" end="0"/>
                                            </p:txEl>
                                          </p:spTgt>
                                        </p:tgtEl>
                                        <p:attrNameLst>
                                          <p:attrName>style.visibility</p:attrName>
                                        </p:attrNameLst>
                                      </p:cBhvr>
                                      <p:to>
                                        <p:strVal val="visible"/>
                                      </p:to>
                                    </p:set>
                                  </p:childTnLst>
                                </p:cTn>
                              </p:par>
                            </p:childTnLst>
                          </p:cTn>
                        </p:par>
                        <p:par>
                          <p:cTn id="22" fill="hold">
                            <p:stCondLst>
                              <p:cond delay="10900"/>
                            </p:stCondLst>
                            <p:childTnLst>
                              <p:par>
                                <p:cTn id="23" presetID="2" presetClass="entr" presetSubtype="1" fill="hold" grpId="0" nodeType="afterEffect">
                                  <p:stCondLst>
                                    <p:cond delay="0"/>
                                  </p:stCondLst>
                                  <p:childTnLst>
                                    <p:set>
                                      <p:cBhvr>
                                        <p:cTn id="24" dur="1" fill="hold">
                                          <p:stCondLst>
                                            <p:cond delay="0"/>
                                          </p:stCondLst>
                                        </p:cTn>
                                        <p:tgtEl>
                                          <p:spTgt spid="73">
                                            <p:txEl>
                                              <p:pRg st="0" end="0"/>
                                            </p:txEl>
                                          </p:spTgt>
                                        </p:tgtEl>
                                        <p:attrNameLst>
                                          <p:attrName>style.visibility</p:attrName>
                                        </p:attrNameLst>
                                      </p:cBhvr>
                                      <p:to>
                                        <p:strVal val="visible"/>
                                      </p:to>
                                    </p:set>
                                    <p:anim calcmode="lin" valueType="num">
                                      <p:cBhvr additive="base">
                                        <p:cTn id="25"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400"/>
                            </p:stCondLst>
                            <p:childTnLst>
                              <p:par>
                                <p:cTn id="28" presetID="2" presetClass="entr" presetSubtype="1"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additive="base">
                                        <p:cTn id="30" dur="500" fill="hold"/>
                                        <p:tgtEl>
                                          <p:spTgt spid="80"/>
                                        </p:tgtEl>
                                        <p:attrNameLst>
                                          <p:attrName>ppt_x</p:attrName>
                                        </p:attrNameLst>
                                      </p:cBhvr>
                                      <p:tavLst>
                                        <p:tav tm="0">
                                          <p:val>
                                            <p:strVal val="#ppt_x"/>
                                          </p:val>
                                        </p:tav>
                                        <p:tav tm="100000">
                                          <p:val>
                                            <p:strVal val="#ppt_x"/>
                                          </p:val>
                                        </p:tav>
                                      </p:tavLst>
                                    </p:anim>
                                    <p:anim calcmode="lin" valueType="num">
                                      <p:cBhvr additive="base">
                                        <p:cTn id="31" dur="500" fill="hold"/>
                                        <p:tgtEl>
                                          <p:spTgt spid="80"/>
                                        </p:tgtEl>
                                        <p:attrNameLst>
                                          <p:attrName>ppt_y</p:attrName>
                                        </p:attrNameLst>
                                      </p:cBhvr>
                                      <p:tavLst>
                                        <p:tav tm="0">
                                          <p:val>
                                            <p:strVal val="0-#ppt_h/2"/>
                                          </p:val>
                                        </p:tav>
                                        <p:tav tm="100000">
                                          <p:val>
                                            <p:strVal val="#ppt_y"/>
                                          </p:val>
                                        </p:tav>
                                      </p:tavLst>
                                    </p:anim>
                                  </p:childTnLst>
                                </p:cTn>
                              </p:par>
                            </p:childTnLst>
                          </p:cTn>
                        </p:par>
                        <p:par>
                          <p:cTn id="32" fill="hold">
                            <p:stCondLst>
                              <p:cond delay="11900"/>
                            </p:stCondLst>
                            <p:childTnLst>
                              <p:par>
                                <p:cTn id="33" presetID="2" presetClass="entr" presetSubtype="1" fill="hold" grpId="0" nodeType="afterEffect">
                                  <p:stCondLst>
                                    <p:cond delay="0"/>
                                  </p:stCondLst>
                                  <p:childTnLst>
                                    <p:set>
                                      <p:cBhvr>
                                        <p:cTn id="34" dur="1" fill="hold">
                                          <p:stCondLst>
                                            <p:cond delay="0"/>
                                          </p:stCondLst>
                                        </p:cTn>
                                        <p:tgtEl>
                                          <p:spTgt spid="94">
                                            <p:txEl>
                                              <p:pRg st="0" end="0"/>
                                            </p:txEl>
                                          </p:spTgt>
                                        </p:tgtEl>
                                        <p:attrNameLst>
                                          <p:attrName>style.visibility</p:attrName>
                                        </p:attrNameLst>
                                      </p:cBhvr>
                                      <p:to>
                                        <p:strVal val="visible"/>
                                      </p:to>
                                    </p:set>
                                    <p:anim calcmode="lin" valueType="num">
                                      <p:cBhvr additive="base">
                                        <p:cTn id="35"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4">
                                            <p:txEl>
                                              <p:pRg st="0" end="0"/>
                                            </p:txEl>
                                          </p:spTgt>
                                        </p:tgtEl>
                                        <p:attrNameLst>
                                          <p:attrName>ppt_y</p:attrName>
                                        </p:attrNameLst>
                                      </p:cBhvr>
                                      <p:tavLst>
                                        <p:tav tm="0">
                                          <p:val>
                                            <p:strVal val="0-#ppt_h/2"/>
                                          </p:val>
                                        </p:tav>
                                        <p:tav tm="100000">
                                          <p:val>
                                            <p:strVal val="#ppt_y"/>
                                          </p:val>
                                        </p:tav>
                                      </p:tavLst>
                                    </p:anim>
                                  </p:childTnLst>
                                </p:cTn>
                              </p:par>
                            </p:childTnLst>
                          </p:cTn>
                        </p:par>
                        <p:par>
                          <p:cTn id="37" fill="hold">
                            <p:stCondLst>
                              <p:cond delay="12400"/>
                            </p:stCondLst>
                            <p:childTnLst>
                              <p:par>
                                <p:cTn id="38" presetID="2" presetClass="entr" presetSubtype="1" fill="hold" grpId="0" nodeType="afterEffect">
                                  <p:stCondLst>
                                    <p:cond delay="0"/>
                                  </p:stCondLst>
                                  <p:childTnLst>
                                    <p:set>
                                      <p:cBhvr>
                                        <p:cTn id="39" dur="1" fill="hold">
                                          <p:stCondLst>
                                            <p:cond delay="0"/>
                                          </p:stCondLst>
                                        </p:cTn>
                                        <p:tgtEl>
                                          <p:spTgt spid="86">
                                            <p:txEl>
                                              <p:pRg st="0" end="0"/>
                                            </p:txEl>
                                          </p:spTgt>
                                        </p:tgtEl>
                                        <p:attrNameLst>
                                          <p:attrName>style.visibility</p:attrName>
                                        </p:attrNameLst>
                                      </p:cBhvr>
                                      <p:to>
                                        <p:strVal val="visible"/>
                                      </p:to>
                                    </p:set>
                                    <p:anim calcmode="lin" valueType="num">
                                      <p:cBhvr additive="base">
                                        <p:cTn id="40"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6">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12900"/>
                            </p:stCondLst>
                            <p:childTnLst>
                              <p:par>
                                <p:cTn id="43" presetID="2" presetClass="entr" presetSubtype="1" fill="hold" grpId="0" nodeType="afterEffect">
                                  <p:stCondLst>
                                    <p:cond delay="0"/>
                                  </p:stCondLst>
                                  <p:childTnLst>
                                    <p:set>
                                      <p:cBhvr>
                                        <p:cTn id="44" dur="1" fill="hold">
                                          <p:stCondLst>
                                            <p:cond delay="0"/>
                                          </p:stCondLst>
                                        </p:cTn>
                                        <p:tgtEl>
                                          <p:spTgt spid="90">
                                            <p:txEl>
                                              <p:pRg st="0" end="0"/>
                                            </p:txEl>
                                          </p:spTgt>
                                        </p:tgtEl>
                                        <p:attrNameLst>
                                          <p:attrName>style.visibility</p:attrName>
                                        </p:attrNameLst>
                                      </p:cBhvr>
                                      <p:to>
                                        <p:strVal val="visible"/>
                                      </p:to>
                                    </p:set>
                                    <p:anim calcmode="lin" valueType="num">
                                      <p:cBhvr additive="base">
                                        <p:cTn id="45"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0">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13400"/>
                            </p:stCondLst>
                            <p:childTnLst>
                              <p:par>
                                <p:cTn id="48" presetID="2" presetClass="entr" presetSubtype="1" fill="hold" grpId="0" nodeType="afterEffect">
                                  <p:stCondLst>
                                    <p:cond delay="0"/>
                                  </p:stCondLst>
                                  <p:childTnLst>
                                    <p:set>
                                      <p:cBhvr>
                                        <p:cTn id="49" dur="1" fill="hold">
                                          <p:stCondLst>
                                            <p:cond delay="0"/>
                                          </p:stCondLst>
                                        </p:cTn>
                                        <p:tgtEl>
                                          <p:spTgt spid="74">
                                            <p:txEl>
                                              <p:pRg st="0" end="0"/>
                                            </p:txEl>
                                          </p:spTgt>
                                        </p:tgtEl>
                                        <p:attrNameLst>
                                          <p:attrName>style.visibility</p:attrName>
                                        </p:attrNameLst>
                                      </p:cBhvr>
                                      <p:to>
                                        <p:strVal val="visible"/>
                                      </p:to>
                                    </p:set>
                                    <p:anim calcmode="lin" valueType="num">
                                      <p:cBhvr additive="base">
                                        <p:cTn id="50"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4">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13900"/>
                            </p:stCondLst>
                            <p:childTnLst>
                              <p:par>
                                <p:cTn id="53" presetID="2" presetClass="entr" presetSubtype="1"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0-#ppt_h/2"/>
                                          </p:val>
                                        </p:tav>
                                        <p:tav tm="100000">
                                          <p:val>
                                            <p:strVal val="#ppt_y"/>
                                          </p:val>
                                        </p:tav>
                                      </p:tavLst>
                                    </p:anim>
                                  </p:childTnLst>
                                </p:cTn>
                              </p:par>
                            </p:childTnLst>
                          </p:cTn>
                        </p:par>
                        <p:par>
                          <p:cTn id="57" fill="hold">
                            <p:stCondLst>
                              <p:cond delay="14400"/>
                            </p:stCondLst>
                            <p:childTnLst>
                              <p:par>
                                <p:cTn id="58" presetID="2" presetClass="entr" presetSubtype="1" fill="hold" grpId="0" nodeType="afterEffect">
                                  <p:stCondLst>
                                    <p:cond delay="0"/>
                                  </p:stCondLst>
                                  <p:childTnLst>
                                    <p:set>
                                      <p:cBhvr>
                                        <p:cTn id="59" dur="1" fill="hold">
                                          <p:stCondLst>
                                            <p:cond delay="0"/>
                                          </p:stCondLst>
                                        </p:cTn>
                                        <p:tgtEl>
                                          <p:spTgt spid="95">
                                            <p:txEl>
                                              <p:pRg st="0" end="0"/>
                                            </p:txEl>
                                          </p:spTgt>
                                        </p:tgtEl>
                                        <p:attrNameLst>
                                          <p:attrName>style.visibility</p:attrName>
                                        </p:attrNameLst>
                                      </p:cBhvr>
                                      <p:to>
                                        <p:strVal val="visible"/>
                                      </p:to>
                                    </p:set>
                                    <p:anim calcmode="lin" valueType="num">
                                      <p:cBhvr additive="base">
                                        <p:cTn id="60"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5">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14900"/>
                            </p:stCondLst>
                            <p:childTnLst>
                              <p:par>
                                <p:cTn id="63" presetID="2" presetClass="entr" presetSubtype="1" fill="hold" grpId="0" nodeType="afterEffect">
                                  <p:stCondLst>
                                    <p:cond delay="0"/>
                                  </p:stCondLst>
                                  <p:childTnLst>
                                    <p:set>
                                      <p:cBhvr>
                                        <p:cTn id="64" dur="1" fill="hold">
                                          <p:stCondLst>
                                            <p:cond delay="0"/>
                                          </p:stCondLst>
                                        </p:cTn>
                                        <p:tgtEl>
                                          <p:spTgt spid="87">
                                            <p:txEl>
                                              <p:pRg st="0" end="0"/>
                                            </p:txEl>
                                          </p:spTgt>
                                        </p:tgtEl>
                                        <p:attrNameLst>
                                          <p:attrName>style.visibility</p:attrName>
                                        </p:attrNameLst>
                                      </p:cBhvr>
                                      <p:to>
                                        <p:strVal val="visible"/>
                                      </p:to>
                                    </p:set>
                                    <p:anim calcmode="lin" valueType="num">
                                      <p:cBhvr additive="base">
                                        <p:cTn id="65"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7">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15400"/>
                            </p:stCondLst>
                            <p:childTnLst>
                              <p:par>
                                <p:cTn id="68" presetID="2" presetClass="entr" presetSubtype="1" fill="hold" grpId="0" nodeType="afterEffect">
                                  <p:stCondLst>
                                    <p:cond delay="0"/>
                                  </p:stCondLst>
                                  <p:childTnLst>
                                    <p:set>
                                      <p:cBhvr>
                                        <p:cTn id="69" dur="1" fill="hold">
                                          <p:stCondLst>
                                            <p:cond delay="0"/>
                                          </p:stCondLst>
                                        </p:cTn>
                                        <p:tgtEl>
                                          <p:spTgt spid="91">
                                            <p:txEl>
                                              <p:pRg st="0" end="0"/>
                                            </p:txEl>
                                          </p:spTgt>
                                        </p:tgtEl>
                                        <p:attrNameLst>
                                          <p:attrName>style.visibility</p:attrName>
                                        </p:attrNameLst>
                                      </p:cBhvr>
                                      <p:to>
                                        <p:strVal val="visible"/>
                                      </p:to>
                                    </p:set>
                                    <p:anim calcmode="lin" valueType="num">
                                      <p:cBhvr additive="base">
                                        <p:cTn id="70"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1">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15900"/>
                            </p:stCondLst>
                            <p:childTnLst>
                              <p:par>
                                <p:cTn id="73" presetID="2" presetClass="entr" presetSubtype="1" fill="hold" grpId="0" nodeType="afterEffect">
                                  <p:stCondLst>
                                    <p:cond delay="0"/>
                                  </p:stCondLst>
                                  <p:childTnLst>
                                    <p:set>
                                      <p:cBhvr>
                                        <p:cTn id="74" dur="1" fill="hold">
                                          <p:stCondLst>
                                            <p:cond delay="0"/>
                                          </p:stCondLst>
                                        </p:cTn>
                                        <p:tgtEl>
                                          <p:spTgt spid="75">
                                            <p:txEl>
                                              <p:pRg st="0" end="0"/>
                                            </p:txEl>
                                          </p:spTgt>
                                        </p:tgtEl>
                                        <p:attrNameLst>
                                          <p:attrName>style.visibility</p:attrName>
                                        </p:attrNameLst>
                                      </p:cBhvr>
                                      <p:to>
                                        <p:strVal val="visible"/>
                                      </p:to>
                                    </p:set>
                                    <p:anim calcmode="lin" valueType="num">
                                      <p:cBhvr additive="base">
                                        <p:cTn id="75"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5">
                                            <p:txEl>
                                              <p:pRg st="0" end="0"/>
                                            </p:txEl>
                                          </p:spTgt>
                                        </p:tgtEl>
                                        <p:attrNameLst>
                                          <p:attrName>ppt_y</p:attrName>
                                        </p:attrNameLst>
                                      </p:cBhvr>
                                      <p:tavLst>
                                        <p:tav tm="0">
                                          <p:val>
                                            <p:strVal val="0-#ppt_h/2"/>
                                          </p:val>
                                        </p:tav>
                                        <p:tav tm="100000">
                                          <p:val>
                                            <p:strVal val="#ppt_y"/>
                                          </p:val>
                                        </p:tav>
                                      </p:tavLst>
                                    </p:anim>
                                  </p:childTnLst>
                                </p:cTn>
                              </p:par>
                            </p:childTnLst>
                          </p:cTn>
                        </p:par>
                        <p:par>
                          <p:cTn id="77" fill="hold">
                            <p:stCondLst>
                              <p:cond delay="16400"/>
                            </p:stCondLst>
                            <p:childTnLst>
                              <p:par>
                                <p:cTn id="78" presetID="2" presetClass="entr" presetSubtype="1"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additive="base">
                                        <p:cTn id="80" dur="500" fill="hold"/>
                                        <p:tgtEl>
                                          <p:spTgt spid="82"/>
                                        </p:tgtEl>
                                        <p:attrNameLst>
                                          <p:attrName>ppt_x</p:attrName>
                                        </p:attrNameLst>
                                      </p:cBhvr>
                                      <p:tavLst>
                                        <p:tav tm="0">
                                          <p:val>
                                            <p:strVal val="#ppt_x"/>
                                          </p:val>
                                        </p:tav>
                                        <p:tav tm="100000">
                                          <p:val>
                                            <p:strVal val="#ppt_x"/>
                                          </p:val>
                                        </p:tav>
                                      </p:tavLst>
                                    </p:anim>
                                    <p:anim calcmode="lin" valueType="num">
                                      <p:cBhvr additive="base">
                                        <p:cTn id="81" dur="500" fill="hold"/>
                                        <p:tgtEl>
                                          <p:spTgt spid="82"/>
                                        </p:tgtEl>
                                        <p:attrNameLst>
                                          <p:attrName>ppt_y</p:attrName>
                                        </p:attrNameLst>
                                      </p:cBhvr>
                                      <p:tavLst>
                                        <p:tav tm="0">
                                          <p:val>
                                            <p:strVal val="0-#ppt_h/2"/>
                                          </p:val>
                                        </p:tav>
                                        <p:tav tm="100000">
                                          <p:val>
                                            <p:strVal val="#ppt_y"/>
                                          </p:val>
                                        </p:tav>
                                      </p:tavLst>
                                    </p:anim>
                                  </p:childTnLst>
                                </p:cTn>
                              </p:par>
                            </p:childTnLst>
                          </p:cTn>
                        </p:par>
                        <p:par>
                          <p:cTn id="82" fill="hold">
                            <p:stCondLst>
                              <p:cond delay="16900"/>
                            </p:stCondLst>
                            <p:childTnLst>
                              <p:par>
                                <p:cTn id="83" presetID="2" presetClass="entr" presetSubtype="1" fill="hold" grpId="0" nodeType="afterEffect">
                                  <p:stCondLst>
                                    <p:cond delay="0"/>
                                  </p:stCondLst>
                                  <p:childTnLst>
                                    <p:set>
                                      <p:cBhvr>
                                        <p:cTn id="84" dur="1" fill="hold">
                                          <p:stCondLst>
                                            <p:cond delay="0"/>
                                          </p:stCondLst>
                                        </p:cTn>
                                        <p:tgtEl>
                                          <p:spTgt spid="96">
                                            <p:txEl>
                                              <p:pRg st="0" end="0"/>
                                            </p:txEl>
                                          </p:spTgt>
                                        </p:tgtEl>
                                        <p:attrNameLst>
                                          <p:attrName>style.visibility</p:attrName>
                                        </p:attrNameLst>
                                      </p:cBhvr>
                                      <p:to>
                                        <p:strVal val="visible"/>
                                      </p:to>
                                    </p:set>
                                    <p:anim calcmode="lin" valueType="num">
                                      <p:cBhvr additive="base">
                                        <p:cTn id="85"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6">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17400"/>
                            </p:stCondLst>
                            <p:childTnLst>
                              <p:par>
                                <p:cTn id="88" presetID="2" presetClass="entr" presetSubtype="1" fill="hold" grpId="0" nodeType="afterEffect">
                                  <p:stCondLst>
                                    <p:cond delay="0"/>
                                  </p:stCondLst>
                                  <p:childTnLst>
                                    <p:set>
                                      <p:cBhvr>
                                        <p:cTn id="89" dur="1" fill="hold">
                                          <p:stCondLst>
                                            <p:cond delay="0"/>
                                          </p:stCondLst>
                                        </p:cTn>
                                        <p:tgtEl>
                                          <p:spTgt spid="88">
                                            <p:txEl>
                                              <p:pRg st="0" end="0"/>
                                            </p:txEl>
                                          </p:spTgt>
                                        </p:tgtEl>
                                        <p:attrNameLst>
                                          <p:attrName>style.visibility</p:attrName>
                                        </p:attrNameLst>
                                      </p:cBhvr>
                                      <p:to>
                                        <p:strVal val="visible"/>
                                      </p:to>
                                    </p:set>
                                    <p:anim calcmode="lin" valueType="num">
                                      <p:cBhvr additive="base">
                                        <p:cTn id="90"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88">
                                            <p:txEl>
                                              <p:pRg st="0" end="0"/>
                                            </p:txEl>
                                          </p:spTgt>
                                        </p:tgtEl>
                                        <p:attrNameLst>
                                          <p:attrName>ppt_y</p:attrName>
                                        </p:attrNameLst>
                                      </p:cBhvr>
                                      <p:tavLst>
                                        <p:tav tm="0">
                                          <p:val>
                                            <p:strVal val="0-#ppt_h/2"/>
                                          </p:val>
                                        </p:tav>
                                        <p:tav tm="100000">
                                          <p:val>
                                            <p:strVal val="#ppt_y"/>
                                          </p:val>
                                        </p:tav>
                                      </p:tavLst>
                                    </p:anim>
                                  </p:childTnLst>
                                </p:cTn>
                              </p:par>
                            </p:childTnLst>
                          </p:cTn>
                        </p:par>
                        <p:par>
                          <p:cTn id="92" fill="hold">
                            <p:stCondLst>
                              <p:cond delay="17900"/>
                            </p:stCondLst>
                            <p:childTnLst>
                              <p:par>
                                <p:cTn id="93" presetID="2" presetClass="entr" presetSubtype="1" fill="hold" grpId="0" nodeType="afterEffect">
                                  <p:stCondLst>
                                    <p:cond delay="0"/>
                                  </p:stCondLst>
                                  <p:childTnLst>
                                    <p:set>
                                      <p:cBhvr>
                                        <p:cTn id="94" dur="1" fill="hold">
                                          <p:stCondLst>
                                            <p:cond delay="0"/>
                                          </p:stCondLst>
                                        </p:cTn>
                                        <p:tgtEl>
                                          <p:spTgt spid="93">
                                            <p:txEl>
                                              <p:pRg st="0" end="0"/>
                                            </p:txEl>
                                          </p:spTgt>
                                        </p:tgtEl>
                                        <p:attrNameLst>
                                          <p:attrName>style.visibility</p:attrName>
                                        </p:attrNameLst>
                                      </p:cBhvr>
                                      <p:to>
                                        <p:strVal val="visible"/>
                                      </p:to>
                                    </p:set>
                                    <p:anim calcmode="lin" valueType="num">
                                      <p:cBhvr additive="base">
                                        <p:cTn id="95"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93">
                                            <p:txEl>
                                              <p:pRg st="0" end="0"/>
                                            </p:txEl>
                                          </p:spTgt>
                                        </p:tgtEl>
                                        <p:attrNameLst>
                                          <p:attrName>ppt_y</p:attrName>
                                        </p:attrNameLst>
                                      </p:cBhvr>
                                      <p:tavLst>
                                        <p:tav tm="0">
                                          <p:val>
                                            <p:strVal val="0-#ppt_h/2"/>
                                          </p:val>
                                        </p:tav>
                                        <p:tav tm="100000">
                                          <p:val>
                                            <p:strVal val="#ppt_y"/>
                                          </p:val>
                                        </p:tav>
                                      </p:tavLst>
                                    </p:anim>
                                  </p:childTnLst>
                                </p:cTn>
                              </p:par>
                            </p:childTnLst>
                          </p:cTn>
                        </p:par>
                        <p:par>
                          <p:cTn id="97" fill="hold">
                            <p:stCondLst>
                              <p:cond delay="18400"/>
                            </p:stCondLst>
                            <p:childTnLst>
                              <p:par>
                                <p:cTn id="98" presetID="2" presetClass="entr" presetSubtype="1" fill="hold" grpId="0" nodeType="afterEffect">
                                  <p:stCondLst>
                                    <p:cond delay="0"/>
                                  </p:stCondLst>
                                  <p:childTnLst>
                                    <p:set>
                                      <p:cBhvr>
                                        <p:cTn id="99" dur="1" fill="hold">
                                          <p:stCondLst>
                                            <p:cond delay="0"/>
                                          </p:stCondLst>
                                        </p:cTn>
                                        <p:tgtEl>
                                          <p:spTgt spid="76">
                                            <p:txEl>
                                              <p:pRg st="0" end="0"/>
                                            </p:txEl>
                                          </p:spTgt>
                                        </p:tgtEl>
                                        <p:attrNameLst>
                                          <p:attrName>style.visibility</p:attrName>
                                        </p:attrNameLst>
                                      </p:cBhvr>
                                      <p:to>
                                        <p:strVal val="visible"/>
                                      </p:to>
                                    </p:set>
                                    <p:anim calcmode="lin" valueType="num">
                                      <p:cBhvr additive="base">
                                        <p:cTn id="100"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76">
                                            <p:txEl>
                                              <p:pRg st="0" end="0"/>
                                            </p:txEl>
                                          </p:spTgt>
                                        </p:tgtEl>
                                        <p:attrNameLst>
                                          <p:attrName>ppt_y</p:attrName>
                                        </p:attrNameLst>
                                      </p:cBhvr>
                                      <p:tavLst>
                                        <p:tav tm="0">
                                          <p:val>
                                            <p:strVal val="0-#ppt_h/2"/>
                                          </p:val>
                                        </p:tav>
                                        <p:tav tm="100000">
                                          <p:val>
                                            <p:strVal val="#ppt_y"/>
                                          </p:val>
                                        </p:tav>
                                      </p:tavLst>
                                    </p:anim>
                                  </p:childTnLst>
                                </p:cTn>
                              </p:par>
                            </p:childTnLst>
                          </p:cTn>
                        </p:par>
                        <p:par>
                          <p:cTn id="102" fill="hold">
                            <p:stCondLst>
                              <p:cond delay="18900"/>
                            </p:stCondLst>
                            <p:childTnLst>
                              <p:par>
                                <p:cTn id="103" presetID="2" presetClass="entr" presetSubtype="1" fill="hold" grpId="0" nodeType="afterEffect">
                                  <p:stCondLst>
                                    <p:cond delay="0"/>
                                  </p:stCondLst>
                                  <p:childTnLst>
                                    <p:set>
                                      <p:cBhvr>
                                        <p:cTn id="104" dur="1" fill="hold">
                                          <p:stCondLst>
                                            <p:cond delay="0"/>
                                          </p:stCondLst>
                                        </p:cTn>
                                        <p:tgtEl>
                                          <p:spTgt spid="97">
                                            <p:txEl>
                                              <p:pRg st="0" end="0"/>
                                            </p:txEl>
                                          </p:spTgt>
                                        </p:tgtEl>
                                        <p:attrNameLst>
                                          <p:attrName>style.visibility</p:attrName>
                                        </p:attrNameLst>
                                      </p:cBhvr>
                                      <p:to>
                                        <p:strVal val="visible"/>
                                      </p:to>
                                    </p:set>
                                    <p:anim calcmode="lin" valueType="num">
                                      <p:cBhvr additive="base">
                                        <p:cTn id="105"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97">
                                            <p:txEl>
                                              <p:pRg st="0" end="0"/>
                                            </p:txEl>
                                          </p:spTgt>
                                        </p:tgtEl>
                                        <p:attrNameLst>
                                          <p:attrName>ppt_y</p:attrName>
                                        </p:attrNameLst>
                                      </p:cBhvr>
                                      <p:tavLst>
                                        <p:tav tm="0">
                                          <p:val>
                                            <p:strVal val="0-#ppt_h/2"/>
                                          </p:val>
                                        </p:tav>
                                        <p:tav tm="100000">
                                          <p:val>
                                            <p:strVal val="#ppt_y"/>
                                          </p:val>
                                        </p:tav>
                                      </p:tavLst>
                                    </p:anim>
                                  </p:childTnLst>
                                </p:cTn>
                              </p:par>
                            </p:childTnLst>
                          </p:cTn>
                        </p:par>
                        <p:par>
                          <p:cTn id="107" fill="hold">
                            <p:stCondLst>
                              <p:cond delay="19400"/>
                            </p:stCondLst>
                            <p:childTnLst>
                              <p:par>
                                <p:cTn id="108" presetID="2" presetClass="entr" presetSubtype="1" fill="hold" grpId="0" nodeType="afterEffect">
                                  <p:stCondLst>
                                    <p:cond delay="0"/>
                                  </p:stCondLst>
                                  <p:childTnLst>
                                    <p:set>
                                      <p:cBhvr>
                                        <p:cTn id="109" dur="1" fill="hold">
                                          <p:stCondLst>
                                            <p:cond delay="0"/>
                                          </p:stCondLst>
                                        </p:cTn>
                                        <p:tgtEl>
                                          <p:spTgt spid="89">
                                            <p:txEl>
                                              <p:pRg st="0" end="0"/>
                                            </p:txEl>
                                          </p:spTgt>
                                        </p:tgtEl>
                                        <p:attrNameLst>
                                          <p:attrName>style.visibility</p:attrName>
                                        </p:attrNameLst>
                                      </p:cBhvr>
                                      <p:to>
                                        <p:strVal val="visible"/>
                                      </p:to>
                                    </p:set>
                                    <p:anim calcmode="lin" valueType="num">
                                      <p:cBhvr additive="base">
                                        <p:cTn id="110"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9">
                                            <p:txEl>
                                              <p:pRg st="0" end="0"/>
                                            </p:txEl>
                                          </p:spTgt>
                                        </p:tgtEl>
                                        <p:attrNameLst>
                                          <p:attrName>ppt_y</p:attrName>
                                        </p:attrNameLst>
                                      </p:cBhvr>
                                      <p:tavLst>
                                        <p:tav tm="0">
                                          <p:val>
                                            <p:strVal val="0-#ppt_h/2"/>
                                          </p:val>
                                        </p:tav>
                                        <p:tav tm="100000">
                                          <p:val>
                                            <p:strVal val="#ppt_y"/>
                                          </p:val>
                                        </p:tav>
                                      </p:tavLst>
                                    </p:anim>
                                  </p:childTnLst>
                                </p:cTn>
                              </p:par>
                            </p:childTnLst>
                          </p:cTn>
                        </p:par>
                        <p:par>
                          <p:cTn id="112" fill="hold">
                            <p:stCondLst>
                              <p:cond delay="19900"/>
                            </p:stCondLst>
                            <p:childTnLst>
                              <p:par>
                                <p:cTn id="113" presetID="2" presetClass="entr" presetSubtype="1" fill="hold" grpId="0" nodeType="afterEffect">
                                  <p:stCondLst>
                                    <p:cond delay="0"/>
                                  </p:stCondLst>
                                  <p:childTnLst>
                                    <p:set>
                                      <p:cBhvr>
                                        <p:cTn id="114" dur="1" fill="hold">
                                          <p:stCondLst>
                                            <p:cond delay="0"/>
                                          </p:stCondLst>
                                        </p:cTn>
                                        <p:tgtEl>
                                          <p:spTgt spid="92">
                                            <p:txEl>
                                              <p:pRg st="0" end="0"/>
                                            </p:txEl>
                                          </p:spTgt>
                                        </p:tgtEl>
                                        <p:attrNameLst>
                                          <p:attrName>style.visibility</p:attrName>
                                        </p:attrNameLst>
                                      </p:cBhvr>
                                      <p:to>
                                        <p:strVal val="visible"/>
                                      </p:to>
                                    </p:set>
                                    <p:anim calcmode="lin" valueType="num">
                                      <p:cBhvr additive="base">
                                        <p:cTn id="115"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9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autoUpdateAnimBg="0" advAuto="0"/>
      <p:bldP spid="73" grpId="0" build="p" autoUpdateAnimBg="0" advAuto="0"/>
      <p:bldP spid="74" grpId="0" build="p" autoUpdateAnimBg="0" advAuto="0"/>
      <p:bldP spid="75" grpId="0" build="p" autoUpdateAnimBg="0" advAuto="0"/>
      <p:bldP spid="76" grpId="0" build="p" autoUpdateAnimBg="0" advAuto="0"/>
      <p:bldP spid="77" grpId="0" build="p" autoUpdateAnimBg="0" advAuto="0"/>
      <p:bldP spid="80" grpId="0" animBg="1"/>
      <p:bldP spid="81" grpId="0" animBg="1"/>
      <p:bldP spid="82" grpId="0" animBg="1"/>
      <p:bldP spid="83" grpId="0" build="p" autoUpdateAnimBg="0" advAuto="0"/>
      <p:bldP spid="84" grpId="0" build="p" autoUpdateAnimBg="0" advAuto="0"/>
      <p:bldP spid="85" grpId="0" build="p" autoUpdateAnimBg="0" advAuto="0"/>
      <p:bldP spid="86" grpId="0" build="p" autoUpdateAnimBg="0" advAuto="0"/>
      <p:bldP spid="87" grpId="0" build="p" autoUpdateAnimBg="0" advAuto="0"/>
      <p:bldP spid="88" grpId="0" build="p" autoUpdateAnimBg="0" advAuto="0"/>
      <p:bldP spid="89" grpId="0" build="p" autoUpdateAnimBg="0" advAuto="0"/>
      <p:bldP spid="90" grpId="0" build="p" autoUpdateAnimBg="0" advAuto="0"/>
      <p:bldP spid="91" grpId="0" build="p" autoUpdateAnimBg="0" advAuto="0"/>
      <p:bldP spid="92" grpId="0" build="p" autoUpdateAnimBg="0" advAuto="0"/>
      <p:bldP spid="93" grpId="0" build="p" autoUpdateAnimBg="0" advAuto="0"/>
      <p:bldP spid="94" grpId="0" build="p" autoUpdateAnimBg="0" advAuto="0"/>
      <p:bldP spid="95" grpId="0" build="p" autoUpdateAnimBg="0" advAuto="0"/>
      <p:bldP spid="96" grpId="0" build="p" autoUpdateAnimBg="0" advAuto="0"/>
      <p:bldP spid="97" grpId="0" build="p" autoUpdateAnimBg="0"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30200" y="5936343"/>
            <a:ext cx="91567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Rectangle 4"/>
          <p:cNvSpPr>
            <a:spLocks noChangeArrowheads="1"/>
          </p:cNvSpPr>
          <p:nvPr/>
        </p:nvSpPr>
        <p:spPr bwMode="auto">
          <a:xfrm>
            <a:off x="395288" y="1773238"/>
            <a:ext cx="7632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1. What would you do if you ……ill on your wedding day? (get)                              </a:t>
            </a:r>
          </a:p>
        </p:txBody>
      </p:sp>
      <p:sp>
        <p:nvSpPr>
          <p:cNvPr id="20485" name="Rectangle 5"/>
          <p:cNvSpPr>
            <a:spLocks noChangeArrowheads="1"/>
          </p:cNvSpPr>
          <p:nvPr/>
        </p:nvSpPr>
        <p:spPr bwMode="auto">
          <a:xfrm>
            <a:off x="395288" y="2276475"/>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2. If she comes, I ……… you. ( call)                              </a:t>
            </a:r>
          </a:p>
        </p:txBody>
      </p:sp>
      <p:sp>
        <p:nvSpPr>
          <p:cNvPr id="20486" name="Rectangle 6"/>
          <p:cNvSpPr>
            <a:spLocks noChangeArrowheads="1"/>
          </p:cNvSpPr>
          <p:nvPr/>
        </p:nvSpPr>
        <p:spPr bwMode="auto">
          <a:xfrm>
            <a:off x="395288" y="2781300"/>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3. If I eat peanut butter, I ……… sick.(become)                              </a:t>
            </a:r>
          </a:p>
        </p:txBody>
      </p:sp>
      <p:sp>
        <p:nvSpPr>
          <p:cNvPr id="20487" name="Rectangle 7"/>
          <p:cNvSpPr>
            <a:spLocks noChangeArrowheads="1"/>
          </p:cNvSpPr>
          <p:nvPr/>
        </p:nvSpPr>
        <p:spPr bwMode="auto">
          <a:xfrm>
            <a:off x="395288" y="3213100"/>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4. What will you do if you ……… the history exam ?(not pass)                              </a:t>
            </a:r>
          </a:p>
        </p:txBody>
      </p:sp>
      <p:sp>
        <p:nvSpPr>
          <p:cNvPr id="20488" name="Rectangle 8"/>
          <p:cNvSpPr>
            <a:spLocks noChangeArrowheads="1"/>
          </p:cNvSpPr>
          <p:nvPr/>
        </p:nvSpPr>
        <p:spPr bwMode="auto">
          <a:xfrm>
            <a:off x="395288" y="36449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5.If they had not …….. the car, I would have driven you.(take)                              </a:t>
            </a:r>
          </a:p>
        </p:txBody>
      </p:sp>
      <p:sp>
        <p:nvSpPr>
          <p:cNvPr id="20489" name="Rectangle 9"/>
          <p:cNvSpPr>
            <a:spLocks noChangeArrowheads="1"/>
          </p:cNvSpPr>
          <p:nvPr/>
        </p:nvSpPr>
        <p:spPr bwMode="auto">
          <a:xfrm>
            <a:off x="395288" y="40767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6.If it snowed in July, I ………very shocked. (be)</a:t>
            </a:r>
          </a:p>
        </p:txBody>
      </p:sp>
      <p:sp>
        <p:nvSpPr>
          <p:cNvPr id="20490" name="Rectangle 10"/>
          <p:cNvSpPr>
            <a:spLocks noChangeArrowheads="1"/>
          </p:cNvSpPr>
          <p:nvPr/>
        </p:nvSpPr>
        <p:spPr bwMode="auto">
          <a:xfrm>
            <a:off x="395288" y="458152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7.He would have ……… you if you had asked him .(tell)</a:t>
            </a:r>
          </a:p>
        </p:txBody>
      </p:sp>
      <p:sp>
        <p:nvSpPr>
          <p:cNvPr id="20491" name="Rectangle 11"/>
          <p:cNvSpPr>
            <a:spLocks noChangeArrowheads="1"/>
          </p:cNvSpPr>
          <p:nvPr/>
        </p:nvSpPr>
        <p:spPr bwMode="auto">
          <a:xfrm>
            <a:off x="395288" y="5084763"/>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8.If I won a million dollars, I ……… my own airplane .(buy)</a:t>
            </a:r>
          </a:p>
        </p:txBody>
      </p:sp>
      <p:sp>
        <p:nvSpPr>
          <p:cNvPr id="20492" name="Rectangle 12"/>
          <p:cNvSpPr>
            <a:spLocks noChangeArrowheads="1"/>
          </p:cNvSpPr>
          <p:nvPr/>
        </p:nvSpPr>
        <p:spPr bwMode="auto">
          <a:xfrm>
            <a:off x="395288" y="5516563"/>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9.If I forget her birthday, Farah……… upset .(be)</a:t>
            </a:r>
          </a:p>
        </p:txBody>
      </p:sp>
      <p:sp>
        <p:nvSpPr>
          <p:cNvPr id="20493" name="Rectangle 13"/>
          <p:cNvSpPr>
            <a:spLocks noChangeArrowheads="1"/>
          </p:cNvSpPr>
          <p:nvPr/>
        </p:nvSpPr>
        <p:spPr bwMode="auto">
          <a:xfrm>
            <a:off x="323850" y="594995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a:t>10.Tamer will pick you up at school if it ……….(rain)</a:t>
            </a:r>
          </a:p>
        </p:txBody>
      </p:sp>
      <p:sp>
        <p:nvSpPr>
          <p:cNvPr id="2" name="Rectangle 1"/>
          <p:cNvSpPr/>
          <p:nvPr/>
        </p:nvSpPr>
        <p:spPr>
          <a:xfrm>
            <a:off x="1187624" y="330776"/>
            <a:ext cx="6877780"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cap="none" spc="50" dirty="0" err="1" smtClean="0">
                <a:ln w="11430"/>
                <a:solidFill>
                  <a:srgbClr val="7030A0"/>
                </a:solidFill>
                <a:effectLst>
                  <a:outerShdw blurRad="76200" dist="50800" dir="5400000" algn="tl" rotWithShape="0">
                    <a:srgbClr val="000000">
                      <a:alpha val="65000"/>
                    </a:srgbClr>
                  </a:outerShdw>
                </a:effectLst>
              </a:rPr>
              <a:t>Conditionals:Quiz</a:t>
            </a:r>
            <a:endParaRPr lang="en-US" sz="3600" b="1" cap="none" spc="50" dirty="0" smtClean="0">
              <a:ln w="11430"/>
              <a:solidFill>
                <a:srgbClr val="7030A0"/>
              </a:solidFill>
              <a:effectLst>
                <a:outerShdw blurRad="76200" dist="50800" dir="5400000" algn="tl" rotWithShape="0">
                  <a:srgbClr val="000000">
                    <a:alpha val="65000"/>
                  </a:srgbClr>
                </a:outerShdw>
              </a:effectLst>
            </a:endParaRPr>
          </a:p>
          <a:p>
            <a:r>
              <a:rPr lang="en-US" sz="2800" b="1" spc="50" dirty="0" smtClean="0">
                <a:ln w="11430"/>
                <a:solidFill>
                  <a:srgbClr val="7030A0"/>
                </a:solidFill>
                <a:effectLst>
                  <a:outerShdw blurRad="76200" dist="50800" dir="5400000" algn="tl" rotWithShape="0">
                    <a:srgbClr val="000000">
                      <a:alpha val="65000"/>
                    </a:srgbClr>
                  </a:outerShdw>
                </a:effectLst>
              </a:rPr>
              <a:t>Put the verb in brackets in the correct form</a:t>
            </a:r>
            <a:endParaRPr lang="en-US" sz="2800" b="1" cap="none" spc="50" dirty="0">
              <a:ln w="11430"/>
              <a:solidFill>
                <a:srgbClr val="7030A0"/>
              </a:solidFill>
              <a:effectLst>
                <a:outerShdw blurRad="76200" dist="50800" dir="5400000" algn="tl" rotWithShape="0">
                  <a:srgbClr val="000000">
                    <a:alpha val="65000"/>
                  </a:srgbClr>
                </a:outerShdw>
              </a:effectLst>
            </a:endParaRPr>
          </a:p>
        </p:txBody>
      </p:sp>
      <p:sp>
        <p:nvSpPr>
          <p:cNvPr id="14" name="Right Arrow 13">
            <a:hlinkClick r:id="rId4" action="ppaction://hlinksldjump"/>
          </p:cNvPr>
          <p:cNvSpPr/>
          <p:nvPr/>
        </p:nvSpPr>
        <p:spPr>
          <a:xfrm>
            <a:off x="7924800" y="6193518"/>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551164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 calcmode="lin" valueType="num">
                                      <p:cBhvr additive="base">
                                        <p:cTn id="12"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4">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0485">
                                            <p:txEl>
                                              <p:pRg st="0" end="0"/>
                                            </p:txEl>
                                          </p:spTgt>
                                        </p:tgtEl>
                                        <p:attrNameLst>
                                          <p:attrName>style.visibility</p:attrName>
                                        </p:attrNameLst>
                                      </p:cBhvr>
                                      <p:to>
                                        <p:strVal val="visible"/>
                                      </p:to>
                                    </p:set>
                                    <p:anim calcmode="lin" valueType="num">
                                      <p:cBhvr additive="base">
                                        <p:cTn id="1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5">
                                            <p:txEl>
                                              <p:pRg st="0" end="0"/>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0486">
                                            <p:txEl>
                                              <p:pRg st="0" end="0"/>
                                            </p:txEl>
                                          </p:spTgt>
                                        </p:tgtEl>
                                        <p:attrNameLst>
                                          <p:attrName>style.visibility</p:attrName>
                                        </p:attrNameLst>
                                      </p:cBhvr>
                                      <p:to>
                                        <p:strVal val="visible"/>
                                      </p:to>
                                    </p:set>
                                    <p:anim calcmode="lin" valueType="num">
                                      <p:cBhvr additive="base">
                                        <p:cTn id="2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486">
                                            <p:txEl>
                                              <p:pRg st="0" end="0"/>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0487">
                                            <p:txEl>
                                              <p:pRg st="0" end="0"/>
                                            </p:txEl>
                                          </p:spTgt>
                                        </p:tgtEl>
                                        <p:attrNameLst>
                                          <p:attrName>style.visibility</p:attrName>
                                        </p:attrNameLst>
                                      </p:cBhvr>
                                      <p:to>
                                        <p:strVal val="visible"/>
                                      </p:to>
                                    </p:set>
                                    <p:anim calcmode="lin" valueType="num">
                                      <p:cBhvr additive="base">
                                        <p:cTn id="27" dur="500" fill="hold"/>
                                        <p:tgtEl>
                                          <p:spTgt spid="2048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7">
                                            <p:txEl>
                                              <p:pRg st="0" end="0"/>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0488">
                                            <p:txEl>
                                              <p:pRg st="0" end="0"/>
                                            </p:txEl>
                                          </p:spTgt>
                                        </p:tgtEl>
                                        <p:attrNameLst>
                                          <p:attrName>style.visibility</p:attrName>
                                        </p:attrNameLst>
                                      </p:cBhvr>
                                      <p:to>
                                        <p:strVal val="visible"/>
                                      </p:to>
                                    </p:set>
                                    <p:anim calcmode="lin" valueType="num">
                                      <p:cBhvr additive="base">
                                        <p:cTn id="32" dur="500" fill="hold"/>
                                        <p:tgtEl>
                                          <p:spTgt spid="2048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488">
                                            <p:txEl>
                                              <p:pRg st="0" end="0"/>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20489">
                                            <p:txEl>
                                              <p:pRg st="0" end="0"/>
                                            </p:txEl>
                                          </p:spTgt>
                                        </p:tgtEl>
                                        <p:attrNameLst>
                                          <p:attrName>style.visibility</p:attrName>
                                        </p:attrNameLst>
                                      </p:cBhvr>
                                      <p:to>
                                        <p:strVal val="visible"/>
                                      </p:to>
                                    </p:set>
                                    <p:anim calcmode="lin" valueType="num">
                                      <p:cBhvr additive="base">
                                        <p:cTn id="37" dur="500" fill="hold"/>
                                        <p:tgtEl>
                                          <p:spTgt spid="2048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9">
                                            <p:txEl>
                                              <p:pRg st="0" end="0"/>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0490">
                                            <p:txEl>
                                              <p:pRg st="0" end="0"/>
                                            </p:txEl>
                                          </p:spTgt>
                                        </p:tgtEl>
                                        <p:attrNameLst>
                                          <p:attrName>style.visibility</p:attrName>
                                        </p:attrNameLst>
                                      </p:cBhvr>
                                      <p:to>
                                        <p:strVal val="visible"/>
                                      </p:to>
                                    </p:set>
                                    <p:anim calcmode="lin" valueType="num">
                                      <p:cBhvr additive="base">
                                        <p:cTn id="42" dur="500" fill="hold"/>
                                        <p:tgtEl>
                                          <p:spTgt spid="2049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490">
                                            <p:txEl>
                                              <p:pRg st="0" end="0"/>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20491">
                                            <p:txEl>
                                              <p:pRg st="0" end="0"/>
                                            </p:txEl>
                                          </p:spTgt>
                                        </p:tgtEl>
                                        <p:attrNameLst>
                                          <p:attrName>style.visibility</p:attrName>
                                        </p:attrNameLst>
                                      </p:cBhvr>
                                      <p:to>
                                        <p:strVal val="visible"/>
                                      </p:to>
                                    </p:set>
                                    <p:anim calcmode="lin" valueType="num">
                                      <p:cBhvr additive="base">
                                        <p:cTn id="47" dur="500" fill="hold"/>
                                        <p:tgtEl>
                                          <p:spTgt spid="20491">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91">
                                            <p:txEl>
                                              <p:pRg st="0" end="0"/>
                                            </p:txEl>
                                          </p:spTgt>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0492">
                                            <p:txEl>
                                              <p:pRg st="0" end="0"/>
                                            </p:txEl>
                                          </p:spTgt>
                                        </p:tgtEl>
                                        <p:attrNameLst>
                                          <p:attrName>style.visibility</p:attrName>
                                        </p:attrNameLst>
                                      </p:cBhvr>
                                      <p:to>
                                        <p:strVal val="visible"/>
                                      </p:to>
                                    </p:set>
                                    <p:anim calcmode="lin" valueType="num">
                                      <p:cBhvr additive="base">
                                        <p:cTn id="52" dur="500" fill="hold"/>
                                        <p:tgtEl>
                                          <p:spTgt spid="2049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0492">
                                            <p:txEl>
                                              <p:pRg st="0" end="0"/>
                                            </p:txEl>
                                          </p:spTgt>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20493">
                                            <p:txEl>
                                              <p:pRg st="0" end="0"/>
                                            </p:txEl>
                                          </p:spTgt>
                                        </p:tgtEl>
                                        <p:attrNameLst>
                                          <p:attrName>style.visibility</p:attrName>
                                        </p:attrNameLst>
                                      </p:cBhvr>
                                      <p:to>
                                        <p:strVal val="visible"/>
                                      </p:to>
                                    </p:set>
                                    <p:anim calcmode="lin" valueType="num">
                                      <p:cBhvr additive="base">
                                        <p:cTn id="57" dur="500" fill="hold"/>
                                        <p:tgtEl>
                                          <p:spTgt spid="20493">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49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advAuto="0"/>
      <p:bldP spid="20485" grpId="0" build="p" autoUpdateAnimBg="0" advAuto="0"/>
      <p:bldP spid="20486" grpId="0" build="p" autoUpdateAnimBg="0" advAuto="0"/>
      <p:bldP spid="20487" grpId="0" build="p" autoUpdateAnimBg="0" advAuto="0"/>
      <p:bldP spid="20488" grpId="0" build="p" autoUpdateAnimBg="0" advAuto="0"/>
      <p:bldP spid="20489" grpId="0" build="p" autoUpdateAnimBg="0" advAuto="0"/>
      <p:bldP spid="20490" grpId="0" build="p" autoUpdateAnimBg="0" advAuto="0"/>
      <p:bldP spid="20491" grpId="0" build="p" autoUpdateAnimBg="0" advAuto="0"/>
      <p:bldP spid="20492" grpId="0" build="p" autoUpdateAnimBg="0" advAuto="0"/>
      <p:bldP spid="20493" grpId="0" build="p" autoUpdateAnimBg="0"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908050"/>
          </a:xfrm>
        </p:spPr>
        <p:txBody>
          <a:bodyPr/>
          <a:lstStyle/>
          <a:p>
            <a:pPr eaLnBrk="1" hangingPunct="1">
              <a:defRPr/>
            </a:pPr>
            <a:r>
              <a:rPr lang="en-US" b="1" i="1" dirty="0" smtClean="0">
                <a:solidFill>
                  <a:schemeClr val="tx1"/>
                </a:solidFill>
                <a:effectLst>
                  <a:outerShdw blurRad="38100" dist="38100" dir="2700000" algn="tl">
                    <a:srgbClr val="000000"/>
                  </a:outerShdw>
                </a:effectLst>
                <a:latin typeface="Tahoma" pitchFamily="34" charset="0"/>
                <a:cs typeface="Tahoma" pitchFamily="34" charset="0"/>
              </a:rPr>
              <a:t>Could have / Should have</a:t>
            </a:r>
          </a:p>
        </p:txBody>
      </p:sp>
      <p:sp>
        <p:nvSpPr>
          <p:cNvPr id="25603" name="Rectangle 3"/>
          <p:cNvSpPr>
            <a:spLocks noGrp="1" noChangeArrowheads="1"/>
          </p:cNvSpPr>
          <p:nvPr>
            <p:ph type="body" idx="1"/>
          </p:nvPr>
        </p:nvSpPr>
        <p:spPr>
          <a:xfrm>
            <a:off x="250825" y="1052513"/>
            <a:ext cx="8507413" cy="5805487"/>
          </a:xfrm>
          <a:noFill/>
          <a:effectLst>
            <a:glow rad="127000">
              <a:schemeClr val="accent2">
                <a:lumMod val="60000"/>
                <a:lumOff val="40000"/>
              </a:schemeClr>
            </a:glow>
            <a:outerShdw blurRad="50800" dist="50800" dir="5400000" algn="ctr" rotWithShape="0">
              <a:schemeClr val="tx2"/>
            </a:outerShdw>
          </a:effectLst>
        </p:spPr>
        <p:txBody>
          <a:bodyPr/>
          <a:lstStyle/>
          <a:p>
            <a:pPr algn="l" eaLnBrk="1" hangingPunct="1">
              <a:buFontTx/>
              <a:buNone/>
            </a:pPr>
            <a:r>
              <a:rPr lang="en-US" sz="2400" b="1" i="1" dirty="0" smtClean="0">
                <a:solidFill>
                  <a:srgbClr val="FF0000"/>
                </a:solidFill>
              </a:rPr>
              <a:t>Could have</a:t>
            </a:r>
            <a:r>
              <a:rPr lang="en-US" dirty="0" smtClean="0">
                <a:solidFill>
                  <a:srgbClr val="FF0000"/>
                </a:solidFill>
              </a:rPr>
              <a:t> </a:t>
            </a:r>
            <a:r>
              <a:rPr lang="en-US" sz="2400" dirty="0" smtClean="0">
                <a:solidFill>
                  <a:schemeClr val="tx2"/>
                </a:solidFill>
              </a:rPr>
              <a:t>is used to talk about the past and refers to things that people could have done in the past , but didn’t attempt to do or succeed in doing : </a:t>
            </a:r>
          </a:p>
          <a:p>
            <a:pPr algn="l" eaLnBrk="1" hangingPunct="1">
              <a:buFontTx/>
              <a:buNone/>
            </a:pPr>
            <a:r>
              <a:rPr lang="en-US" sz="2400" b="1" dirty="0" smtClean="0">
                <a:solidFill>
                  <a:srgbClr val="FFFF00"/>
                </a:solidFill>
              </a:rPr>
              <a:t>I </a:t>
            </a:r>
            <a:r>
              <a:rPr lang="en-US" sz="2400" b="1" i="1" dirty="0" smtClean="0">
                <a:solidFill>
                  <a:srgbClr val="FFFF00"/>
                </a:solidFill>
              </a:rPr>
              <a:t>could have gone</a:t>
            </a:r>
            <a:r>
              <a:rPr lang="en-US" sz="2400" b="1" dirty="0" smtClean="0">
                <a:solidFill>
                  <a:srgbClr val="FFFF00"/>
                </a:solidFill>
              </a:rPr>
              <a:t> to university if I’d passed my  exams . </a:t>
            </a:r>
          </a:p>
          <a:p>
            <a:pPr algn="l" eaLnBrk="1" hangingPunct="1">
              <a:buFontTx/>
              <a:buNone/>
            </a:pPr>
            <a:r>
              <a:rPr lang="en-US" sz="2400" b="1" dirty="0" smtClean="0">
                <a:solidFill>
                  <a:srgbClr val="FFFF00"/>
                </a:solidFill>
              </a:rPr>
              <a:t>If he’d trained harder , I’m sure </a:t>
            </a:r>
            <a:r>
              <a:rPr lang="en-US" sz="2400" b="1" i="1" dirty="0" smtClean="0">
                <a:solidFill>
                  <a:srgbClr val="FFFF00"/>
                </a:solidFill>
              </a:rPr>
              <a:t>he could have completed </a:t>
            </a:r>
            <a:r>
              <a:rPr lang="en-US" sz="2400" b="1" dirty="0" smtClean="0">
                <a:solidFill>
                  <a:srgbClr val="FFFF00"/>
                </a:solidFill>
              </a:rPr>
              <a:t>the swim</a:t>
            </a:r>
            <a:r>
              <a:rPr lang="en-US" dirty="0" smtClean="0">
                <a:solidFill>
                  <a:srgbClr val="FFFF00"/>
                </a:solidFill>
              </a:rPr>
              <a:t> </a:t>
            </a:r>
            <a:r>
              <a:rPr lang="en-US" sz="2400" dirty="0" smtClean="0">
                <a:solidFill>
                  <a:srgbClr val="FFFF00"/>
                </a:solidFill>
              </a:rPr>
              <a:t>. </a:t>
            </a:r>
          </a:p>
          <a:p>
            <a:pPr algn="l" eaLnBrk="1" hangingPunct="1">
              <a:buFontTx/>
              <a:buNone/>
            </a:pPr>
            <a:r>
              <a:rPr lang="en-US" sz="2400" dirty="0" smtClean="0">
                <a:solidFill>
                  <a:srgbClr val="0000FF"/>
                </a:solidFill>
              </a:rPr>
              <a:t> </a:t>
            </a:r>
            <a:r>
              <a:rPr lang="en-US" sz="2400" b="1" i="1" dirty="0" smtClean="0">
                <a:solidFill>
                  <a:srgbClr val="FF0000"/>
                </a:solidFill>
              </a:rPr>
              <a:t>Should have</a:t>
            </a:r>
            <a:r>
              <a:rPr lang="en-US" sz="2400" dirty="0" smtClean="0">
                <a:solidFill>
                  <a:srgbClr val="FF0000"/>
                </a:solidFill>
              </a:rPr>
              <a:t> </a:t>
            </a:r>
            <a:r>
              <a:rPr lang="en-US" sz="2400" dirty="0" smtClean="0"/>
              <a:t>+ past participle is used when we want to talk about </a:t>
            </a:r>
            <a:r>
              <a:rPr lang="en-US" sz="2400" i="1" dirty="0" smtClean="0"/>
              <a:t>past events that did not happen</a:t>
            </a:r>
            <a:r>
              <a:rPr lang="en-US" sz="2400" dirty="0" smtClean="0"/>
              <a:t> , but </a:t>
            </a:r>
            <a:r>
              <a:rPr lang="en-US" sz="2400" i="1" dirty="0" smtClean="0"/>
              <a:t>should have happened</a:t>
            </a:r>
            <a:r>
              <a:rPr lang="en-US" sz="2400" dirty="0" smtClean="0"/>
              <a:t> . We are talking about an expectation and referring back to past time . Compare the following :      </a:t>
            </a:r>
          </a:p>
          <a:p>
            <a:pPr algn="l" eaLnBrk="1" hangingPunct="1">
              <a:buFontTx/>
              <a:buNone/>
            </a:pPr>
            <a:r>
              <a:rPr lang="en-US" sz="2400" dirty="0" smtClean="0">
                <a:solidFill>
                  <a:srgbClr val="0000FF"/>
                </a:solidFill>
              </a:rPr>
              <a:t>     </a:t>
            </a:r>
          </a:p>
        </p:txBody>
      </p:sp>
    </p:spTree>
    <p:extLst>
      <p:ext uri="{BB962C8B-B14F-4D97-AF65-F5344CB8AC3E}">
        <p14:creationId xmlns:p14="http://schemas.microsoft.com/office/powerpoint/2010/main" val="367813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anim calcmode="lin" valueType="num">
                                      <p:cBhvr>
                                        <p:cTn id="8" dur="2000" fill="hold"/>
                                        <p:tgtEl>
                                          <p:spTgt spid="25602"/>
                                        </p:tgtEl>
                                        <p:attrNameLst>
                                          <p:attrName>ppt_w</p:attrName>
                                        </p:attrNameLst>
                                      </p:cBhvr>
                                      <p:tavLst>
                                        <p:tav tm="0" fmla="#ppt_w*sin(2.5*pi*$)">
                                          <p:val>
                                            <p:fltVal val="0"/>
                                          </p:val>
                                        </p:tav>
                                        <p:tav tm="100000">
                                          <p:val>
                                            <p:fltVal val="1"/>
                                          </p:val>
                                        </p:tav>
                                      </p:tavLst>
                                    </p:anim>
                                    <p:anim calcmode="lin" valueType="num">
                                      <p:cBhvr>
                                        <p:cTn id="9" dur="2000" fill="hold"/>
                                        <p:tgtEl>
                                          <p:spTgt spid="25602"/>
                                        </p:tgtEl>
                                        <p:attrNameLst>
                                          <p:attrName>ppt_h</p:attrName>
                                        </p:attrNameLst>
                                      </p:cBhvr>
                                      <p:tavLst>
                                        <p:tav tm="0">
                                          <p:val>
                                            <p:strVal val="#ppt_h"/>
                                          </p:val>
                                        </p:tav>
                                        <p:tav tm="100000">
                                          <p:val>
                                            <p:strVal val="#ppt_h"/>
                                          </p:val>
                                        </p:tav>
                                      </p:tavLst>
                                    </p:anim>
                                  </p:childTnLst>
                                </p:cTn>
                              </p:par>
                            </p:childTnLst>
                          </p:cTn>
                        </p:par>
                        <p:par>
                          <p:cTn id="10" fill="hold">
                            <p:stCondLst>
                              <p:cond delay="5800"/>
                            </p:stCondLst>
                            <p:childTnLst>
                              <p:par>
                                <p:cTn id="11" presetID="53" presetClass="entr" presetSubtype="0" fill="hold" grpId="0" nodeType="after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p:cTn id="13" dur="2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25603">
                                            <p:txEl>
                                              <p:pRg st="0" end="0"/>
                                            </p:txEl>
                                          </p:spTgt>
                                        </p:tgtEl>
                                      </p:cBhvr>
                                    </p:animEffect>
                                  </p:childTnLst>
                                </p:cTn>
                              </p:par>
                            </p:childTnLst>
                          </p:cTn>
                        </p:par>
                        <p:par>
                          <p:cTn id="16" fill="hold" nodeType="afterGroup">
                            <p:stCondLst>
                              <p:cond delay="7800"/>
                            </p:stCondLst>
                            <p:childTnLst>
                              <p:par>
                                <p:cTn id="17" presetID="53" presetClass="entr" presetSubtype="0" fill="hold" grpId="0" nodeType="after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p:cTn id="19" dur="2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25603">
                                            <p:txEl>
                                              <p:pRg st="1" end="1"/>
                                            </p:txEl>
                                          </p:spTgt>
                                        </p:tgtEl>
                                      </p:cBhvr>
                                    </p:animEffect>
                                  </p:childTnLst>
                                </p:cTn>
                              </p:par>
                            </p:childTnLst>
                          </p:cTn>
                        </p:par>
                        <p:par>
                          <p:cTn id="22" fill="hold" nodeType="afterGroup">
                            <p:stCondLst>
                              <p:cond delay="9800"/>
                            </p:stCondLst>
                            <p:childTnLst>
                              <p:par>
                                <p:cTn id="23" presetID="53" presetClass="entr" presetSubtype="0" fill="hold" grpId="0" nodeType="after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p:cTn id="25" dur="20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25603">
                                            <p:txEl>
                                              <p:pRg st="2" end="2"/>
                                            </p:txEl>
                                          </p:spTgt>
                                        </p:tgtEl>
                                      </p:cBhvr>
                                    </p:animEffect>
                                  </p:childTnLst>
                                </p:cTn>
                              </p:par>
                            </p:childTnLst>
                          </p:cTn>
                        </p:par>
                        <p:par>
                          <p:cTn id="28" fill="hold" nodeType="afterGroup">
                            <p:stCondLst>
                              <p:cond delay="11800"/>
                            </p:stCondLst>
                            <p:childTnLst>
                              <p:par>
                                <p:cTn id="29" presetID="53" presetClass="entr" presetSubtype="0" fill="hold" grpId="0" nodeType="after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p:cTn id="31" dur="20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2560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25603">
                                            <p:txEl>
                                              <p:pRg st="3" end="3"/>
                                            </p:txEl>
                                          </p:spTgt>
                                        </p:tgtEl>
                                      </p:cBhvr>
                                    </p:animEffect>
                                  </p:childTnLst>
                                </p:cTn>
                              </p:par>
                            </p:childTnLst>
                          </p:cTn>
                        </p:par>
                        <p:par>
                          <p:cTn id="34" fill="hold" nodeType="afterGroup">
                            <p:stCondLst>
                              <p:cond delay="13800"/>
                            </p:stCondLst>
                            <p:childTnLst>
                              <p:par>
                                <p:cTn id="35" presetID="53" presetClass="entr" presetSubtype="0" fill="hold" grpId="0" nodeType="afterEffect">
                                  <p:stCondLst>
                                    <p:cond delay="0"/>
                                  </p:stCondLst>
                                  <p:childTnLst>
                                    <p:set>
                                      <p:cBhvr>
                                        <p:cTn id="36" dur="1" fill="hold">
                                          <p:stCondLst>
                                            <p:cond delay="0"/>
                                          </p:stCondLst>
                                        </p:cTn>
                                        <p:tgtEl>
                                          <p:spTgt spid="25603">
                                            <p:txEl>
                                              <p:pRg st="4" end="4"/>
                                            </p:txEl>
                                          </p:spTgt>
                                        </p:tgtEl>
                                        <p:attrNameLst>
                                          <p:attrName>style.visibility</p:attrName>
                                        </p:attrNameLst>
                                      </p:cBhvr>
                                      <p:to>
                                        <p:strVal val="visible"/>
                                      </p:to>
                                    </p:set>
                                    <p:anim calcmode="lin" valueType="num">
                                      <p:cBhvr>
                                        <p:cTn id="37" dur="20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981075"/>
            <a:ext cx="8229600" cy="5184775"/>
          </a:xfrm>
        </p:spPr>
        <p:txBody>
          <a:bodyPr/>
          <a:lstStyle/>
          <a:p>
            <a:pPr algn="l" eaLnBrk="1" hangingPunct="1">
              <a:buFontTx/>
              <a:buNone/>
            </a:pPr>
            <a:r>
              <a:rPr lang="en-US" dirty="0" smtClean="0">
                <a:solidFill>
                  <a:srgbClr val="993300"/>
                </a:solidFill>
              </a:rPr>
              <a:t>Before the teacher leaves the classroom she</a:t>
            </a:r>
          </a:p>
          <a:p>
            <a:pPr algn="l" eaLnBrk="1" hangingPunct="1">
              <a:buFontTx/>
              <a:buNone/>
            </a:pPr>
            <a:r>
              <a:rPr lang="en-US" dirty="0" smtClean="0">
                <a:solidFill>
                  <a:srgbClr val="993300"/>
                </a:solidFill>
              </a:rPr>
              <a:t>advises the students to study the lesson well because she might test them the next day</a:t>
            </a:r>
            <a:r>
              <a:rPr lang="en-US" dirty="0" smtClean="0">
                <a:solidFill>
                  <a:srgbClr val="0000FF"/>
                </a:solidFill>
              </a:rPr>
              <a:t>.</a:t>
            </a:r>
            <a:endParaRPr lang="en-US" sz="2400" b="1" i="1" dirty="0" smtClean="0">
              <a:solidFill>
                <a:srgbClr val="660033"/>
              </a:solidFill>
            </a:endParaRPr>
          </a:p>
          <a:p>
            <a:pPr algn="l" eaLnBrk="1" hangingPunct="1">
              <a:buFontTx/>
              <a:buNone/>
            </a:pPr>
            <a:r>
              <a:rPr lang="en-US" sz="2800" dirty="0" smtClean="0"/>
              <a:t> ‘You should study well</a:t>
            </a:r>
            <a:r>
              <a:rPr lang="en-US" sz="2800" b="1" i="1" dirty="0" smtClean="0"/>
              <a:t>. </a:t>
            </a:r>
            <a:r>
              <a:rPr lang="en-US" sz="2800" dirty="0" smtClean="0"/>
              <a:t>I might test you tomorrow’ </a:t>
            </a:r>
            <a:r>
              <a:rPr lang="en-US" sz="2400" dirty="0" smtClean="0">
                <a:solidFill>
                  <a:srgbClr val="C00000"/>
                </a:solidFill>
              </a:rPr>
              <a:t>The other day the teacher tested her students, but some of them didn’t pass.so the teacher commented: </a:t>
            </a:r>
            <a:r>
              <a:rPr lang="en-US" sz="2400" dirty="0" smtClean="0"/>
              <a:t>(r</a:t>
            </a:r>
            <a:r>
              <a:rPr lang="en-US" sz="2400" dirty="0" smtClean="0">
                <a:solidFill>
                  <a:schemeClr val="tx2"/>
                </a:solidFill>
              </a:rPr>
              <a:t>eference to the past):</a:t>
            </a:r>
          </a:p>
          <a:p>
            <a:pPr algn="l" eaLnBrk="1" hangingPunct="1">
              <a:buFontTx/>
              <a:buNone/>
            </a:pPr>
            <a:r>
              <a:rPr lang="en-US" sz="2400" dirty="0" smtClean="0">
                <a:solidFill>
                  <a:srgbClr val="660033"/>
                </a:solidFill>
              </a:rPr>
              <a:t>   </a:t>
            </a:r>
            <a:r>
              <a:rPr lang="en-US" sz="2800" dirty="0" smtClean="0">
                <a:solidFill>
                  <a:srgbClr val="00B050"/>
                </a:solidFill>
              </a:rPr>
              <a:t>• </a:t>
            </a:r>
            <a:r>
              <a:rPr lang="en-US" sz="2800" b="1" dirty="0" smtClean="0">
                <a:solidFill>
                  <a:srgbClr val="00B050"/>
                </a:solidFill>
              </a:rPr>
              <a:t>‘What did I tell you ? </a:t>
            </a:r>
            <a:r>
              <a:rPr lang="en-US" sz="2800" b="1" i="1" dirty="0" smtClean="0">
                <a:solidFill>
                  <a:srgbClr val="00B050"/>
                </a:solidFill>
              </a:rPr>
              <a:t>You should have studied well.</a:t>
            </a:r>
            <a:r>
              <a:rPr lang="en-US" sz="2800" b="1" dirty="0" smtClean="0">
                <a:solidFill>
                  <a:srgbClr val="00B050"/>
                </a:solidFill>
              </a:rPr>
              <a:t>. Then you wouldn’t have failed’.</a:t>
            </a:r>
          </a:p>
          <a:p>
            <a:pPr algn="ctr" eaLnBrk="1" hangingPunct="1">
              <a:buFontTx/>
              <a:buNone/>
            </a:pPr>
            <a:r>
              <a:rPr lang="en-US" sz="4400" dirty="0" smtClean="0">
                <a:latin typeface="Blackadder ITC" pitchFamily="82" charset="0"/>
              </a:rPr>
              <a:t>The End  </a:t>
            </a:r>
          </a:p>
        </p:txBody>
      </p:sp>
      <p:sp>
        <p:nvSpPr>
          <p:cNvPr id="3" name="Right Arrow 2">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1628203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
                                        <p:tgtEl>
                                          <p:spTgt spid="26627">
                                            <p:txEl>
                                              <p:pRg st="0" end="0"/>
                                            </p:txEl>
                                          </p:spTgt>
                                        </p:tgtEl>
                                      </p:cBhvr>
                                    </p:animEffect>
                                    <p:anim calcmode="lin" valueType="num">
                                      <p:cBhvr>
                                        <p:cTn id="8" dur="4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662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662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662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nodeType="after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fade">
                                      <p:cBhvr>
                                        <p:cTn id="15" dur="100"/>
                                        <p:tgtEl>
                                          <p:spTgt spid="26627">
                                            <p:txEl>
                                              <p:pRg st="1" end="1"/>
                                            </p:txEl>
                                          </p:spTgt>
                                        </p:tgtEl>
                                      </p:cBhvr>
                                    </p:animEffect>
                                    <p:anim calcmode="lin" valueType="num">
                                      <p:cBhvr>
                                        <p:cTn id="16" dur="4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26627">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662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662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nodeType="after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Effect transition="in" filter="fade">
                                      <p:cBhvr>
                                        <p:cTn id="23" dur="100"/>
                                        <p:tgtEl>
                                          <p:spTgt spid="26627">
                                            <p:txEl>
                                              <p:pRg st="2" end="2"/>
                                            </p:txEl>
                                          </p:spTgt>
                                        </p:tgtEl>
                                      </p:cBhvr>
                                    </p:animEffect>
                                    <p:anim calcmode="lin" valueType="num">
                                      <p:cBhvr>
                                        <p:cTn id="24" dur="4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26627">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662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662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000"/>
                            </p:stCondLst>
                            <p:childTnLst>
                              <p:par>
                                <p:cTn id="29" presetID="43" presetClass="entr" presetSubtype="0" fill="hold" nodeType="after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Effect transition="in" filter="fade">
                                      <p:cBhvr>
                                        <p:cTn id="31" dur="100"/>
                                        <p:tgtEl>
                                          <p:spTgt spid="26627">
                                            <p:txEl>
                                              <p:pRg st="3" end="3"/>
                                            </p:txEl>
                                          </p:spTgt>
                                        </p:tgtEl>
                                      </p:cBhvr>
                                    </p:animEffect>
                                    <p:anim calcmode="lin" valueType="num">
                                      <p:cBhvr>
                                        <p:cTn id="32" dur="4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3" dur="400" fill="hold"/>
                                        <p:tgtEl>
                                          <p:spTgt spid="26627">
                                            <p:txEl>
                                              <p:pRg st="3" end="3"/>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2662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2662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nodeType="afterGroup">
                            <p:stCondLst>
                              <p:cond delay="4000"/>
                            </p:stCondLst>
                            <p:childTnLst>
                              <p:par>
                                <p:cTn id="37" presetID="43" presetClass="entr" presetSubtype="0" fill="hold" nodeType="afterEffect">
                                  <p:stCondLst>
                                    <p:cond delay="0"/>
                                  </p:stCondLst>
                                  <p:childTnLst>
                                    <p:set>
                                      <p:cBhvr>
                                        <p:cTn id="38" dur="1" fill="hold">
                                          <p:stCondLst>
                                            <p:cond delay="0"/>
                                          </p:stCondLst>
                                        </p:cTn>
                                        <p:tgtEl>
                                          <p:spTgt spid="26627">
                                            <p:txEl>
                                              <p:pRg st="4" end="4"/>
                                            </p:txEl>
                                          </p:spTgt>
                                        </p:tgtEl>
                                        <p:attrNameLst>
                                          <p:attrName>style.visibility</p:attrName>
                                        </p:attrNameLst>
                                      </p:cBhvr>
                                      <p:to>
                                        <p:strVal val="visible"/>
                                      </p:to>
                                    </p:set>
                                    <p:animEffect transition="in" filter="fade">
                                      <p:cBhvr>
                                        <p:cTn id="39" dur="100"/>
                                        <p:tgtEl>
                                          <p:spTgt spid="26627">
                                            <p:txEl>
                                              <p:pRg st="4" end="4"/>
                                            </p:txEl>
                                          </p:spTgt>
                                        </p:tgtEl>
                                      </p:cBhvr>
                                    </p:animEffect>
                                    <p:anim calcmode="lin" valueType="num">
                                      <p:cBhvr>
                                        <p:cTn id="40" dur="4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1" dur="400" fill="hold"/>
                                        <p:tgtEl>
                                          <p:spTgt spid="26627">
                                            <p:txEl>
                                              <p:pRg st="4" end="4"/>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2662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2662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466" y="1182694"/>
            <a:ext cx="8305800" cy="6477000"/>
          </a:xfrm>
          <a:noFill/>
        </p:spPr>
        <p:txBody>
          <a:bodyPr>
            <a:noAutofit/>
          </a:bodyPr>
          <a:lstStyle/>
          <a:p>
            <a:pPr algn="l"/>
            <a:r>
              <a:rPr lang="en-US" sz="2800" b="1" i="1" dirty="0" smtClean="0">
                <a:solidFill>
                  <a:srgbClr val="7030A0"/>
                </a:solidFill>
              </a:rPr>
              <a:t>                                </a:t>
            </a:r>
            <a:r>
              <a:rPr lang="en-US" sz="2800" dirty="0" smtClean="0">
                <a:solidFill>
                  <a:schemeClr val="accent5">
                    <a:lumMod val="60000"/>
                    <a:lumOff val="40000"/>
                  </a:schemeClr>
                </a:solidFill>
              </a:rPr>
              <a:t/>
            </a:r>
            <a:br>
              <a:rPr lang="en-US" sz="2800" dirty="0" smtClean="0">
                <a:solidFill>
                  <a:schemeClr val="accent5">
                    <a:lumMod val="60000"/>
                    <a:lumOff val="40000"/>
                  </a:schemeClr>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decide, expect, agree, help, hope, manage, offer, promise, seem, want, ask, afford, appear, fail, learn, choose, would prefer.  </a:t>
            </a:r>
            <a:br>
              <a:rPr lang="en-US" sz="2400" dirty="0" smtClean="0">
                <a:solidFill>
                  <a:schemeClr val="tx1"/>
                </a:solidFill>
              </a:rPr>
            </a:br>
            <a:r>
              <a:rPr lang="en-US" sz="2400" dirty="0" smtClean="0">
                <a:solidFill>
                  <a:schemeClr val="tx1"/>
                </a:solidFill>
              </a:rPr>
              <a:t> </a:t>
            </a:r>
            <a:r>
              <a:rPr lang="en-US" sz="2400" b="1" dirty="0" smtClean="0">
                <a:solidFill>
                  <a:srgbClr val="C00000"/>
                </a:solidFill>
              </a:rPr>
              <a:t>Examples:</a:t>
            </a:r>
            <a:r>
              <a:rPr lang="en-US" sz="2400" dirty="0" smtClean="0">
                <a:solidFill>
                  <a:schemeClr val="tx1"/>
                </a:solidFill>
              </a:rPr>
              <a:t> </a:t>
            </a:r>
            <a:br>
              <a:rPr lang="en-US" sz="2400" dirty="0" smtClean="0">
                <a:solidFill>
                  <a:schemeClr val="tx1"/>
                </a:solidFill>
              </a:rPr>
            </a:br>
            <a:r>
              <a:rPr lang="en-US" sz="2400" dirty="0" err="1" smtClean="0">
                <a:solidFill>
                  <a:schemeClr val="tx1"/>
                </a:solidFill>
              </a:rPr>
              <a:t>Marah</a:t>
            </a:r>
            <a:r>
              <a:rPr lang="en-US" sz="2400" dirty="0" smtClean="0">
                <a:solidFill>
                  <a:schemeClr val="tx1"/>
                </a:solidFill>
              </a:rPr>
              <a:t> has decided to study engineering.</a:t>
            </a:r>
            <a:br>
              <a:rPr lang="en-US" sz="2400" dirty="0" smtClean="0">
                <a:solidFill>
                  <a:schemeClr val="tx1"/>
                </a:solidFill>
              </a:rPr>
            </a:br>
            <a:r>
              <a:rPr lang="en-US" sz="2400" dirty="0" smtClean="0">
                <a:solidFill>
                  <a:schemeClr val="tx1"/>
                </a:solidFill>
              </a:rPr>
              <a:t>Have you </a:t>
            </a:r>
            <a:r>
              <a:rPr lang="en-US" sz="2400" b="1" dirty="0" smtClean="0">
                <a:solidFill>
                  <a:schemeClr val="tx1"/>
                </a:solidFill>
              </a:rPr>
              <a:t>learn</a:t>
            </a:r>
            <a:r>
              <a:rPr lang="en-US" sz="2400" dirty="0" smtClean="0">
                <a:solidFill>
                  <a:schemeClr val="tx1"/>
                </a:solidFill>
              </a:rPr>
              <a:t>ed how </a:t>
            </a:r>
            <a:r>
              <a:rPr lang="en-US" sz="2400" b="1" dirty="0" smtClean="0">
                <a:solidFill>
                  <a:schemeClr val="tx1"/>
                </a:solidFill>
              </a:rPr>
              <a:t>to access </a:t>
            </a:r>
            <a:r>
              <a:rPr lang="en-US" sz="2400" dirty="0" smtClean="0">
                <a:solidFill>
                  <a:schemeClr val="tx1"/>
                </a:solidFill>
              </a:rPr>
              <a:t>to the internet? </a:t>
            </a:r>
            <a:br>
              <a:rPr lang="en-US" sz="2400" dirty="0" smtClean="0">
                <a:solidFill>
                  <a:schemeClr val="tx1"/>
                </a:solidFill>
              </a:rPr>
            </a:br>
            <a:r>
              <a:rPr lang="ar-JO" sz="2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r>
            <a:br>
              <a:rPr lang="ar-JO" sz="2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avoid, consider, delay, dislike, enjoy, escape, face, feel like, finish, give up, can’t help, imagine, mention, mind, miss, </a:t>
            </a:r>
            <a:r>
              <a:rPr lang="ar-JO" sz="2400" dirty="0" smtClean="0">
                <a:solidFill>
                  <a:schemeClr val="tx1"/>
                </a:solidFill>
              </a:rPr>
              <a:t/>
            </a:r>
            <a:br>
              <a:rPr lang="ar-JO" sz="2400" dirty="0" smtClean="0">
                <a:solidFill>
                  <a:schemeClr val="tx1"/>
                </a:solidFill>
              </a:rPr>
            </a:br>
            <a:r>
              <a:rPr lang="en-US" sz="2400" dirty="0" smtClean="0">
                <a:solidFill>
                  <a:schemeClr val="tx1"/>
                </a:solidFill>
              </a:rPr>
              <a:t>suggest.</a:t>
            </a:r>
            <a:br>
              <a:rPr lang="en-US" sz="2400" dirty="0" smtClean="0">
                <a:solidFill>
                  <a:schemeClr val="tx1"/>
                </a:solidFill>
              </a:rPr>
            </a:br>
            <a:r>
              <a:rPr lang="en-US" sz="2400" b="1" dirty="0" smtClean="0">
                <a:solidFill>
                  <a:srgbClr val="C00000"/>
                </a:solidFill>
              </a:rPr>
              <a:t>Examples</a:t>
            </a:r>
            <a:r>
              <a:rPr lang="en-US" sz="2400" dirty="0" smtClean="0">
                <a:solidFill>
                  <a:schemeClr val="tx1"/>
                </a:solidFill>
              </a:rPr>
              <a:t>:</a:t>
            </a:r>
            <a:br>
              <a:rPr lang="en-US" sz="2400" dirty="0" smtClean="0">
                <a:solidFill>
                  <a:schemeClr val="tx1"/>
                </a:solidFill>
              </a:rPr>
            </a:br>
            <a:r>
              <a:rPr lang="en-US" sz="2400" dirty="0" err="1" smtClean="0">
                <a:solidFill>
                  <a:schemeClr val="tx1"/>
                </a:solidFill>
              </a:rPr>
              <a:t>Rana</a:t>
            </a:r>
            <a:r>
              <a:rPr lang="en-US" sz="2400" dirty="0" smtClean="0">
                <a:solidFill>
                  <a:schemeClr val="tx1"/>
                </a:solidFill>
              </a:rPr>
              <a:t> </a:t>
            </a:r>
            <a:r>
              <a:rPr lang="en-US" sz="2400" b="1" dirty="0" smtClean="0">
                <a:solidFill>
                  <a:schemeClr val="tx1"/>
                </a:solidFill>
              </a:rPr>
              <a:t>enjoy</a:t>
            </a:r>
            <a:r>
              <a:rPr lang="en-US" sz="2400" dirty="0" smtClean="0">
                <a:solidFill>
                  <a:schemeClr val="tx1"/>
                </a:solidFill>
              </a:rPr>
              <a:t>s watch</a:t>
            </a:r>
            <a:r>
              <a:rPr lang="en-US" sz="2400" b="1" dirty="0" smtClean="0">
                <a:solidFill>
                  <a:schemeClr val="tx1"/>
                </a:solidFill>
              </a:rPr>
              <a:t>ing</a:t>
            </a:r>
            <a:r>
              <a:rPr lang="en-US" sz="2400" dirty="0" smtClean="0">
                <a:solidFill>
                  <a:schemeClr val="tx1"/>
                </a:solidFill>
              </a:rPr>
              <a:t> movies with her friends.</a:t>
            </a:r>
            <a:br>
              <a:rPr lang="en-US" sz="2400" dirty="0" smtClean="0">
                <a:solidFill>
                  <a:schemeClr val="tx1"/>
                </a:solidFill>
              </a:rPr>
            </a:br>
            <a:r>
              <a:rPr lang="en-US" sz="2400" dirty="0" smtClean="0">
                <a:solidFill>
                  <a:schemeClr val="tx1"/>
                </a:solidFill>
              </a:rPr>
              <a:t>The teacher </a:t>
            </a:r>
            <a:r>
              <a:rPr lang="en-US" sz="2400" b="1" dirty="0" smtClean="0">
                <a:solidFill>
                  <a:schemeClr val="tx1"/>
                </a:solidFill>
              </a:rPr>
              <a:t>suggest</a:t>
            </a:r>
            <a:r>
              <a:rPr lang="en-US" sz="2400" dirty="0" smtClean="0">
                <a:solidFill>
                  <a:schemeClr val="tx1"/>
                </a:solidFill>
              </a:rPr>
              <a:t>ed hav</a:t>
            </a:r>
            <a:r>
              <a:rPr lang="en-US" sz="2400" b="1" dirty="0" smtClean="0">
                <a:solidFill>
                  <a:schemeClr val="tx1"/>
                </a:solidFill>
              </a:rPr>
              <a:t>ing</a:t>
            </a:r>
            <a:r>
              <a:rPr lang="en-US" sz="2400" dirty="0" smtClean="0">
                <a:solidFill>
                  <a:schemeClr val="tx1"/>
                </a:solidFill>
              </a:rPr>
              <a:t> a break.</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t/>
            </a:r>
            <a:br>
              <a:rPr lang="en-US" sz="2400" dirty="0" smtClean="0"/>
            </a:br>
            <a:endParaRPr lang="ar-JO" sz="2400" dirty="0"/>
          </a:p>
        </p:txBody>
      </p:sp>
      <p:sp>
        <p:nvSpPr>
          <p:cNvPr id="3" name="Rectangle 2"/>
          <p:cNvSpPr/>
          <p:nvPr/>
        </p:nvSpPr>
        <p:spPr>
          <a:xfrm>
            <a:off x="-3319072" y="0"/>
            <a:ext cx="12078836" cy="830997"/>
          </a:xfrm>
          <a:prstGeom prst="rect">
            <a:avLst/>
          </a:prstGeom>
          <a:noFill/>
          <a:effectLst>
            <a:outerShdw blurRad="50800" dist="50800" dir="5400000" algn="ctr" rotWithShape="0">
              <a:srgbClr val="7030A0"/>
            </a:outerShdw>
          </a:effectLst>
        </p:spPr>
        <p:txBody>
          <a:bodyPr wrap="square" lIns="91440" tIns="45720" rIns="91440" bIns="45720">
            <a:spAutoFit/>
          </a:bodyPr>
          <a:lstStyle/>
          <a:p>
            <a:pPr algn="ctr"/>
            <a:r>
              <a:rPr lang="en-US" sz="40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8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Verb+ infinitive or verb+-ing</a:t>
            </a:r>
            <a:endParaRPr lang="ar-JO"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2286000" y="990600"/>
            <a:ext cx="12666412" cy="523220"/>
          </a:xfrm>
          <a:prstGeom prst="rect">
            <a:avLst/>
          </a:prstGeom>
          <a:noFill/>
          <a:effectLst>
            <a:glow rad="127000">
              <a:srgbClr val="FFCC00"/>
            </a:glow>
            <a:outerShdw blurRad="50800" dist="50800" dir="5400000" algn="ctr" rotWithShape="0">
              <a:srgbClr val="FFCC00"/>
            </a:outerShdw>
          </a:effectLst>
        </p:spPr>
        <p:txBody>
          <a:bodyPr wrap="square" lIns="91440" tIns="45720" rIns="91440" bIns="45720">
            <a:spAutoFit/>
          </a:bodyPr>
          <a:lstStyle/>
          <a:p>
            <a:pPr algn="ctr"/>
            <a:r>
              <a:rPr lang="en-US" sz="28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Common verbs that take an infinitive:</a:t>
            </a:r>
            <a:endParaRPr lang="ar-JO" sz="2800" b="1" cap="none" spc="0"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8" name="Rectangle 7"/>
          <p:cNvSpPr/>
          <p:nvPr/>
        </p:nvSpPr>
        <p:spPr>
          <a:xfrm>
            <a:off x="-2743200" y="3955967"/>
            <a:ext cx="12666412" cy="523220"/>
          </a:xfrm>
          <a:prstGeom prst="rect">
            <a:avLst/>
          </a:prstGeom>
          <a:noFill/>
          <a:effectLst>
            <a:glow rad="127000">
              <a:srgbClr val="FFCC00"/>
            </a:glow>
            <a:outerShdw blurRad="50800" dist="50800" dir="5400000" algn="ctr" rotWithShape="0">
              <a:srgbClr val="FFCC00"/>
            </a:outerShdw>
          </a:effectLst>
        </p:spPr>
        <p:txBody>
          <a:bodyPr wrap="square" lIns="91440" tIns="45720" rIns="91440" bIns="45720">
            <a:spAutoFit/>
          </a:bodyPr>
          <a:lstStyle/>
          <a:p>
            <a:pPr algn="ctr"/>
            <a:r>
              <a:rPr lang="en-US" sz="28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Common verbs that take an </a:t>
            </a:r>
            <a:r>
              <a:rPr lang="en-US" sz="28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t>
            </a:r>
            <a:r>
              <a:rPr lang="en-US" sz="2800" b="1" dirty="0" err="1"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ing</a:t>
            </a:r>
            <a:r>
              <a:rPr lang="en-US" sz="28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a:t>
            </a:r>
            <a:endParaRPr lang="ar-JO" sz="2800" b="1" cap="none" spc="0"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5" name="Rectangle 4"/>
          <p:cNvSpPr/>
          <p:nvPr/>
        </p:nvSpPr>
        <p:spPr>
          <a:xfrm>
            <a:off x="492802" y="1061710"/>
            <a:ext cx="381000" cy="381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1) </a:t>
            </a:r>
            <a:endParaRPr lang="ar-JO" dirty="0"/>
          </a:p>
        </p:txBody>
      </p:sp>
      <p:sp>
        <p:nvSpPr>
          <p:cNvPr id="9" name="Rectangle 8"/>
          <p:cNvSpPr/>
          <p:nvPr/>
        </p:nvSpPr>
        <p:spPr>
          <a:xfrm>
            <a:off x="394116" y="3986479"/>
            <a:ext cx="381000" cy="381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2) </a:t>
            </a:r>
            <a:endParaRPr lang="ar-JO" dirty="0"/>
          </a:p>
        </p:txBody>
      </p:sp>
    </p:spTree>
    <p:extLst>
      <p:ext uri="{BB962C8B-B14F-4D97-AF65-F5344CB8AC3E}">
        <p14:creationId xmlns:p14="http://schemas.microsoft.com/office/powerpoint/2010/main" val="31274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2"/>
                                        </p:tgtEl>
                                        <p:attrNameLst>
                                          <p:attrName>style.visibility</p:attrName>
                                        </p:attrNameLst>
                                      </p:cBhvr>
                                      <p:to>
                                        <p:strVal val="visible"/>
                                      </p:to>
                                    </p:set>
                                    <p:anim by="(-#ppt_w*2)" calcmode="lin" valueType="num">
                                      <p:cBhvr rctx="PPT">
                                        <p:cTn id="48" dur="500" autoRev="1" fill="hold">
                                          <p:stCondLst>
                                            <p:cond delay="0"/>
                                          </p:stCondLst>
                                        </p:cTn>
                                        <p:tgtEl>
                                          <p:spTgt spid="2"/>
                                        </p:tgtEl>
                                        <p:attrNameLst>
                                          <p:attrName>ppt_w</p:attrName>
                                        </p:attrNameLst>
                                      </p:cBhvr>
                                    </p:anim>
                                    <p:anim by="(#ppt_w*0.50)" calcmode="lin" valueType="num">
                                      <p:cBhvr>
                                        <p:cTn id="49" dur="500" decel="50000" autoRev="1" fill="hold">
                                          <p:stCondLst>
                                            <p:cond delay="0"/>
                                          </p:stCondLst>
                                        </p:cTn>
                                        <p:tgtEl>
                                          <p:spTgt spid="2"/>
                                        </p:tgtEl>
                                        <p:attrNameLst>
                                          <p:attrName>ppt_x</p:attrName>
                                        </p:attrNameLst>
                                      </p:cBhvr>
                                    </p:anim>
                                    <p:anim from="(-#ppt_h/2)" to="(#ppt_y)" calcmode="lin" valueType="num">
                                      <p:cBhvr>
                                        <p:cTn id="50" dur="1000" fill="hold">
                                          <p:stCondLst>
                                            <p:cond delay="0"/>
                                          </p:stCondLst>
                                        </p:cTn>
                                        <p:tgtEl>
                                          <p:spTgt spid="2"/>
                                        </p:tgtEl>
                                        <p:attrNameLst>
                                          <p:attrName>ppt_y</p:attrName>
                                        </p:attrNameLst>
                                      </p:cBhvr>
                                    </p:anim>
                                    <p:animRot by="21600000">
                                      <p:cBhvr>
                                        <p:cTn id="5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4515"/>
            <a:ext cx="9118600" cy="10464403"/>
          </a:xfrm>
          <a:prstGeom prst="rect">
            <a:avLst/>
          </a:prstGeom>
        </p:spPr>
        <p:txBody>
          <a:bodyPr wrap="square">
            <a:spAutoFit/>
          </a:bodyPr>
          <a:lstStyle/>
          <a:p>
            <a:endParaRPr lang="en-US" sz="2000" dirty="0" smtClean="0"/>
          </a:p>
          <a:p>
            <a:endParaRPr lang="en-US" sz="2000" dirty="0" smtClean="0"/>
          </a:p>
          <a:p>
            <a:endParaRPr lang="en-US" sz="2000" dirty="0"/>
          </a:p>
          <a:p>
            <a:endParaRPr lang="en-US" sz="2000" dirty="0" smtClean="0"/>
          </a:p>
          <a:p>
            <a:r>
              <a:rPr lang="en-US" sz="2000" dirty="0" smtClean="0"/>
              <a:t>Stop, continue, intend, forget, remember, try, mean ,go on:</a:t>
            </a:r>
          </a:p>
          <a:p>
            <a:r>
              <a:rPr lang="en-US" sz="2000" dirty="0" smtClean="0"/>
              <a:t>Compare the following pairs:</a:t>
            </a:r>
          </a:p>
          <a:p>
            <a:endParaRPr lang="en-US" sz="2000" dirty="0" smtClean="0"/>
          </a:p>
          <a:p>
            <a:r>
              <a:rPr lang="en-US" sz="2400" b="1" dirty="0" smtClean="0"/>
              <a:t>1</a:t>
            </a:r>
            <a:r>
              <a:rPr lang="en-US" sz="2000" dirty="0" smtClean="0"/>
              <a:t>: </a:t>
            </a:r>
            <a:r>
              <a:rPr lang="en-US" sz="2400" b="1" dirty="0" smtClean="0"/>
              <a:t>a-</a:t>
            </a:r>
            <a:r>
              <a:rPr lang="en-US" sz="2000" dirty="0" smtClean="0"/>
              <a:t>I can still </a:t>
            </a:r>
            <a:r>
              <a:rPr lang="en-US" sz="2000" b="1" dirty="0" smtClean="0"/>
              <a:t>remember </a:t>
            </a:r>
            <a:r>
              <a:rPr lang="en-US" sz="2000" dirty="0" smtClean="0"/>
              <a:t>visit</a:t>
            </a:r>
            <a:r>
              <a:rPr lang="en-US" sz="2000" b="1" dirty="0" smtClean="0"/>
              <a:t>ing</a:t>
            </a:r>
            <a:r>
              <a:rPr lang="en-US" sz="2000" dirty="0" smtClean="0"/>
              <a:t> my grandparents ten years ago.(remember+-ing means: to remember a past event)</a:t>
            </a:r>
          </a:p>
          <a:p>
            <a:r>
              <a:rPr lang="en-US" sz="2400" b="1" dirty="0"/>
              <a:t>b</a:t>
            </a:r>
            <a:r>
              <a:rPr lang="en-US" sz="2400" b="1" dirty="0" smtClean="0"/>
              <a:t>-</a:t>
            </a:r>
            <a:r>
              <a:rPr lang="en-US" sz="2000" dirty="0" smtClean="0"/>
              <a:t>Please </a:t>
            </a:r>
            <a:r>
              <a:rPr lang="en-US" sz="2000" b="1" dirty="0" smtClean="0"/>
              <a:t>remember</a:t>
            </a:r>
            <a:r>
              <a:rPr lang="en-US" sz="2000" dirty="0" smtClean="0"/>
              <a:t> </a:t>
            </a:r>
            <a:r>
              <a:rPr lang="en-US" sz="2000" b="1" dirty="0" smtClean="0"/>
              <a:t>to feed </a:t>
            </a:r>
            <a:r>
              <a:rPr lang="en-US" sz="2000" dirty="0" smtClean="0"/>
              <a:t>the cat while I’m away.(remember infinitive means: remember a plan or an intention)</a:t>
            </a:r>
          </a:p>
          <a:p>
            <a:endParaRPr lang="en-US" sz="2000" dirty="0" smtClean="0"/>
          </a:p>
          <a:p>
            <a:r>
              <a:rPr lang="en-US" sz="2400" b="1" dirty="0" smtClean="0"/>
              <a:t>2-</a:t>
            </a:r>
            <a:r>
              <a:rPr lang="en-US" sz="2000" dirty="0" smtClean="0"/>
              <a:t>:</a:t>
            </a:r>
            <a:r>
              <a:rPr lang="en-US" sz="2400" b="1" dirty="0" smtClean="0"/>
              <a:t>a-</a:t>
            </a:r>
            <a:r>
              <a:rPr lang="en-US" sz="2000" dirty="0" smtClean="0"/>
              <a:t>They </a:t>
            </a:r>
            <a:r>
              <a:rPr lang="en-US" sz="2000" b="1" dirty="0" smtClean="0"/>
              <a:t>went on </a:t>
            </a:r>
            <a:r>
              <a:rPr lang="en-US" sz="2000" dirty="0" smtClean="0"/>
              <a:t>play</a:t>
            </a:r>
            <a:r>
              <a:rPr lang="en-US" sz="2000" b="1" dirty="0" smtClean="0"/>
              <a:t>ing</a:t>
            </a:r>
            <a:r>
              <a:rPr lang="en-US" sz="2000" dirty="0" smtClean="0"/>
              <a:t> the cards for three hours.(go on+-ing means: continue doing the same thing)</a:t>
            </a:r>
          </a:p>
          <a:p>
            <a:r>
              <a:rPr lang="en-US" sz="2400" b="1" dirty="0" smtClean="0"/>
              <a:t>b</a:t>
            </a:r>
            <a:r>
              <a:rPr lang="en-US" sz="2000" dirty="0" smtClean="0"/>
              <a:t>-After two years as a teacher ,he </a:t>
            </a:r>
            <a:r>
              <a:rPr lang="en-US" sz="2000" b="1" dirty="0" smtClean="0"/>
              <a:t>went on</a:t>
            </a:r>
            <a:r>
              <a:rPr lang="en-US" sz="2000" dirty="0" smtClean="0"/>
              <a:t> </a:t>
            </a:r>
            <a:r>
              <a:rPr lang="en-US" sz="2000" b="1" dirty="0" smtClean="0"/>
              <a:t>to become</a:t>
            </a:r>
            <a:r>
              <a:rPr lang="en-US" sz="2000" dirty="0" smtClean="0"/>
              <a:t> a principal.(go on+ infinitive:    refers to progress)</a:t>
            </a:r>
          </a:p>
          <a:p>
            <a:endParaRPr lang="en-US" sz="2000" dirty="0" smtClean="0"/>
          </a:p>
          <a:p>
            <a:r>
              <a:rPr lang="en-US" sz="2400" b="1" i="1" dirty="0" smtClean="0">
                <a:solidFill>
                  <a:srgbClr val="FFFF00"/>
                </a:solidFill>
              </a:rPr>
              <a:t>                                     </a:t>
            </a:r>
            <a:r>
              <a:rPr lang="en-US" sz="2400" b="1" i="1" dirty="0" smtClean="0">
                <a:solidFill>
                  <a:srgbClr val="C00000"/>
                </a:solidFill>
              </a:rPr>
              <a:t>Let’s do this exercise:</a:t>
            </a:r>
            <a:r>
              <a:rPr lang="en-US" sz="2400" b="1" i="1" dirty="0">
                <a:solidFill>
                  <a:srgbClr val="FFFF00"/>
                </a:solidFill>
              </a:rPr>
              <a:t/>
            </a:r>
            <a:br>
              <a:rPr lang="en-US" sz="2400" b="1" i="1" dirty="0">
                <a:solidFill>
                  <a:srgbClr val="FFFF00"/>
                </a:solidFill>
              </a:rPr>
            </a:br>
            <a:endParaRPr lang="en-US" sz="2400" b="1" i="1" dirty="0" smtClean="0">
              <a:solidFill>
                <a:srgbClr val="FFFF00"/>
              </a:solidFill>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ar-JO" dirty="0"/>
          </a:p>
        </p:txBody>
      </p:sp>
      <p:sp>
        <p:nvSpPr>
          <p:cNvPr id="3" name="Rectangle 2"/>
          <p:cNvSpPr/>
          <p:nvPr/>
        </p:nvSpPr>
        <p:spPr>
          <a:xfrm>
            <a:off x="319314" y="286657"/>
            <a:ext cx="8965575" cy="954107"/>
          </a:xfrm>
          <a:prstGeom prst="rect">
            <a:avLst/>
          </a:prstGeom>
          <a:noFill/>
          <a:effectLst>
            <a:glow rad="127000">
              <a:srgbClr val="FFCC00"/>
            </a:glow>
            <a:outerShdw blurRad="50800" dist="50800" dir="5400000" algn="ctr" rotWithShape="0">
              <a:srgbClr val="FFCC00"/>
            </a:outerShdw>
          </a:effectLst>
        </p:spPr>
        <p:txBody>
          <a:bodyPr wrap="square" lIns="91440" tIns="45720" rIns="91440" bIns="45720">
            <a:spAutoFit/>
          </a:bodyPr>
          <a:lstStyle/>
          <a:p>
            <a:pPr algn="ctr"/>
            <a:r>
              <a:rPr lang="en-US" sz="28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Common verbs that take an infinitive or </a:t>
            </a:r>
            <a:r>
              <a:rPr lang="en-US" sz="28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ing form with a change of meaning</a:t>
            </a:r>
            <a:r>
              <a:rPr lang="en-US" sz="28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a:t>
            </a:r>
            <a:endParaRPr lang="ar-JO" sz="2800" b="1" cap="none" spc="0"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5" name="Rectangle 4"/>
          <p:cNvSpPr/>
          <p:nvPr/>
        </p:nvSpPr>
        <p:spPr>
          <a:xfrm>
            <a:off x="114300" y="326820"/>
            <a:ext cx="381000" cy="381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3) </a:t>
            </a:r>
            <a:endParaRPr lang="ar-JO" dirty="0"/>
          </a:p>
        </p:txBody>
      </p:sp>
    </p:spTree>
    <p:extLst>
      <p:ext uri="{BB962C8B-B14F-4D97-AF65-F5344CB8AC3E}">
        <p14:creationId xmlns:p14="http://schemas.microsoft.com/office/powerpoint/2010/main" val="65388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4">
                                            <p:txEl>
                                              <p:pRg st="4" end="4"/>
                                            </p:txEl>
                                          </p:spTgt>
                                        </p:tgtEl>
                                        <p:attrNameLst>
                                          <p:attrName>style.visibility</p:attrName>
                                        </p:attrNameLst>
                                      </p:cBhvr>
                                      <p:to>
                                        <p:strVal val="visible"/>
                                      </p:to>
                                    </p:set>
                                    <p:anim by="(-#ppt_w*2)" calcmode="lin" valueType="num">
                                      <p:cBhvr rctx="PPT">
                                        <p:cTn id="23" dur="500" autoRev="1" fill="hold">
                                          <p:stCondLst>
                                            <p:cond delay="0"/>
                                          </p:stCondLst>
                                        </p:cTn>
                                        <p:tgtEl>
                                          <p:spTgt spid="4">
                                            <p:txEl>
                                              <p:pRg st="4" end="4"/>
                                            </p:txEl>
                                          </p:spTgt>
                                        </p:tgtEl>
                                        <p:attrNameLst>
                                          <p:attrName>ppt_w</p:attrName>
                                        </p:attrNameLst>
                                      </p:cBhvr>
                                    </p:anim>
                                    <p:anim by="(#ppt_w*0.50)" calcmode="lin" valueType="num">
                                      <p:cBhvr>
                                        <p:cTn id="24" dur="500" decel="50000" autoRev="1" fill="hold">
                                          <p:stCondLst>
                                            <p:cond delay="0"/>
                                          </p:stCondLst>
                                        </p:cTn>
                                        <p:tgtEl>
                                          <p:spTgt spid="4">
                                            <p:txEl>
                                              <p:pRg st="4" end="4"/>
                                            </p:txEl>
                                          </p:spTgt>
                                        </p:tgtEl>
                                        <p:attrNameLst>
                                          <p:attrName>ppt_x</p:attrName>
                                        </p:attrNameLst>
                                      </p:cBhvr>
                                    </p:anim>
                                    <p:anim from="(-#ppt_h/2)" to="(#ppt_y)" calcmode="lin" valueType="num">
                                      <p:cBhvr>
                                        <p:cTn id="25" dur="1000" fill="hold">
                                          <p:stCondLst>
                                            <p:cond delay="0"/>
                                          </p:stCondLst>
                                        </p:cTn>
                                        <p:tgtEl>
                                          <p:spTgt spid="4">
                                            <p:txEl>
                                              <p:pRg st="4" end="4"/>
                                            </p:txEl>
                                          </p:spTgt>
                                        </p:tgtEl>
                                        <p:attrNameLst>
                                          <p:attrName>ppt_y</p:attrName>
                                        </p:attrNameLst>
                                      </p:cBhvr>
                                    </p:anim>
                                    <p:animRot by="21600000">
                                      <p:cBhvr>
                                        <p:cTn id="26" dur="1000" fill="hold">
                                          <p:stCondLst>
                                            <p:cond delay="0"/>
                                          </p:stCondLst>
                                        </p:cTn>
                                        <p:tgtEl>
                                          <p:spTgt spid="4">
                                            <p:txEl>
                                              <p:pRg st="4" end="4"/>
                                            </p:txEl>
                                          </p:spTgt>
                                        </p:tgtEl>
                                        <p:attrNameLst>
                                          <p:attrName>r</p:attrName>
                                        </p:attrNameLst>
                                      </p:cBhvr>
                                    </p:animRot>
                                  </p:childTnLst>
                                </p:cTn>
                              </p:par>
                              <p:par>
                                <p:cTn id="27" presetID="56" presetClass="entr" presetSubtype="0" fill="hold" nodeType="withEffect">
                                  <p:stCondLst>
                                    <p:cond delay="0"/>
                                  </p:stCondLst>
                                  <p:iterate type="lt">
                                    <p:tmPct val="10000"/>
                                  </p:iterate>
                                  <p:childTnLst>
                                    <p:set>
                                      <p:cBhvr>
                                        <p:cTn id="28" dur="1" fill="hold">
                                          <p:stCondLst>
                                            <p:cond delay="0"/>
                                          </p:stCondLst>
                                        </p:cTn>
                                        <p:tgtEl>
                                          <p:spTgt spid="4">
                                            <p:txEl>
                                              <p:pRg st="5" end="5"/>
                                            </p:txEl>
                                          </p:spTgt>
                                        </p:tgtEl>
                                        <p:attrNameLst>
                                          <p:attrName>style.visibility</p:attrName>
                                        </p:attrNameLst>
                                      </p:cBhvr>
                                      <p:to>
                                        <p:strVal val="visible"/>
                                      </p:to>
                                    </p:set>
                                    <p:anim by="(-#ppt_w*2)" calcmode="lin" valueType="num">
                                      <p:cBhvr rctx="PPT">
                                        <p:cTn id="29" dur="500" autoRev="1" fill="hold">
                                          <p:stCondLst>
                                            <p:cond delay="0"/>
                                          </p:stCondLst>
                                        </p:cTn>
                                        <p:tgtEl>
                                          <p:spTgt spid="4">
                                            <p:txEl>
                                              <p:pRg st="5" end="5"/>
                                            </p:txEl>
                                          </p:spTgt>
                                        </p:tgtEl>
                                        <p:attrNameLst>
                                          <p:attrName>ppt_w</p:attrName>
                                        </p:attrNameLst>
                                      </p:cBhvr>
                                    </p:anim>
                                    <p:anim by="(#ppt_w*0.50)" calcmode="lin" valueType="num">
                                      <p:cBhvr>
                                        <p:cTn id="30" dur="500" decel="50000" autoRev="1" fill="hold">
                                          <p:stCondLst>
                                            <p:cond delay="0"/>
                                          </p:stCondLst>
                                        </p:cTn>
                                        <p:tgtEl>
                                          <p:spTgt spid="4">
                                            <p:txEl>
                                              <p:pRg st="5" end="5"/>
                                            </p:txEl>
                                          </p:spTgt>
                                        </p:tgtEl>
                                        <p:attrNameLst>
                                          <p:attrName>ppt_x</p:attrName>
                                        </p:attrNameLst>
                                      </p:cBhvr>
                                    </p:anim>
                                    <p:anim from="(-#ppt_h/2)" to="(#ppt_y)" calcmode="lin" valueType="num">
                                      <p:cBhvr>
                                        <p:cTn id="31" dur="1000" fill="hold">
                                          <p:stCondLst>
                                            <p:cond delay="0"/>
                                          </p:stCondLst>
                                        </p:cTn>
                                        <p:tgtEl>
                                          <p:spTgt spid="4">
                                            <p:txEl>
                                              <p:pRg st="5" end="5"/>
                                            </p:txEl>
                                          </p:spTgt>
                                        </p:tgtEl>
                                        <p:attrNameLst>
                                          <p:attrName>ppt_y</p:attrName>
                                        </p:attrNameLst>
                                      </p:cBhvr>
                                    </p:anim>
                                    <p:animRot by="21600000">
                                      <p:cBhvr>
                                        <p:cTn id="32" dur="1000" fill="hold">
                                          <p:stCondLst>
                                            <p:cond delay="0"/>
                                          </p:stCondLst>
                                        </p:cTn>
                                        <p:tgtEl>
                                          <p:spTgt spid="4">
                                            <p:txEl>
                                              <p:pRg st="5" end="5"/>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Scale>
                                      <p:cBhvr>
                                        <p:cTn id="37"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
                                            <p:txEl>
                                              <p:pRg st="7" end="7"/>
                                            </p:txEl>
                                          </p:spTgt>
                                        </p:tgtEl>
                                        <p:attrNameLst>
                                          <p:attrName>ppt_x</p:attrName>
                                          <p:attrName>ppt_y</p:attrName>
                                        </p:attrNameLst>
                                      </p:cBhvr>
                                    </p:animMotion>
                                    <p:animEffect transition="in" filter="fade">
                                      <p:cBhvr>
                                        <p:cTn id="39" dur="10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Scale>
                                      <p:cBhvr>
                                        <p:cTn id="44" dur="1000" decel="50000" fill="hold">
                                          <p:stCondLst>
                                            <p:cond delay="0"/>
                                          </p:stCondLst>
                                        </p:cTn>
                                        <p:tgtEl>
                                          <p:spTgt spid="4">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
                                            <p:txEl>
                                              <p:pRg st="8" end="8"/>
                                            </p:txEl>
                                          </p:spTgt>
                                        </p:tgtEl>
                                        <p:attrNameLst>
                                          <p:attrName>ppt_x</p:attrName>
                                          <p:attrName>ppt_y</p:attrName>
                                        </p:attrNameLst>
                                      </p:cBhvr>
                                    </p:animMotion>
                                    <p:animEffect transition="in" filter="fade">
                                      <p:cBhvr>
                                        <p:cTn id="46" dur="1000"/>
                                        <p:tgtEl>
                                          <p:spTgt spid="4">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Scale>
                                      <p:cBhvr>
                                        <p:cTn id="51" dur="1000" decel="50000" fill="hold">
                                          <p:stCondLst>
                                            <p:cond delay="0"/>
                                          </p:stCondLst>
                                        </p:cTn>
                                        <p:tgtEl>
                                          <p:spTgt spid="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4">
                                            <p:txEl>
                                              <p:pRg st="10" end="10"/>
                                            </p:txEl>
                                          </p:spTgt>
                                        </p:tgtEl>
                                        <p:attrNameLst>
                                          <p:attrName>ppt_x</p:attrName>
                                          <p:attrName>ppt_y</p:attrName>
                                        </p:attrNameLst>
                                      </p:cBhvr>
                                    </p:animMotion>
                                    <p:animEffect transition="in" filter="fade">
                                      <p:cBhvr>
                                        <p:cTn id="53" dur="1000"/>
                                        <p:tgtEl>
                                          <p:spTgt spid="4">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nodeType="clickEffect">
                                  <p:stCondLst>
                                    <p:cond delay="0"/>
                                  </p:stCondLst>
                                  <p:childTnLst>
                                    <p:set>
                                      <p:cBhvr>
                                        <p:cTn id="57" dur="1" fill="hold">
                                          <p:stCondLst>
                                            <p:cond delay="0"/>
                                          </p:stCondLst>
                                        </p:cTn>
                                        <p:tgtEl>
                                          <p:spTgt spid="4">
                                            <p:txEl>
                                              <p:pRg st="11" end="11"/>
                                            </p:txEl>
                                          </p:spTgt>
                                        </p:tgtEl>
                                        <p:attrNameLst>
                                          <p:attrName>style.visibility</p:attrName>
                                        </p:attrNameLst>
                                      </p:cBhvr>
                                      <p:to>
                                        <p:strVal val="visible"/>
                                      </p:to>
                                    </p:set>
                                    <p:animScale>
                                      <p:cBhvr>
                                        <p:cTn id="58" dur="1000" decel="50000" fill="hold">
                                          <p:stCondLst>
                                            <p:cond delay="0"/>
                                          </p:stCondLst>
                                        </p:cTn>
                                        <p:tgtEl>
                                          <p:spTgt spid="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
                                            <p:txEl>
                                              <p:pRg st="11" end="11"/>
                                            </p:txEl>
                                          </p:spTgt>
                                        </p:tgtEl>
                                        <p:attrNameLst>
                                          <p:attrName>ppt_x</p:attrName>
                                          <p:attrName>ppt_y</p:attrName>
                                        </p:attrNameLst>
                                      </p:cBhvr>
                                    </p:animMotion>
                                    <p:animEffect transition="in" filter="fade">
                                      <p:cBhvr>
                                        <p:cTn id="60" dur="1000"/>
                                        <p:tgtEl>
                                          <p:spTgt spid="4">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2000" fill="hold"/>
                                        <p:tgtEl>
                                          <p:spTgt spid="4">
                                            <p:txEl>
                                              <p:pRg st="13" end="1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04800"/>
            <a:ext cx="8229600" cy="5943600"/>
          </a:xfrm>
        </p:spPr>
        <p:txBody>
          <a:bodyPr>
            <a:normAutofit lnSpcReduction="10000"/>
          </a:bodyPr>
          <a:lstStyle/>
          <a:p>
            <a:pPr marL="0" indent="0" algn="l">
              <a:buNone/>
            </a:pPr>
            <a:r>
              <a:rPr lang="en-US" sz="1800" dirty="0" smtClean="0"/>
              <a:t> </a:t>
            </a:r>
          </a:p>
          <a:p>
            <a:pPr marL="0" indent="0" algn="l">
              <a:buNone/>
            </a:pPr>
            <a:r>
              <a:rPr lang="en-US" sz="2000" b="1" dirty="0" smtClean="0">
                <a:solidFill>
                  <a:schemeClr val="tx1"/>
                </a:solidFill>
              </a:rPr>
              <a:t>Put the verbs in brackets in the correct form,-ing or to infinitive</a:t>
            </a:r>
            <a:r>
              <a:rPr lang="en-US" sz="2000" dirty="0" smtClean="0">
                <a:solidFill>
                  <a:schemeClr val="tx1"/>
                </a:solidFill>
              </a:rPr>
              <a:t>:</a:t>
            </a:r>
          </a:p>
          <a:p>
            <a:pPr marL="0" indent="0" algn="l">
              <a:buNone/>
            </a:pPr>
            <a:r>
              <a:rPr lang="en-US" sz="2000" b="1" dirty="0" smtClean="0">
                <a:solidFill>
                  <a:schemeClr val="tx1"/>
                </a:solidFill>
              </a:rPr>
              <a:t>1</a:t>
            </a:r>
            <a:r>
              <a:rPr lang="en-US" sz="2000" dirty="0" smtClean="0">
                <a:solidFill>
                  <a:schemeClr val="tx1"/>
                </a:solidFill>
              </a:rPr>
              <a:t>-Do you feel like…………to the theatre on Friday?(go)</a:t>
            </a:r>
          </a:p>
          <a:p>
            <a:pPr marL="0" indent="0" algn="l">
              <a:buNone/>
            </a:pPr>
            <a:r>
              <a:rPr lang="en-US" sz="2000" b="1" dirty="0" smtClean="0">
                <a:solidFill>
                  <a:schemeClr val="tx1"/>
                </a:solidFill>
              </a:rPr>
              <a:t>2</a:t>
            </a:r>
            <a:r>
              <a:rPr lang="en-US" sz="2000" dirty="0" smtClean="0">
                <a:solidFill>
                  <a:schemeClr val="tx1"/>
                </a:solidFill>
              </a:rPr>
              <a:t>-He agreed ………….me at ten o’clock.(see)</a:t>
            </a:r>
          </a:p>
          <a:p>
            <a:pPr marL="0" indent="0" algn="l">
              <a:buNone/>
            </a:pPr>
            <a:r>
              <a:rPr lang="en-US" sz="2000" b="1" dirty="0" smtClean="0">
                <a:solidFill>
                  <a:schemeClr val="tx1"/>
                </a:solidFill>
              </a:rPr>
              <a:t>3</a:t>
            </a:r>
            <a:r>
              <a:rPr lang="en-US" sz="2000" dirty="0" smtClean="0">
                <a:solidFill>
                  <a:schemeClr val="tx1"/>
                </a:solidFill>
              </a:rPr>
              <a:t>-They promised………..my report today.(read)</a:t>
            </a:r>
          </a:p>
          <a:p>
            <a:pPr marL="0" indent="0" algn="l">
              <a:buNone/>
            </a:pPr>
            <a:r>
              <a:rPr lang="en-US" sz="2000" b="1" dirty="0" smtClean="0">
                <a:solidFill>
                  <a:schemeClr val="tx1"/>
                </a:solidFill>
              </a:rPr>
              <a:t>4</a:t>
            </a:r>
            <a:r>
              <a:rPr lang="en-US" sz="2000" dirty="0" smtClean="0">
                <a:solidFill>
                  <a:schemeClr val="tx1"/>
                </a:solidFill>
              </a:rPr>
              <a:t>-I suggest……….by check.(pay)</a:t>
            </a:r>
          </a:p>
          <a:p>
            <a:pPr marL="0" indent="0" algn="l">
              <a:buNone/>
            </a:pPr>
            <a:r>
              <a:rPr lang="en-US" sz="2000" b="1" dirty="0" smtClean="0">
                <a:solidFill>
                  <a:schemeClr val="tx1"/>
                </a:solidFill>
              </a:rPr>
              <a:t>5</a:t>
            </a:r>
            <a:r>
              <a:rPr lang="en-US" sz="2000" dirty="0" smtClean="0">
                <a:solidFill>
                  <a:schemeClr val="tx1"/>
                </a:solidFill>
              </a:rPr>
              <a:t>-She offered……….dinner for us.(make)</a:t>
            </a:r>
          </a:p>
          <a:p>
            <a:pPr marL="0" indent="0" algn="l">
              <a:buNone/>
            </a:pPr>
            <a:r>
              <a:rPr lang="en-US" sz="2000" b="1" dirty="0" smtClean="0">
                <a:solidFill>
                  <a:schemeClr val="tx1"/>
                </a:solidFill>
              </a:rPr>
              <a:t>6</a:t>
            </a:r>
            <a:r>
              <a:rPr lang="en-US" sz="2000" dirty="0" smtClean="0">
                <a:solidFill>
                  <a:schemeClr val="tx1"/>
                </a:solidFill>
              </a:rPr>
              <a:t>-He put off…………….them until vey late in the evening.( meet)</a:t>
            </a:r>
          </a:p>
          <a:p>
            <a:pPr marL="0" indent="0" algn="l">
              <a:buNone/>
            </a:pPr>
            <a:r>
              <a:rPr lang="en-US" sz="2000" b="1" dirty="0" smtClean="0">
                <a:solidFill>
                  <a:schemeClr val="tx1"/>
                </a:solidFill>
              </a:rPr>
              <a:t>7</a:t>
            </a:r>
            <a:r>
              <a:rPr lang="en-US" sz="2000" dirty="0" smtClean="0">
                <a:solidFill>
                  <a:schemeClr val="tx1"/>
                </a:solidFill>
              </a:rPr>
              <a:t>-He refused………………for the repairs.(pay)</a:t>
            </a:r>
          </a:p>
          <a:p>
            <a:pPr marL="0" indent="0" algn="l">
              <a:buNone/>
            </a:pPr>
            <a:r>
              <a:rPr lang="en-US" sz="2000" b="1" dirty="0" smtClean="0">
                <a:solidFill>
                  <a:schemeClr val="tx1"/>
                </a:solidFill>
              </a:rPr>
              <a:t>8</a:t>
            </a:r>
            <a:r>
              <a:rPr lang="en-US" sz="2000" dirty="0" smtClean="0">
                <a:solidFill>
                  <a:schemeClr val="tx1"/>
                </a:solidFill>
              </a:rPr>
              <a:t>-I’ve finished ……………that book at last.(read)</a:t>
            </a:r>
          </a:p>
          <a:p>
            <a:pPr marL="0" indent="0" algn="l">
              <a:buNone/>
            </a:pPr>
            <a:r>
              <a:rPr lang="en-US" sz="2000" b="1" dirty="0" smtClean="0">
                <a:solidFill>
                  <a:schemeClr val="tx1"/>
                </a:solidFill>
              </a:rPr>
              <a:t>9</a:t>
            </a:r>
            <a:r>
              <a:rPr lang="en-US" sz="2000" dirty="0" smtClean="0">
                <a:solidFill>
                  <a:schemeClr val="tx1"/>
                </a:solidFill>
              </a:rPr>
              <a:t>-We decided ………………to the cinema instead.(go)</a:t>
            </a:r>
          </a:p>
          <a:p>
            <a:pPr marL="0" indent="0" algn="l">
              <a:buNone/>
            </a:pPr>
            <a:r>
              <a:rPr lang="en-US" sz="2000" b="1" dirty="0" smtClean="0">
                <a:solidFill>
                  <a:schemeClr val="tx1"/>
                </a:solidFill>
              </a:rPr>
              <a:t>10</a:t>
            </a:r>
            <a:r>
              <a:rPr lang="en-US" sz="2000" dirty="0" smtClean="0">
                <a:solidFill>
                  <a:schemeClr val="tx1"/>
                </a:solidFill>
              </a:rPr>
              <a:t>-I enjoyed……………..last night movie.(watch)</a:t>
            </a:r>
          </a:p>
          <a:p>
            <a:pPr marL="0" indent="0" algn="l">
              <a:buNone/>
            </a:pPr>
            <a:r>
              <a:rPr lang="en-US" sz="2000" b="1" dirty="0" smtClean="0">
                <a:solidFill>
                  <a:schemeClr val="tx1"/>
                </a:solidFill>
              </a:rPr>
              <a:t>11</a:t>
            </a:r>
            <a:r>
              <a:rPr lang="en-US" sz="2000" dirty="0" smtClean="0">
                <a:solidFill>
                  <a:schemeClr val="tx1"/>
                </a:solidFill>
              </a:rPr>
              <a:t>-Don’t forget……………...my letters, please.(post)</a:t>
            </a:r>
          </a:p>
          <a:p>
            <a:pPr marL="0" indent="0" algn="l">
              <a:buNone/>
            </a:pPr>
            <a:r>
              <a:rPr lang="en-US" sz="2000" b="1" dirty="0" smtClean="0">
                <a:solidFill>
                  <a:schemeClr val="tx1"/>
                </a:solidFill>
              </a:rPr>
              <a:t>12</a:t>
            </a:r>
            <a:r>
              <a:rPr lang="en-US" sz="2000" dirty="0" smtClean="0">
                <a:solidFill>
                  <a:schemeClr val="tx1"/>
                </a:solidFill>
              </a:rPr>
              <a:t>-I’ll never forget…………Queen Rania last year.(meet)</a:t>
            </a:r>
          </a:p>
          <a:p>
            <a:pPr marL="0" indent="0" algn="l">
              <a:buNone/>
            </a:pPr>
            <a:r>
              <a:rPr lang="en-US" sz="2000" b="1" dirty="0" smtClean="0">
                <a:solidFill>
                  <a:schemeClr val="tx1"/>
                </a:solidFill>
              </a:rPr>
              <a:t>13</a:t>
            </a:r>
            <a:r>
              <a:rPr lang="en-US" sz="2000" dirty="0" smtClean="0">
                <a:solidFill>
                  <a:schemeClr val="tx1"/>
                </a:solidFill>
              </a:rPr>
              <a:t>-At last, he has given up………(smoke)</a:t>
            </a:r>
          </a:p>
          <a:p>
            <a:pPr marL="0" indent="0" algn="l">
              <a:buNone/>
            </a:pPr>
            <a:r>
              <a:rPr lang="en-US" sz="2000" b="1" dirty="0" smtClean="0">
                <a:solidFill>
                  <a:schemeClr val="tx1"/>
                </a:solidFill>
              </a:rPr>
              <a:t>14</a:t>
            </a:r>
            <a:r>
              <a:rPr lang="en-US" sz="2000" dirty="0" smtClean="0">
                <a:solidFill>
                  <a:schemeClr val="tx1"/>
                </a:solidFill>
              </a:rPr>
              <a:t>-Shall we stop………the newspaper?(take)</a:t>
            </a:r>
          </a:p>
          <a:p>
            <a:pPr marL="0" indent="0" algn="l">
              <a:buNone/>
            </a:pPr>
            <a:r>
              <a:rPr lang="en-US" sz="2000" b="1" dirty="0" smtClean="0">
                <a:solidFill>
                  <a:schemeClr val="tx1"/>
                </a:solidFill>
              </a:rPr>
              <a:t>15</a:t>
            </a:r>
            <a:r>
              <a:rPr lang="en-US" sz="2000" dirty="0" smtClean="0">
                <a:solidFill>
                  <a:schemeClr val="tx1"/>
                </a:solidFill>
              </a:rPr>
              <a:t>-I meant …………..you in the evening, but I forgot.(call)</a:t>
            </a:r>
          </a:p>
          <a:p>
            <a:pPr marL="0" indent="0" algn="l">
              <a:buNone/>
            </a:pPr>
            <a:endParaRPr lang="en-US" sz="1800" dirty="0" smtClean="0"/>
          </a:p>
          <a:p>
            <a:pPr marL="0" indent="0">
              <a:buNone/>
            </a:pPr>
            <a:endParaRPr lang="ar-JO" dirty="0"/>
          </a:p>
        </p:txBody>
      </p:sp>
      <p:sp>
        <p:nvSpPr>
          <p:cNvPr id="2" name="Rectangle 1"/>
          <p:cNvSpPr/>
          <p:nvPr/>
        </p:nvSpPr>
        <p:spPr>
          <a:xfrm>
            <a:off x="451640" y="0"/>
            <a:ext cx="1851789" cy="646331"/>
          </a:xfrm>
          <a:prstGeom prst="rect">
            <a:avLst/>
          </a:prstGeom>
          <a:noFill/>
          <a:effectLst>
            <a:glow rad="139700">
              <a:schemeClr val="accent3">
                <a:satMod val="175000"/>
                <a:alpha val="40000"/>
              </a:schemeClr>
            </a:glow>
            <a:outerShdw blurRad="50800" dist="50800" dir="5400000" algn="ctr" rotWithShape="0">
              <a:srgbClr val="FFCC00"/>
            </a:outerShdw>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u="sng"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Exercise</a:t>
            </a:r>
            <a:endParaRPr lang="ar-JO"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ight Arrow 4">
            <a:hlinkClick r:id="rId3"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3284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80">
                                          <p:stCondLst>
                                            <p:cond delay="0"/>
                                          </p:stCondLst>
                                        </p:cTn>
                                        <p:tgtEl>
                                          <p:spTgt spid="4">
                                            <p:txEl>
                                              <p:pRg st="2" end="2"/>
                                            </p:txEl>
                                          </p:spTgt>
                                        </p:tgtEl>
                                      </p:cBhvr>
                                    </p:animEffect>
                                    <p:anim calcmode="lin" valueType="num">
                                      <p:cBhvr>
                                        <p:cTn id="2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xEl>
                                              <p:pRg st="2" end="2"/>
                                            </p:txEl>
                                          </p:spTgt>
                                        </p:tgtEl>
                                      </p:cBhvr>
                                      <p:to x="100000" y="60000"/>
                                    </p:animScale>
                                    <p:animScale>
                                      <p:cBhvr>
                                        <p:cTn id="27" dur="166" decel="50000">
                                          <p:stCondLst>
                                            <p:cond delay="676"/>
                                          </p:stCondLst>
                                        </p:cTn>
                                        <p:tgtEl>
                                          <p:spTgt spid="4">
                                            <p:txEl>
                                              <p:pRg st="2" end="2"/>
                                            </p:txEl>
                                          </p:spTgt>
                                        </p:tgtEl>
                                      </p:cBhvr>
                                      <p:to x="100000" y="100000"/>
                                    </p:animScale>
                                    <p:animScale>
                                      <p:cBhvr>
                                        <p:cTn id="28" dur="26">
                                          <p:stCondLst>
                                            <p:cond delay="1312"/>
                                          </p:stCondLst>
                                        </p:cTn>
                                        <p:tgtEl>
                                          <p:spTgt spid="4">
                                            <p:txEl>
                                              <p:pRg st="2" end="2"/>
                                            </p:txEl>
                                          </p:spTgt>
                                        </p:tgtEl>
                                      </p:cBhvr>
                                      <p:to x="100000" y="80000"/>
                                    </p:animScale>
                                    <p:animScale>
                                      <p:cBhvr>
                                        <p:cTn id="29" dur="166" decel="50000">
                                          <p:stCondLst>
                                            <p:cond delay="1338"/>
                                          </p:stCondLst>
                                        </p:cTn>
                                        <p:tgtEl>
                                          <p:spTgt spid="4">
                                            <p:txEl>
                                              <p:pRg st="2" end="2"/>
                                            </p:txEl>
                                          </p:spTgt>
                                        </p:tgtEl>
                                      </p:cBhvr>
                                      <p:to x="100000" y="100000"/>
                                    </p:animScale>
                                    <p:animScale>
                                      <p:cBhvr>
                                        <p:cTn id="30" dur="26">
                                          <p:stCondLst>
                                            <p:cond delay="1642"/>
                                          </p:stCondLst>
                                        </p:cTn>
                                        <p:tgtEl>
                                          <p:spTgt spid="4">
                                            <p:txEl>
                                              <p:pRg st="2" end="2"/>
                                            </p:txEl>
                                          </p:spTgt>
                                        </p:tgtEl>
                                      </p:cBhvr>
                                      <p:to x="100000" y="90000"/>
                                    </p:animScale>
                                    <p:animScale>
                                      <p:cBhvr>
                                        <p:cTn id="31" dur="166" decel="50000">
                                          <p:stCondLst>
                                            <p:cond delay="1668"/>
                                          </p:stCondLst>
                                        </p:cTn>
                                        <p:tgtEl>
                                          <p:spTgt spid="4">
                                            <p:txEl>
                                              <p:pRg st="2" end="2"/>
                                            </p:txEl>
                                          </p:spTgt>
                                        </p:tgtEl>
                                      </p:cBhvr>
                                      <p:to x="100000" y="100000"/>
                                    </p:animScale>
                                    <p:animScale>
                                      <p:cBhvr>
                                        <p:cTn id="32" dur="26">
                                          <p:stCondLst>
                                            <p:cond delay="1808"/>
                                          </p:stCondLst>
                                        </p:cTn>
                                        <p:tgtEl>
                                          <p:spTgt spid="4">
                                            <p:txEl>
                                              <p:pRg st="2" end="2"/>
                                            </p:txEl>
                                          </p:spTgt>
                                        </p:tgtEl>
                                      </p:cBhvr>
                                      <p:to x="100000" y="95000"/>
                                    </p:animScale>
                                    <p:animScale>
                                      <p:cBhvr>
                                        <p:cTn id="33" dur="166" decel="50000">
                                          <p:stCondLst>
                                            <p:cond delay="1834"/>
                                          </p:stCondLst>
                                        </p:cTn>
                                        <p:tgtEl>
                                          <p:spTgt spid="4">
                                            <p:txEl>
                                              <p:pRg st="2" end="2"/>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down)">
                                      <p:cBhvr>
                                        <p:cTn id="38" dur="580">
                                          <p:stCondLst>
                                            <p:cond delay="0"/>
                                          </p:stCondLst>
                                        </p:cTn>
                                        <p:tgtEl>
                                          <p:spTgt spid="4">
                                            <p:txEl>
                                              <p:pRg st="3" end="3"/>
                                            </p:txEl>
                                          </p:spTgt>
                                        </p:tgtEl>
                                      </p:cBhvr>
                                    </p:animEffect>
                                    <p:anim calcmode="lin" valueType="num">
                                      <p:cBhvr>
                                        <p:cTn id="39"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4">
                                            <p:txEl>
                                              <p:pRg st="3" end="3"/>
                                            </p:txEl>
                                          </p:spTgt>
                                        </p:tgtEl>
                                      </p:cBhvr>
                                      <p:to x="100000" y="60000"/>
                                    </p:animScale>
                                    <p:animScale>
                                      <p:cBhvr>
                                        <p:cTn id="45" dur="166" decel="50000">
                                          <p:stCondLst>
                                            <p:cond delay="676"/>
                                          </p:stCondLst>
                                        </p:cTn>
                                        <p:tgtEl>
                                          <p:spTgt spid="4">
                                            <p:txEl>
                                              <p:pRg st="3" end="3"/>
                                            </p:txEl>
                                          </p:spTgt>
                                        </p:tgtEl>
                                      </p:cBhvr>
                                      <p:to x="100000" y="100000"/>
                                    </p:animScale>
                                    <p:animScale>
                                      <p:cBhvr>
                                        <p:cTn id="46" dur="26">
                                          <p:stCondLst>
                                            <p:cond delay="1312"/>
                                          </p:stCondLst>
                                        </p:cTn>
                                        <p:tgtEl>
                                          <p:spTgt spid="4">
                                            <p:txEl>
                                              <p:pRg st="3" end="3"/>
                                            </p:txEl>
                                          </p:spTgt>
                                        </p:tgtEl>
                                      </p:cBhvr>
                                      <p:to x="100000" y="80000"/>
                                    </p:animScale>
                                    <p:animScale>
                                      <p:cBhvr>
                                        <p:cTn id="47" dur="166" decel="50000">
                                          <p:stCondLst>
                                            <p:cond delay="1338"/>
                                          </p:stCondLst>
                                        </p:cTn>
                                        <p:tgtEl>
                                          <p:spTgt spid="4">
                                            <p:txEl>
                                              <p:pRg st="3" end="3"/>
                                            </p:txEl>
                                          </p:spTgt>
                                        </p:tgtEl>
                                      </p:cBhvr>
                                      <p:to x="100000" y="100000"/>
                                    </p:animScale>
                                    <p:animScale>
                                      <p:cBhvr>
                                        <p:cTn id="48" dur="26">
                                          <p:stCondLst>
                                            <p:cond delay="1642"/>
                                          </p:stCondLst>
                                        </p:cTn>
                                        <p:tgtEl>
                                          <p:spTgt spid="4">
                                            <p:txEl>
                                              <p:pRg st="3" end="3"/>
                                            </p:txEl>
                                          </p:spTgt>
                                        </p:tgtEl>
                                      </p:cBhvr>
                                      <p:to x="100000" y="90000"/>
                                    </p:animScale>
                                    <p:animScale>
                                      <p:cBhvr>
                                        <p:cTn id="49" dur="166" decel="50000">
                                          <p:stCondLst>
                                            <p:cond delay="1668"/>
                                          </p:stCondLst>
                                        </p:cTn>
                                        <p:tgtEl>
                                          <p:spTgt spid="4">
                                            <p:txEl>
                                              <p:pRg st="3" end="3"/>
                                            </p:txEl>
                                          </p:spTgt>
                                        </p:tgtEl>
                                      </p:cBhvr>
                                      <p:to x="100000" y="100000"/>
                                    </p:animScale>
                                    <p:animScale>
                                      <p:cBhvr>
                                        <p:cTn id="50" dur="26">
                                          <p:stCondLst>
                                            <p:cond delay="1808"/>
                                          </p:stCondLst>
                                        </p:cTn>
                                        <p:tgtEl>
                                          <p:spTgt spid="4">
                                            <p:txEl>
                                              <p:pRg st="3" end="3"/>
                                            </p:txEl>
                                          </p:spTgt>
                                        </p:tgtEl>
                                      </p:cBhvr>
                                      <p:to x="100000" y="95000"/>
                                    </p:animScale>
                                    <p:animScale>
                                      <p:cBhvr>
                                        <p:cTn id="51" dur="166" decel="50000">
                                          <p:stCondLst>
                                            <p:cond delay="1834"/>
                                          </p:stCondLst>
                                        </p:cTn>
                                        <p:tgtEl>
                                          <p:spTgt spid="4">
                                            <p:txEl>
                                              <p:pRg st="3" end="3"/>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wipe(down)">
                                      <p:cBhvr>
                                        <p:cTn id="56" dur="580">
                                          <p:stCondLst>
                                            <p:cond delay="0"/>
                                          </p:stCondLst>
                                        </p:cTn>
                                        <p:tgtEl>
                                          <p:spTgt spid="4">
                                            <p:txEl>
                                              <p:pRg st="4" end="4"/>
                                            </p:txEl>
                                          </p:spTgt>
                                        </p:tgtEl>
                                      </p:cBhvr>
                                    </p:animEffect>
                                    <p:anim calcmode="lin" valueType="num">
                                      <p:cBhvr>
                                        <p:cTn id="57"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txEl>
                                              <p:pRg st="4" end="4"/>
                                            </p:txEl>
                                          </p:spTgt>
                                        </p:tgtEl>
                                      </p:cBhvr>
                                      <p:to x="100000" y="60000"/>
                                    </p:animScale>
                                    <p:animScale>
                                      <p:cBhvr>
                                        <p:cTn id="63" dur="166" decel="50000">
                                          <p:stCondLst>
                                            <p:cond delay="676"/>
                                          </p:stCondLst>
                                        </p:cTn>
                                        <p:tgtEl>
                                          <p:spTgt spid="4">
                                            <p:txEl>
                                              <p:pRg st="4" end="4"/>
                                            </p:txEl>
                                          </p:spTgt>
                                        </p:tgtEl>
                                      </p:cBhvr>
                                      <p:to x="100000" y="100000"/>
                                    </p:animScale>
                                    <p:animScale>
                                      <p:cBhvr>
                                        <p:cTn id="64" dur="26">
                                          <p:stCondLst>
                                            <p:cond delay="1312"/>
                                          </p:stCondLst>
                                        </p:cTn>
                                        <p:tgtEl>
                                          <p:spTgt spid="4">
                                            <p:txEl>
                                              <p:pRg st="4" end="4"/>
                                            </p:txEl>
                                          </p:spTgt>
                                        </p:tgtEl>
                                      </p:cBhvr>
                                      <p:to x="100000" y="80000"/>
                                    </p:animScale>
                                    <p:animScale>
                                      <p:cBhvr>
                                        <p:cTn id="65" dur="166" decel="50000">
                                          <p:stCondLst>
                                            <p:cond delay="1338"/>
                                          </p:stCondLst>
                                        </p:cTn>
                                        <p:tgtEl>
                                          <p:spTgt spid="4">
                                            <p:txEl>
                                              <p:pRg st="4" end="4"/>
                                            </p:txEl>
                                          </p:spTgt>
                                        </p:tgtEl>
                                      </p:cBhvr>
                                      <p:to x="100000" y="100000"/>
                                    </p:animScale>
                                    <p:animScale>
                                      <p:cBhvr>
                                        <p:cTn id="66" dur="26">
                                          <p:stCondLst>
                                            <p:cond delay="1642"/>
                                          </p:stCondLst>
                                        </p:cTn>
                                        <p:tgtEl>
                                          <p:spTgt spid="4">
                                            <p:txEl>
                                              <p:pRg st="4" end="4"/>
                                            </p:txEl>
                                          </p:spTgt>
                                        </p:tgtEl>
                                      </p:cBhvr>
                                      <p:to x="100000" y="90000"/>
                                    </p:animScale>
                                    <p:animScale>
                                      <p:cBhvr>
                                        <p:cTn id="67" dur="166" decel="50000">
                                          <p:stCondLst>
                                            <p:cond delay="1668"/>
                                          </p:stCondLst>
                                        </p:cTn>
                                        <p:tgtEl>
                                          <p:spTgt spid="4">
                                            <p:txEl>
                                              <p:pRg st="4" end="4"/>
                                            </p:txEl>
                                          </p:spTgt>
                                        </p:tgtEl>
                                      </p:cBhvr>
                                      <p:to x="100000" y="100000"/>
                                    </p:animScale>
                                    <p:animScale>
                                      <p:cBhvr>
                                        <p:cTn id="68" dur="26">
                                          <p:stCondLst>
                                            <p:cond delay="1808"/>
                                          </p:stCondLst>
                                        </p:cTn>
                                        <p:tgtEl>
                                          <p:spTgt spid="4">
                                            <p:txEl>
                                              <p:pRg st="4" end="4"/>
                                            </p:txEl>
                                          </p:spTgt>
                                        </p:tgtEl>
                                      </p:cBhvr>
                                      <p:to x="100000" y="95000"/>
                                    </p:animScale>
                                    <p:animScale>
                                      <p:cBhvr>
                                        <p:cTn id="69" dur="166" decel="50000">
                                          <p:stCondLst>
                                            <p:cond delay="1834"/>
                                          </p:stCondLst>
                                        </p:cTn>
                                        <p:tgtEl>
                                          <p:spTgt spid="4">
                                            <p:txEl>
                                              <p:pRg st="4" end="4"/>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Effect transition="in" filter="wipe(down)">
                                      <p:cBhvr>
                                        <p:cTn id="74" dur="580">
                                          <p:stCondLst>
                                            <p:cond delay="0"/>
                                          </p:stCondLst>
                                        </p:cTn>
                                        <p:tgtEl>
                                          <p:spTgt spid="4">
                                            <p:txEl>
                                              <p:pRg st="5" end="5"/>
                                            </p:txEl>
                                          </p:spTgt>
                                        </p:tgtEl>
                                      </p:cBhvr>
                                    </p:animEffect>
                                    <p:anim calcmode="lin" valueType="num">
                                      <p:cBhvr>
                                        <p:cTn id="75"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4">
                                            <p:txEl>
                                              <p:pRg st="5" end="5"/>
                                            </p:txEl>
                                          </p:spTgt>
                                        </p:tgtEl>
                                      </p:cBhvr>
                                      <p:to x="100000" y="60000"/>
                                    </p:animScale>
                                    <p:animScale>
                                      <p:cBhvr>
                                        <p:cTn id="81" dur="166" decel="50000">
                                          <p:stCondLst>
                                            <p:cond delay="676"/>
                                          </p:stCondLst>
                                        </p:cTn>
                                        <p:tgtEl>
                                          <p:spTgt spid="4">
                                            <p:txEl>
                                              <p:pRg st="5" end="5"/>
                                            </p:txEl>
                                          </p:spTgt>
                                        </p:tgtEl>
                                      </p:cBhvr>
                                      <p:to x="100000" y="100000"/>
                                    </p:animScale>
                                    <p:animScale>
                                      <p:cBhvr>
                                        <p:cTn id="82" dur="26">
                                          <p:stCondLst>
                                            <p:cond delay="1312"/>
                                          </p:stCondLst>
                                        </p:cTn>
                                        <p:tgtEl>
                                          <p:spTgt spid="4">
                                            <p:txEl>
                                              <p:pRg st="5" end="5"/>
                                            </p:txEl>
                                          </p:spTgt>
                                        </p:tgtEl>
                                      </p:cBhvr>
                                      <p:to x="100000" y="80000"/>
                                    </p:animScale>
                                    <p:animScale>
                                      <p:cBhvr>
                                        <p:cTn id="83" dur="166" decel="50000">
                                          <p:stCondLst>
                                            <p:cond delay="1338"/>
                                          </p:stCondLst>
                                        </p:cTn>
                                        <p:tgtEl>
                                          <p:spTgt spid="4">
                                            <p:txEl>
                                              <p:pRg st="5" end="5"/>
                                            </p:txEl>
                                          </p:spTgt>
                                        </p:tgtEl>
                                      </p:cBhvr>
                                      <p:to x="100000" y="100000"/>
                                    </p:animScale>
                                    <p:animScale>
                                      <p:cBhvr>
                                        <p:cTn id="84" dur="26">
                                          <p:stCondLst>
                                            <p:cond delay="1642"/>
                                          </p:stCondLst>
                                        </p:cTn>
                                        <p:tgtEl>
                                          <p:spTgt spid="4">
                                            <p:txEl>
                                              <p:pRg st="5" end="5"/>
                                            </p:txEl>
                                          </p:spTgt>
                                        </p:tgtEl>
                                      </p:cBhvr>
                                      <p:to x="100000" y="90000"/>
                                    </p:animScale>
                                    <p:animScale>
                                      <p:cBhvr>
                                        <p:cTn id="85" dur="166" decel="50000">
                                          <p:stCondLst>
                                            <p:cond delay="1668"/>
                                          </p:stCondLst>
                                        </p:cTn>
                                        <p:tgtEl>
                                          <p:spTgt spid="4">
                                            <p:txEl>
                                              <p:pRg st="5" end="5"/>
                                            </p:txEl>
                                          </p:spTgt>
                                        </p:tgtEl>
                                      </p:cBhvr>
                                      <p:to x="100000" y="100000"/>
                                    </p:animScale>
                                    <p:animScale>
                                      <p:cBhvr>
                                        <p:cTn id="86" dur="26">
                                          <p:stCondLst>
                                            <p:cond delay="1808"/>
                                          </p:stCondLst>
                                        </p:cTn>
                                        <p:tgtEl>
                                          <p:spTgt spid="4">
                                            <p:txEl>
                                              <p:pRg st="5" end="5"/>
                                            </p:txEl>
                                          </p:spTgt>
                                        </p:tgtEl>
                                      </p:cBhvr>
                                      <p:to x="100000" y="95000"/>
                                    </p:animScale>
                                    <p:animScale>
                                      <p:cBhvr>
                                        <p:cTn id="87" dur="166" decel="50000">
                                          <p:stCondLst>
                                            <p:cond delay="1834"/>
                                          </p:stCondLst>
                                        </p:cTn>
                                        <p:tgtEl>
                                          <p:spTgt spid="4">
                                            <p:txEl>
                                              <p:pRg st="5" end="5"/>
                                            </p:txEl>
                                          </p:spTgt>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wipe(down)">
                                      <p:cBhvr>
                                        <p:cTn id="92" dur="580">
                                          <p:stCondLst>
                                            <p:cond delay="0"/>
                                          </p:stCondLst>
                                        </p:cTn>
                                        <p:tgtEl>
                                          <p:spTgt spid="4">
                                            <p:txEl>
                                              <p:pRg st="6" end="6"/>
                                            </p:txEl>
                                          </p:spTgt>
                                        </p:tgtEl>
                                      </p:cBhvr>
                                    </p:animEffect>
                                    <p:anim calcmode="lin" valueType="num">
                                      <p:cBhvr>
                                        <p:cTn id="93"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4">
                                            <p:txEl>
                                              <p:pRg st="6" end="6"/>
                                            </p:txEl>
                                          </p:spTgt>
                                        </p:tgtEl>
                                      </p:cBhvr>
                                      <p:to x="100000" y="60000"/>
                                    </p:animScale>
                                    <p:animScale>
                                      <p:cBhvr>
                                        <p:cTn id="99" dur="166" decel="50000">
                                          <p:stCondLst>
                                            <p:cond delay="676"/>
                                          </p:stCondLst>
                                        </p:cTn>
                                        <p:tgtEl>
                                          <p:spTgt spid="4">
                                            <p:txEl>
                                              <p:pRg st="6" end="6"/>
                                            </p:txEl>
                                          </p:spTgt>
                                        </p:tgtEl>
                                      </p:cBhvr>
                                      <p:to x="100000" y="100000"/>
                                    </p:animScale>
                                    <p:animScale>
                                      <p:cBhvr>
                                        <p:cTn id="100" dur="26">
                                          <p:stCondLst>
                                            <p:cond delay="1312"/>
                                          </p:stCondLst>
                                        </p:cTn>
                                        <p:tgtEl>
                                          <p:spTgt spid="4">
                                            <p:txEl>
                                              <p:pRg st="6" end="6"/>
                                            </p:txEl>
                                          </p:spTgt>
                                        </p:tgtEl>
                                      </p:cBhvr>
                                      <p:to x="100000" y="80000"/>
                                    </p:animScale>
                                    <p:animScale>
                                      <p:cBhvr>
                                        <p:cTn id="101" dur="166" decel="50000">
                                          <p:stCondLst>
                                            <p:cond delay="1338"/>
                                          </p:stCondLst>
                                        </p:cTn>
                                        <p:tgtEl>
                                          <p:spTgt spid="4">
                                            <p:txEl>
                                              <p:pRg st="6" end="6"/>
                                            </p:txEl>
                                          </p:spTgt>
                                        </p:tgtEl>
                                      </p:cBhvr>
                                      <p:to x="100000" y="100000"/>
                                    </p:animScale>
                                    <p:animScale>
                                      <p:cBhvr>
                                        <p:cTn id="102" dur="26">
                                          <p:stCondLst>
                                            <p:cond delay="1642"/>
                                          </p:stCondLst>
                                        </p:cTn>
                                        <p:tgtEl>
                                          <p:spTgt spid="4">
                                            <p:txEl>
                                              <p:pRg st="6" end="6"/>
                                            </p:txEl>
                                          </p:spTgt>
                                        </p:tgtEl>
                                      </p:cBhvr>
                                      <p:to x="100000" y="90000"/>
                                    </p:animScale>
                                    <p:animScale>
                                      <p:cBhvr>
                                        <p:cTn id="103" dur="166" decel="50000">
                                          <p:stCondLst>
                                            <p:cond delay="1668"/>
                                          </p:stCondLst>
                                        </p:cTn>
                                        <p:tgtEl>
                                          <p:spTgt spid="4">
                                            <p:txEl>
                                              <p:pRg st="6" end="6"/>
                                            </p:txEl>
                                          </p:spTgt>
                                        </p:tgtEl>
                                      </p:cBhvr>
                                      <p:to x="100000" y="100000"/>
                                    </p:animScale>
                                    <p:animScale>
                                      <p:cBhvr>
                                        <p:cTn id="104" dur="26">
                                          <p:stCondLst>
                                            <p:cond delay="1808"/>
                                          </p:stCondLst>
                                        </p:cTn>
                                        <p:tgtEl>
                                          <p:spTgt spid="4">
                                            <p:txEl>
                                              <p:pRg st="6" end="6"/>
                                            </p:txEl>
                                          </p:spTgt>
                                        </p:tgtEl>
                                      </p:cBhvr>
                                      <p:to x="100000" y="95000"/>
                                    </p:animScale>
                                    <p:animScale>
                                      <p:cBhvr>
                                        <p:cTn id="105" dur="166" decel="50000">
                                          <p:stCondLst>
                                            <p:cond delay="1834"/>
                                          </p:stCondLst>
                                        </p:cTn>
                                        <p:tgtEl>
                                          <p:spTgt spid="4">
                                            <p:txEl>
                                              <p:pRg st="6" end="6"/>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4">
                                            <p:txEl>
                                              <p:pRg st="7" end="7"/>
                                            </p:txEl>
                                          </p:spTgt>
                                        </p:tgtEl>
                                        <p:attrNameLst>
                                          <p:attrName>style.visibility</p:attrName>
                                        </p:attrNameLst>
                                      </p:cBhvr>
                                      <p:to>
                                        <p:strVal val="visible"/>
                                      </p:to>
                                    </p:set>
                                    <p:animEffect transition="in" filter="wipe(down)">
                                      <p:cBhvr>
                                        <p:cTn id="110" dur="580">
                                          <p:stCondLst>
                                            <p:cond delay="0"/>
                                          </p:stCondLst>
                                        </p:cTn>
                                        <p:tgtEl>
                                          <p:spTgt spid="4">
                                            <p:txEl>
                                              <p:pRg st="7" end="7"/>
                                            </p:txEl>
                                          </p:spTgt>
                                        </p:tgtEl>
                                      </p:cBhvr>
                                    </p:animEffect>
                                    <p:anim calcmode="lin" valueType="num">
                                      <p:cBhvr>
                                        <p:cTn id="111"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4">
                                            <p:txEl>
                                              <p:pRg st="7" end="7"/>
                                            </p:txEl>
                                          </p:spTgt>
                                        </p:tgtEl>
                                      </p:cBhvr>
                                      <p:to x="100000" y="60000"/>
                                    </p:animScale>
                                    <p:animScale>
                                      <p:cBhvr>
                                        <p:cTn id="117" dur="166" decel="50000">
                                          <p:stCondLst>
                                            <p:cond delay="676"/>
                                          </p:stCondLst>
                                        </p:cTn>
                                        <p:tgtEl>
                                          <p:spTgt spid="4">
                                            <p:txEl>
                                              <p:pRg st="7" end="7"/>
                                            </p:txEl>
                                          </p:spTgt>
                                        </p:tgtEl>
                                      </p:cBhvr>
                                      <p:to x="100000" y="100000"/>
                                    </p:animScale>
                                    <p:animScale>
                                      <p:cBhvr>
                                        <p:cTn id="118" dur="26">
                                          <p:stCondLst>
                                            <p:cond delay="1312"/>
                                          </p:stCondLst>
                                        </p:cTn>
                                        <p:tgtEl>
                                          <p:spTgt spid="4">
                                            <p:txEl>
                                              <p:pRg st="7" end="7"/>
                                            </p:txEl>
                                          </p:spTgt>
                                        </p:tgtEl>
                                      </p:cBhvr>
                                      <p:to x="100000" y="80000"/>
                                    </p:animScale>
                                    <p:animScale>
                                      <p:cBhvr>
                                        <p:cTn id="119" dur="166" decel="50000">
                                          <p:stCondLst>
                                            <p:cond delay="1338"/>
                                          </p:stCondLst>
                                        </p:cTn>
                                        <p:tgtEl>
                                          <p:spTgt spid="4">
                                            <p:txEl>
                                              <p:pRg st="7" end="7"/>
                                            </p:txEl>
                                          </p:spTgt>
                                        </p:tgtEl>
                                      </p:cBhvr>
                                      <p:to x="100000" y="100000"/>
                                    </p:animScale>
                                    <p:animScale>
                                      <p:cBhvr>
                                        <p:cTn id="120" dur="26">
                                          <p:stCondLst>
                                            <p:cond delay="1642"/>
                                          </p:stCondLst>
                                        </p:cTn>
                                        <p:tgtEl>
                                          <p:spTgt spid="4">
                                            <p:txEl>
                                              <p:pRg st="7" end="7"/>
                                            </p:txEl>
                                          </p:spTgt>
                                        </p:tgtEl>
                                      </p:cBhvr>
                                      <p:to x="100000" y="90000"/>
                                    </p:animScale>
                                    <p:animScale>
                                      <p:cBhvr>
                                        <p:cTn id="121" dur="166" decel="50000">
                                          <p:stCondLst>
                                            <p:cond delay="1668"/>
                                          </p:stCondLst>
                                        </p:cTn>
                                        <p:tgtEl>
                                          <p:spTgt spid="4">
                                            <p:txEl>
                                              <p:pRg st="7" end="7"/>
                                            </p:txEl>
                                          </p:spTgt>
                                        </p:tgtEl>
                                      </p:cBhvr>
                                      <p:to x="100000" y="100000"/>
                                    </p:animScale>
                                    <p:animScale>
                                      <p:cBhvr>
                                        <p:cTn id="122" dur="26">
                                          <p:stCondLst>
                                            <p:cond delay="1808"/>
                                          </p:stCondLst>
                                        </p:cTn>
                                        <p:tgtEl>
                                          <p:spTgt spid="4">
                                            <p:txEl>
                                              <p:pRg st="7" end="7"/>
                                            </p:txEl>
                                          </p:spTgt>
                                        </p:tgtEl>
                                      </p:cBhvr>
                                      <p:to x="100000" y="95000"/>
                                    </p:animScale>
                                    <p:animScale>
                                      <p:cBhvr>
                                        <p:cTn id="123" dur="166" decel="50000">
                                          <p:stCondLst>
                                            <p:cond delay="1834"/>
                                          </p:stCondLst>
                                        </p:cTn>
                                        <p:tgtEl>
                                          <p:spTgt spid="4">
                                            <p:txEl>
                                              <p:pRg st="7" end="7"/>
                                            </p:txEl>
                                          </p:spTgt>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nodeType="clickEffect">
                                  <p:stCondLst>
                                    <p:cond delay="0"/>
                                  </p:stCondLst>
                                  <p:childTnLst>
                                    <p:set>
                                      <p:cBhvr>
                                        <p:cTn id="127" dur="1" fill="hold">
                                          <p:stCondLst>
                                            <p:cond delay="0"/>
                                          </p:stCondLst>
                                        </p:cTn>
                                        <p:tgtEl>
                                          <p:spTgt spid="4">
                                            <p:txEl>
                                              <p:pRg st="8" end="8"/>
                                            </p:txEl>
                                          </p:spTgt>
                                        </p:tgtEl>
                                        <p:attrNameLst>
                                          <p:attrName>style.visibility</p:attrName>
                                        </p:attrNameLst>
                                      </p:cBhvr>
                                      <p:to>
                                        <p:strVal val="visible"/>
                                      </p:to>
                                    </p:set>
                                    <p:animEffect transition="in" filter="wipe(down)">
                                      <p:cBhvr>
                                        <p:cTn id="128" dur="580">
                                          <p:stCondLst>
                                            <p:cond delay="0"/>
                                          </p:stCondLst>
                                        </p:cTn>
                                        <p:tgtEl>
                                          <p:spTgt spid="4">
                                            <p:txEl>
                                              <p:pRg st="8" end="8"/>
                                            </p:txEl>
                                          </p:spTgt>
                                        </p:tgtEl>
                                      </p:cBhvr>
                                    </p:animEffect>
                                    <p:anim calcmode="lin" valueType="num">
                                      <p:cBhvr>
                                        <p:cTn id="129"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4">
                                            <p:txEl>
                                              <p:pRg st="8" end="8"/>
                                            </p:txEl>
                                          </p:spTgt>
                                        </p:tgtEl>
                                      </p:cBhvr>
                                      <p:to x="100000" y="60000"/>
                                    </p:animScale>
                                    <p:animScale>
                                      <p:cBhvr>
                                        <p:cTn id="135" dur="166" decel="50000">
                                          <p:stCondLst>
                                            <p:cond delay="676"/>
                                          </p:stCondLst>
                                        </p:cTn>
                                        <p:tgtEl>
                                          <p:spTgt spid="4">
                                            <p:txEl>
                                              <p:pRg st="8" end="8"/>
                                            </p:txEl>
                                          </p:spTgt>
                                        </p:tgtEl>
                                      </p:cBhvr>
                                      <p:to x="100000" y="100000"/>
                                    </p:animScale>
                                    <p:animScale>
                                      <p:cBhvr>
                                        <p:cTn id="136" dur="26">
                                          <p:stCondLst>
                                            <p:cond delay="1312"/>
                                          </p:stCondLst>
                                        </p:cTn>
                                        <p:tgtEl>
                                          <p:spTgt spid="4">
                                            <p:txEl>
                                              <p:pRg st="8" end="8"/>
                                            </p:txEl>
                                          </p:spTgt>
                                        </p:tgtEl>
                                      </p:cBhvr>
                                      <p:to x="100000" y="80000"/>
                                    </p:animScale>
                                    <p:animScale>
                                      <p:cBhvr>
                                        <p:cTn id="137" dur="166" decel="50000">
                                          <p:stCondLst>
                                            <p:cond delay="1338"/>
                                          </p:stCondLst>
                                        </p:cTn>
                                        <p:tgtEl>
                                          <p:spTgt spid="4">
                                            <p:txEl>
                                              <p:pRg st="8" end="8"/>
                                            </p:txEl>
                                          </p:spTgt>
                                        </p:tgtEl>
                                      </p:cBhvr>
                                      <p:to x="100000" y="100000"/>
                                    </p:animScale>
                                    <p:animScale>
                                      <p:cBhvr>
                                        <p:cTn id="138" dur="26">
                                          <p:stCondLst>
                                            <p:cond delay="1642"/>
                                          </p:stCondLst>
                                        </p:cTn>
                                        <p:tgtEl>
                                          <p:spTgt spid="4">
                                            <p:txEl>
                                              <p:pRg st="8" end="8"/>
                                            </p:txEl>
                                          </p:spTgt>
                                        </p:tgtEl>
                                      </p:cBhvr>
                                      <p:to x="100000" y="90000"/>
                                    </p:animScale>
                                    <p:animScale>
                                      <p:cBhvr>
                                        <p:cTn id="139" dur="166" decel="50000">
                                          <p:stCondLst>
                                            <p:cond delay="1668"/>
                                          </p:stCondLst>
                                        </p:cTn>
                                        <p:tgtEl>
                                          <p:spTgt spid="4">
                                            <p:txEl>
                                              <p:pRg st="8" end="8"/>
                                            </p:txEl>
                                          </p:spTgt>
                                        </p:tgtEl>
                                      </p:cBhvr>
                                      <p:to x="100000" y="100000"/>
                                    </p:animScale>
                                    <p:animScale>
                                      <p:cBhvr>
                                        <p:cTn id="140" dur="26">
                                          <p:stCondLst>
                                            <p:cond delay="1808"/>
                                          </p:stCondLst>
                                        </p:cTn>
                                        <p:tgtEl>
                                          <p:spTgt spid="4">
                                            <p:txEl>
                                              <p:pRg st="8" end="8"/>
                                            </p:txEl>
                                          </p:spTgt>
                                        </p:tgtEl>
                                      </p:cBhvr>
                                      <p:to x="100000" y="95000"/>
                                    </p:animScale>
                                    <p:animScale>
                                      <p:cBhvr>
                                        <p:cTn id="141" dur="166" decel="50000">
                                          <p:stCondLst>
                                            <p:cond delay="1834"/>
                                          </p:stCondLst>
                                        </p:cTn>
                                        <p:tgtEl>
                                          <p:spTgt spid="4">
                                            <p:txEl>
                                              <p:pRg st="8" end="8"/>
                                            </p:txEl>
                                          </p:spTgt>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nodeType="clickEffect">
                                  <p:stCondLst>
                                    <p:cond delay="0"/>
                                  </p:stCondLst>
                                  <p:childTnLst>
                                    <p:set>
                                      <p:cBhvr>
                                        <p:cTn id="145" dur="1" fill="hold">
                                          <p:stCondLst>
                                            <p:cond delay="0"/>
                                          </p:stCondLst>
                                        </p:cTn>
                                        <p:tgtEl>
                                          <p:spTgt spid="4">
                                            <p:txEl>
                                              <p:pRg st="9" end="9"/>
                                            </p:txEl>
                                          </p:spTgt>
                                        </p:tgtEl>
                                        <p:attrNameLst>
                                          <p:attrName>style.visibility</p:attrName>
                                        </p:attrNameLst>
                                      </p:cBhvr>
                                      <p:to>
                                        <p:strVal val="visible"/>
                                      </p:to>
                                    </p:set>
                                    <p:animEffect transition="in" filter="wipe(down)">
                                      <p:cBhvr>
                                        <p:cTn id="146" dur="580">
                                          <p:stCondLst>
                                            <p:cond delay="0"/>
                                          </p:stCondLst>
                                        </p:cTn>
                                        <p:tgtEl>
                                          <p:spTgt spid="4">
                                            <p:txEl>
                                              <p:pRg st="9" end="9"/>
                                            </p:txEl>
                                          </p:spTgt>
                                        </p:tgtEl>
                                      </p:cBhvr>
                                    </p:animEffect>
                                    <p:anim calcmode="lin" valueType="num">
                                      <p:cBhvr>
                                        <p:cTn id="147"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52" dur="26">
                                          <p:stCondLst>
                                            <p:cond delay="650"/>
                                          </p:stCondLst>
                                        </p:cTn>
                                        <p:tgtEl>
                                          <p:spTgt spid="4">
                                            <p:txEl>
                                              <p:pRg st="9" end="9"/>
                                            </p:txEl>
                                          </p:spTgt>
                                        </p:tgtEl>
                                      </p:cBhvr>
                                      <p:to x="100000" y="60000"/>
                                    </p:animScale>
                                    <p:animScale>
                                      <p:cBhvr>
                                        <p:cTn id="153" dur="166" decel="50000">
                                          <p:stCondLst>
                                            <p:cond delay="676"/>
                                          </p:stCondLst>
                                        </p:cTn>
                                        <p:tgtEl>
                                          <p:spTgt spid="4">
                                            <p:txEl>
                                              <p:pRg st="9" end="9"/>
                                            </p:txEl>
                                          </p:spTgt>
                                        </p:tgtEl>
                                      </p:cBhvr>
                                      <p:to x="100000" y="100000"/>
                                    </p:animScale>
                                    <p:animScale>
                                      <p:cBhvr>
                                        <p:cTn id="154" dur="26">
                                          <p:stCondLst>
                                            <p:cond delay="1312"/>
                                          </p:stCondLst>
                                        </p:cTn>
                                        <p:tgtEl>
                                          <p:spTgt spid="4">
                                            <p:txEl>
                                              <p:pRg st="9" end="9"/>
                                            </p:txEl>
                                          </p:spTgt>
                                        </p:tgtEl>
                                      </p:cBhvr>
                                      <p:to x="100000" y="80000"/>
                                    </p:animScale>
                                    <p:animScale>
                                      <p:cBhvr>
                                        <p:cTn id="155" dur="166" decel="50000">
                                          <p:stCondLst>
                                            <p:cond delay="1338"/>
                                          </p:stCondLst>
                                        </p:cTn>
                                        <p:tgtEl>
                                          <p:spTgt spid="4">
                                            <p:txEl>
                                              <p:pRg st="9" end="9"/>
                                            </p:txEl>
                                          </p:spTgt>
                                        </p:tgtEl>
                                      </p:cBhvr>
                                      <p:to x="100000" y="100000"/>
                                    </p:animScale>
                                    <p:animScale>
                                      <p:cBhvr>
                                        <p:cTn id="156" dur="26">
                                          <p:stCondLst>
                                            <p:cond delay="1642"/>
                                          </p:stCondLst>
                                        </p:cTn>
                                        <p:tgtEl>
                                          <p:spTgt spid="4">
                                            <p:txEl>
                                              <p:pRg st="9" end="9"/>
                                            </p:txEl>
                                          </p:spTgt>
                                        </p:tgtEl>
                                      </p:cBhvr>
                                      <p:to x="100000" y="90000"/>
                                    </p:animScale>
                                    <p:animScale>
                                      <p:cBhvr>
                                        <p:cTn id="157" dur="166" decel="50000">
                                          <p:stCondLst>
                                            <p:cond delay="1668"/>
                                          </p:stCondLst>
                                        </p:cTn>
                                        <p:tgtEl>
                                          <p:spTgt spid="4">
                                            <p:txEl>
                                              <p:pRg st="9" end="9"/>
                                            </p:txEl>
                                          </p:spTgt>
                                        </p:tgtEl>
                                      </p:cBhvr>
                                      <p:to x="100000" y="100000"/>
                                    </p:animScale>
                                    <p:animScale>
                                      <p:cBhvr>
                                        <p:cTn id="158" dur="26">
                                          <p:stCondLst>
                                            <p:cond delay="1808"/>
                                          </p:stCondLst>
                                        </p:cTn>
                                        <p:tgtEl>
                                          <p:spTgt spid="4">
                                            <p:txEl>
                                              <p:pRg st="9" end="9"/>
                                            </p:txEl>
                                          </p:spTgt>
                                        </p:tgtEl>
                                      </p:cBhvr>
                                      <p:to x="100000" y="95000"/>
                                    </p:animScale>
                                    <p:animScale>
                                      <p:cBhvr>
                                        <p:cTn id="159" dur="166" decel="50000">
                                          <p:stCondLst>
                                            <p:cond delay="1834"/>
                                          </p:stCondLst>
                                        </p:cTn>
                                        <p:tgtEl>
                                          <p:spTgt spid="4">
                                            <p:txEl>
                                              <p:pRg st="9" end="9"/>
                                            </p:txEl>
                                          </p:spTgt>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nodeType="clickEffect">
                                  <p:stCondLst>
                                    <p:cond delay="0"/>
                                  </p:stCondLst>
                                  <p:childTnLst>
                                    <p:set>
                                      <p:cBhvr>
                                        <p:cTn id="163" dur="1" fill="hold">
                                          <p:stCondLst>
                                            <p:cond delay="0"/>
                                          </p:stCondLst>
                                        </p:cTn>
                                        <p:tgtEl>
                                          <p:spTgt spid="4">
                                            <p:txEl>
                                              <p:pRg st="10" end="10"/>
                                            </p:txEl>
                                          </p:spTgt>
                                        </p:tgtEl>
                                        <p:attrNameLst>
                                          <p:attrName>style.visibility</p:attrName>
                                        </p:attrNameLst>
                                      </p:cBhvr>
                                      <p:to>
                                        <p:strVal val="visible"/>
                                      </p:to>
                                    </p:set>
                                    <p:animEffect transition="in" filter="wipe(down)">
                                      <p:cBhvr>
                                        <p:cTn id="164" dur="580">
                                          <p:stCondLst>
                                            <p:cond delay="0"/>
                                          </p:stCondLst>
                                        </p:cTn>
                                        <p:tgtEl>
                                          <p:spTgt spid="4">
                                            <p:txEl>
                                              <p:pRg st="10" end="10"/>
                                            </p:txEl>
                                          </p:spTgt>
                                        </p:tgtEl>
                                      </p:cBhvr>
                                    </p:animEffect>
                                    <p:anim calcmode="lin" valueType="num">
                                      <p:cBhvr>
                                        <p:cTn id="165"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70" dur="26">
                                          <p:stCondLst>
                                            <p:cond delay="650"/>
                                          </p:stCondLst>
                                        </p:cTn>
                                        <p:tgtEl>
                                          <p:spTgt spid="4">
                                            <p:txEl>
                                              <p:pRg st="10" end="10"/>
                                            </p:txEl>
                                          </p:spTgt>
                                        </p:tgtEl>
                                      </p:cBhvr>
                                      <p:to x="100000" y="60000"/>
                                    </p:animScale>
                                    <p:animScale>
                                      <p:cBhvr>
                                        <p:cTn id="171" dur="166" decel="50000">
                                          <p:stCondLst>
                                            <p:cond delay="676"/>
                                          </p:stCondLst>
                                        </p:cTn>
                                        <p:tgtEl>
                                          <p:spTgt spid="4">
                                            <p:txEl>
                                              <p:pRg st="10" end="10"/>
                                            </p:txEl>
                                          </p:spTgt>
                                        </p:tgtEl>
                                      </p:cBhvr>
                                      <p:to x="100000" y="100000"/>
                                    </p:animScale>
                                    <p:animScale>
                                      <p:cBhvr>
                                        <p:cTn id="172" dur="26">
                                          <p:stCondLst>
                                            <p:cond delay="1312"/>
                                          </p:stCondLst>
                                        </p:cTn>
                                        <p:tgtEl>
                                          <p:spTgt spid="4">
                                            <p:txEl>
                                              <p:pRg st="10" end="10"/>
                                            </p:txEl>
                                          </p:spTgt>
                                        </p:tgtEl>
                                      </p:cBhvr>
                                      <p:to x="100000" y="80000"/>
                                    </p:animScale>
                                    <p:animScale>
                                      <p:cBhvr>
                                        <p:cTn id="173" dur="166" decel="50000">
                                          <p:stCondLst>
                                            <p:cond delay="1338"/>
                                          </p:stCondLst>
                                        </p:cTn>
                                        <p:tgtEl>
                                          <p:spTgt spid="4">
                                            <p:txEl>
                                              <p:pRg st="10" end="10"/>
                                            </p:txEl>
                                          </p:spTgt>
                                        </p:tgtEl>
                                      </p:cBhvr>
                                      <p:to x="100000" y="100000"/>
                                    </p:animScale>
                                    <p:animScale>
                                      <p:cBhvr>
                                        <p:cTn id="174" dur="26">
                                          <p:stCondLst>
                                            <p:cond delay="1642"/>
                                          </p:stCondLst>
                                        </p:cTn>
                                        <p:tgtEl>
                                          <p:spTgt spid="4">
                                            <p:txEl>
                                              <p:pRg st="10" end="10"/>
                                            </p:txEl>
                                          </p:spTgt>
                                        </p:tgtEl>
                                      </p:cBhvr>
                                      <p:to x="100000" y="90000"/>
                                    </p:animScale>
                                    <p:animScale>
                                      <p:cBhvr>
                                        <p:cTn id="175" dur="166" decel="50000">
                                          <p:stCondLst>
                                            <p:cond delay="1668"/>
                                          </p:stCondLst>
                                        </p:cTn>
                                        <p:tgtEl>
                                          <p:spTgt spid="4">
                                            <p:txEl>
                                              <p:pRg st="10" end="10"/>
                                            </p:txEl>
                                          </p:spTgt>
                                        </p:tgtEl>
                                      </p:cBhvr>
                                      <p:to x="100000" y="100000"/>
                                    </p:animScale>
                                    <p:animScale>
                                      <p:cBhvr>
                                        <p:cTn id="176" dur="26">
                                          <p:stCondLst>
                                            <p:cond delay="1808"/>
                                          </p:stCondLst>
                                        </p:cTn>
                                        <p:tgtEl>
                                          <p:spTgt spid="4">
                                            <p:txEl>
                                              <p:pRg st="10" end="10"/>
                                            </p:txEl>
                                          </p:spTgt>
                                        </p:tgtEl>
                                      </p:cBhvr>
                                      <p:to x="100000" y="95000"/>
                                    </p:animScale>
                                    <p:animScale>
                                      <p:cBhvr>
                                        <p:cTn id="177" dur="166" decel="50000">
                                          <p:stCondLst>
                                            <p:cond delay="1834"/>
                                          </p:stCondLst>
                                        </p:cTn>
                                        <p:tgtEl>
                                          <p:spTgt spid="4">
                                            <p:txEl>
                                              <p:pRg st="10" end="10"/>
                                            </p:txEl>
                                          </p:spTgt>
                                        </p:tgtEl>
                                      </p:cBhvr>
                                      <p:to x="100000" y="100000"/>
                                    </p:animScale>
                                  </p:childTnLst>
                                </p:cTn>
                              </p:par>
                            </p:childTnLst>
                          </p:cTn>
                        </p:par>
                      </p:childTnLst>
                    </p:cTn>
                  </p:par>
                  <p:par>
                    <p:cTn id="178" fill="hold">
                      <p:stCondLst>
                        <p:cond delay="indefinite"/>
                      </p:stCondLst>
                      <p:childTnLst>
                        <p:par>
                          <p:cTn id="179" fill="hold">
                            <p:stCondLst>
                              <p:cond delay="0"/>
                            </p:stCondLst>
                            <p:childTnLst>
                              <p:par>
                                <p:cTn id="180" presetID="26" presetClass="entr" presetSubtype="0" fill="hold" nodeType="clickEffect">
                                  <p:stCondLst>
                                    <p:cond delay="0"/>
                                  </p:stCondLst>
                                  <p:childTnLst>
                                    <p:set>
                                      <p:cBhvr>
                                        <p:cTn id="181" dur="1" fill="hold">
                                          <p:stCondLst>
                                            <p:cond delay="0"/>
                                          </p:stCondLst>
                                        </p:cTn>
                                        <p:tgtEl>
                                          <p:spTgt spid="4">
                                            <p:txEl>
                                              <p:pRg st="11" end="11"/>
                                            </p:txEl>
                                          </p:spTgt>
                                        </p:tgtEl>
                                        <p:attrNameLst>
                                          <p:attrName>style.visibility</p:attrName>
                                        </p:attrNameLst>
                                      </p:cBhvr>
                                      <p:to>
                                        <p:strVal val="visible"/>
                                      </p:to>
                                    </p:set>
                                    <p:animEffect transition="in" filter="wipe(down)">
                                      <p:cBhvr>
                                        <p:cTn id="182" dur="580">
                                          <p:stCondLst>
                                            <p:cond delay="0"/>
                                          </p:stCondLst>
                                        </p:cTn>
                                        <p:tgtEl>
                                          <p:spTgt spid="4">
                                            <p:txEl>
                                              <p:pRg st="11" end="11"/>
                                            </p:txEl>
                                          </p:spTgt>
                                        </p:tgtEl>
                                      </p:cBhvr>
                                    </p:animEffect>
                                    <p:anim calcmode="lin" valueType="num">
                                      <p:cBhvr>
                                        <p:cTn id="183"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88" dur="26">
                                          <p:stCondLst>
                                            <p:cond delay="650"/>
                                          </p:stCondLst>
                                        </p:cTn>
                                        <p:tgtEl>
                                          <p:spTgt spid="4">
                                            <p:txEl>
                                              <p:pRg st="11" end="11"/>
                                            </p:txEl>
                                          </p:spTgt>
                                        </p:tgtEl>
                                      </p:cBhvr>
                                      <p:to x="100000" y="60000"/>
                                    </p:animScale>
                                    <p:animScale>
                                      <p:cBhvr>
                                        <p:cTn id="189" dur="166" decel="50000">
                                          <p:stCondLst>
                                            <p:cond delay="676"/>
                                          </p:stCondLst>
                                        </p:cTn>
                                        <p:tgtEl>
                                          <p:spTgt spid="4">
                                            <p:txEl>
                                              <p:pRg st="11" end="11"/>
                                            </p:txEl>
                                          </p:spTgt>
                                        </p:tgtEl>
                                      </p:cBhvr>
                                      <p:to x="100000" y="100000"/>
                                    </p:animScale>
                                    <p:animScale>
                                      <p:cBhvr>
                                        <p:cTn id="190" dur="26">
                                          <p:stCondLst>
                                            <p:cond delay="1312"/>
                                          </p:stCondLst>
                                        </p:cTn>
                                        <p:tgtEl>
                                          <p:spTgt spid="4">
                                            <p:txEl>
                                              <p:pRg st="11" end="11"/>
                                            </p:txEl>
                                          </p:spTgt>
                                        </p:tgtEl>
                                      </p:cBhvr>
                                      <p:to x="100000" y="80000"/>
                                    </p:animScale>
                                    <p:animScale>
                                      <p:cBhvr>
                                        <p:cTn id="191" dur="166" decel="50000">
                                          <p:stCondLst>
                                            <p:cond delay="1338"/>
                                          </p:stCondLst>
                                        </p:cTn>
                                        <p:tgtEl>
                                          <p:spTgt spid="4">
                                            <p:txEl>
                                              <p:pRg st="11" end="11"/>
                                            </p:txEl>
                                          </p:spTgt>
                                        </p:tgtEl>
                                      </p:cBhvr>
                                      <p:to x="100000" y="100000"/>
                                    </p:animScale>
                                    <p:animScale>
                                      <p:cBhvr>
                                        <p:cTn id="192" dur="26">
                                          <p:stCondLst>
                                            <p:cond delay="1642"/>
                                          </p:stCondLst>
                                        </p:cTn>
                                        <p:tgtEl>
                                          <p:spTgt spid="4">
                                            <p:txEl>
                                              <p:pRg st="11" end="11"/>
                                            </p:txEl>
                                          </p:spTgt>
                                        </p:tgtEl>
                                      </p:cBhvr>
                                      <p:to x="100000" y="90000"/>
                                    </p:animScale>
                                    <p:animScale>
                                      <p:cBhvr>
                                        <p:cTn id="193" dur="166" decel="50000">
                                          <p:stCondLst>
                                            <p:cond delay="1668"/>
                                          </p:stCondLst>
                                        </p:cTn>
                                        <p:tgtEl>
                                          <p:spTgt spid="4">
                                            <p:txEl>
                                              <p:pRg st="11" end="11"/>
                                            </p:txEl>
                                          </p:spTgt>
                                        </p:tgtEl>
                                      </p:cBhvr>
                                      <p:to x="100000" y="100000"/>
                                    </p:animScale>
                                    <p:animScale>
                                      <p:cBhvr>
                                        <p:cTn id="194" dur="26">
                                          <p:stCondLst>
                                            <p:cond delay="1808"/>
                                          </p:stCondLst>
                                        </p:cTn>
                                        <p:tgtEl>
                                          <p:spTgt spid="4">
                                            <p:txEl>
                                              <p:pRg st="11" end="11"/>
                                            </p:txEl>
                                          </p:spTgt>
                                        </p:tgtEl>
                                      </p:cBhvr>
                                      <p:to x="100000" y="95000"/>
                                    </p:animScale>
                                    <p:animScale>
                                      <p:cBhvr>
                                        <p:cTn id="195" dur="166" decel="50000">
                                          <p:stCondLst>
                                            <p:cond delay="1834"/>
                                          </p:stCondLst>
                                        </p:cTn>
                                        <p:tgtEl>
                                          <p:spTgt spid="4">
                                            <p:txEl>
                                              <p:pRg st="11" end="11"/>
                                            </p:txEl>
                                          </p:spTgt>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26" presetClass="entr" presetSubtype="0" fill="hold" nodeType="clickEffect">
                                  <p:stCondLst>
                                    <p:cond delay="0"/>
                                  </p:stCondLst>
                                  <p:childTnLst>
                                    <p:set>
                                      <p:cBhvr>
                                        <p:cTn id="199" dur="1" fill="hold">
                                          <p:stCondLst>
                                            <p:cond delay="0"/>
                                          </p:stCondLst>
                                        </p:cTn>
                                        <p:tgtEl>
                                          <p:spTgt spid="4">
                                            <p:txEl>
                                              <p:pRg st="12" end="12"/>
                                            </p:txEl>
                                          </p:spTgt>
                                        </p:tgtEl>
                                        <p:attrNameLst>
                                          <p:attrName>style.visibility</p:attrName>
                                        </p:attrNameLst>
                                      </p:cBhvr>
                                      <p:to>
                                        <p:strVal val="visible"/>
                                      </p:to>
                                    </p:set>
                                    <p:animEffect transition="in" filter="wipe(down)">
                                      <p:cBhvr>
                                        <p:cTn id="200" dur="580">
                                          <p:stCondLst>
                                            <p:cond delay="0"/>
                                          </p:stCondLst>
                                        </p:cTn>
                                        <p:tgtEl>
                                          <p:spTgt spid="4">
                                            <p:txEl>
                                              <p:pRg st="12" end="12"/>
                                            </p:txEl>
                                          </p:spTgt>
                                        </p:tgtEl>
                                      </p:cBhvr>
                                    </p:animEffect>
                                    <p:anim calcmode="lin" valueType="num">
                                      <p:cBhvr>
                                        <p:cTn id="201"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206" dur="26">
                                          <p:stCondLst>
                                            <p:cond delay="650"/>
                                          </p:stCondLst>
                                        </p:cTn>
                                        <p:tgtEl>
                                          <p:spTgt spid="4">
                                            <p:txEl>
                                              <p:pRg st="12" end="12"/>
                                            </p:txEl>
                                          </p:spTgt>
                                        </p:tgtEl>
                                      </p:cBhvr>
                                      <p:to x="100000" y="60000"/>
                                    </p:animScale>
                                    <p:animScale>
                                      <p:cBhvr>
                                        <p:cTn id="207" dur="166" decel="50000">
                                          <p:stCondLst>
                                            <p:cond delay="676"/>
                                          </p:stCondLst>
                                        </p:cTn>
                                        <p:tgtEl>
                                          <p:spTgt spid="4">
                                            <p:txEl>
                                              <p:pRg st="12" end="12"/>
                                            </p:txEl>
                                          </p:spTgt>
                                        </p:tgtEl>
                                      </p:cBhvr>
                                      <p:to x="100000" y="100000"/>
                                    </p:animScale>
                                    <p:animScale>
                                      <p:cBhvr>
                                        <p:cTn id="208" dur="26">
                                          <p:stCondLst>
                                            <p:cond delay="1312"/>
                                          </p:stCondLst>
                                        </p:cTn>
                                        <p:tgtEl>
                                          <p:spTgt spid="4">
                                            <p:txEl>
                                              <p:pRg st="12" end="12"/>
                                            </p:txEl>
                                          </p:spTgt>
                                        </p:tgtEl>
                                      </p:cBhvr>
                                      <p:to x="100000" y="80000"/>
                                    </p:animScale>
                                    <p:animScale>
                                      <p:cBhvr>
                                        <p:cTn id="209" dur="166" decel="50000">
                                          <p:stCondLst>
                                            <p:cond delay="1338"/>
                                          </p:stCondLst>
                                        </p:cTn>
                                        <p:tgtEl>
                                          <p:spTgt spid="4">
                                            <p:txEl>
                                              <p:pRg st="12" end="12"/>
                                            </p:txEl>
                                          </p:spTgt>
                                        </p:tgtEl>
                                      </p:cBhvr>
                                      <p:to x="100000" y="100000"/>
                                    </p:animScale>
                                    <p:animScale>
                                      <p:cBhvr>
                                        <p:cTn id="210" dur="26">
                                          <p:stCondLst>
                                            <p:cond delay="1642"/>
                                          </p:stCondLst>
                                        </p:cTn>
                                        <p:tgtEl>
                                          <p:spTgt spid="4">
                                            <p:txEl>
                                              <p:pRg st="12" end="12"/>
                                            </p:txEl>
                                          </p:spTgt>
                                        </p:tgtEl>
                                      </p:cBhvr>
                                      <p:to x="100000" y="90000"/>
                                    </p:animScale>
                                    <p:animScale>
                                      <p:cBhvr>
                                        <p:cTn id="211" dur="166" decel="50000">
                                          <p:stCondLst>
                                            <p:cond delay="1668"/>
                                          </p:stCondLst>
                                        </p:cTn>
                                        <p:tgtEl>
                                          <p:spTgt spid="4">
                                            <p:txEl>
                                              <p:pRg st="12" end="12"/>
                                            </p:txEl>
                                          </p:spTgt>
                                        </p:tgtEl>
                                      </p:cBhvr>
                                      <p:to x="100000" y="100000"/>
                                    </p:animScale>
                                    <p:animScale>
                                      <p:cBhvr>
                                        <p:cTn id="212" dur="26">
                                          <p:stCondLst>
                                            <p:cond delay="1808"/>
                                          </p:stCondLst>
                                        </p:cTn>
                                        <p:tgtEl>
                                          <p:spTgt spid="4">
                                            <p:txEl>
                                              <p:pRg st="12" end="12"/>
                                            </p:txEl>
                                          </p:spTgt>
                                        </p:tgtEl>
                                      </p:cBhvr>
                                      <p:to x="100000" y="95000"/>
                                    </p:animScale>
                                    <p:animScale>
                                      <p:cBhvr>
                                        <p:cTn id="213" dur="166" decel="50000">
                                          <p:stCondLst>
                                            <p:cond delay="1834"/>
                                          </p:stCondLst>
                                        </p:cTn>
                                        <p:tgtEl>
                                          <p:spTgt spid="4">
                                            <p:txEl>
                                              <p:pRg st="12" end="12"/>
                                            </p:txEl>
                                          </p:spTgt>
                                        </p:tgtEl>
                                      </p:cBhvr>
                                      <p:to x="100000" y="100000"/>
                                    </p:animScale>
                                  </p:childTnLst>
                                </p:cTn>
                              </p:par>
                            </p:childTnLst>
                          </p:cTn>
                        </p:par>
                      </p:childTnLst>
                    </p:cTn>
                  </p:par>
                  <p:par>
                    <p:cTn id="214" fill="hold">
                      <p:stCondLst>
                        <p:cond delay="indefinite"/>
                      </p:stCondLst>
                      <p:childTnLst>
                        <p:par>
                          <p:cTn id="215" fill="hold">
                            <p:stCondLst>
                              <p:cond delay="0"/>
                            </p:stCondLst>
                            <p:childTnLst>
                              <p:par>
                                <p:cTn id="216" presetID="26" presetClass="entr" presetSubtype="0" fill="hold" nodeType="clickEffect">
                                  <p:stCondLst>
                                    <p:cond delay="0"/>
                                  </p:stCondLst>
                                  <p:childTnLst>
                                    <p:set>
                                      <p:cBhvr>
                                        <p:cTn id="217" dur="1" fill="hold">
                                          <p:stCondLst>
                                            <p:cond delay="0"/>
                                          </p:stCondLst>
                                        </p:cTn>
                                        <p:tgtEl>
                                          <p:spTgt spid="4">
                                            <p:txEl>
                                              <p:pRg st="13" end="13"/>
                                            </p:txEl>
                                          </p:spTgt>
                                        </p:tgtEl>
                                        <p:attrNameLst>
                                          <p:attrName>style.visibility</p:attrName>
                                        </p:attrNameLst>
                                      </p:cBhvr>
                                      <p:to>
                                        <p:strVal val="visible"/>
                                      </p:to>
                                    </p:set>
                                    <p:animEffect transition="in" filter="wipe(down)">
                                      <p:cBhvr>
                                        <p:cTn id="218" dur="580">
                                          <p:stCondLst>
                                            <p:cond delay="0"/>
                                          </p:stCondLst>
                                        </p:cTn>
                                        <p:tgtEl>
                                          <p:spTgt spid="4">
                                            <p:txEl>
                                              <p:pRg st="13" end="13"/>
                                            </p:txEl>
                                          </p:spTgt>
                                        </p:tgtEl>
                                      </p:cBhvr>
                                    </p:animEffect>
                                    <p:anim calcmode="lin" valueType="num">
                                      <p:cBhvr>
                                        <p:cTn id="219"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220"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221"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222"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223"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224" dur="26">
                                          <p:stCondLst>
                                            <p:cond delay="650"/>
                                          </p:stCondLst>
                                        </p:cTn>
                                        <p:tgtEl>
                                          <p:spTgt spid="4">
                                            <p:txEl>
                                              <p:pRg st="13" end="13"/>
                                            </p:txEl>
                                          </p:spTgt>
                                        </p:tgtEl>
                                      </p:cBhvr>
                                      <p:to x="100000" y="60000"/>
                                    </p:animScale>
                                    <p:animScale>
                                      <p:cBhvr>
                                        <p:cTn id="225" dur="166" decel="50000">
                                          <p:stCondLst>
                                            <p:cond delay="676"/>
                                          </p:stCondLst>
                                        </p:cTn>
                                        <p:tgtEl>
                                          <p:spTgt spid="4">
                                            <p:txEl>
                                              <p:pRg st="13" end="13"/>
                                            </p:txEl>
                                          </p:spTgt>
                                        </p:tgtEl>
                                      </p:cBhvr>
                                      <p:to x="100000" y="100000"/>
                                    </p:animScale>
                                    <p:animScale>
                                      <p:cBhvr>
                                        <p:cTn id="226" dur="26">
                                          <p:stCondLst>
                                            <p:cond delay="1312"/>
                                          </p:stCondLst>
                                        </p:cTn>
                                        <p:tgtEl>
                                          <p:spTgt spid="4">
                                            <p:txEl>
                                              <p:pRg st="13" end="13"/>
                                            </p:txEl>
                                          </p:spTgt>
                                        </p:tgtEl>
                                      </p:cBhvr>
                                      <p:to x="100000" y="80000"/>
                                    </p:animScale>
                                    <p:animScale>
                                      <p:cBhvr>
                                        <p:cTn id="227" dur="166" decel="50000">
                                          <p:stCondLst>
                                            <p:cond delay="1338"/>
                                          </p:stCondLst>
                                        </p:cTn>
                                        <p:tgtEl>
                                          <p:spTgt spid="4">
                                            <p:txEl>
                                              <p:pRg st="13" end="13"/>
                                            </p:txEl>
                                          </p:spTgt>
                                        </p:tgtEl>
                                      </p:cBhvr>
                                      <p:to x="100000" y="100000"/>
                                    </p:animScale>
                                    <p:animScale>
                                      <p:cBhvr>
                                        <p:cTn id="228" dur="26">
                                          <p:stCondLst>
                                            <p:cond delay="1642"/>
                                          </p:stCondLst>
                                        </p:cTn>
                                        <p:tgtEl>
                                          <p:spTgt spid="4">
                                            <p:txEl>
                                              <p:pRg st="13" end="13"/>
                                            </p:txEl>
                                          </p:spTgt>
                                        </p:tgtEl>
                                      </p:cBhvr>
                                      <p:to x="100000" y="90000"/>
                                    </p:animScale>
                                    <p:animScale>
                                      <p:cBhvr>
                                        <p:cTn id="229" dur="166" decel="50000">
                                          <p:stCondLst>
                                            <p:cond delay="1668"/>
                                          </p:stCondLst>
                                        </p:cTn>
                                        <p:tgtEl>
                                          <p:spTgt spid="4">
                                            <p:txEl>
                                              <p:pRg st="13" end="13"/>
                                            </p:txEl>
                                          </p:spTgt>
                                        </p:tgtEl>
                                      </p:cBhvr>
                                      <p:to x="100000" y="100000"/>
                                    </p:animScale>
                                    <p:animScale>
                                      <p:cBhvr>
                                        <p:cTn id="230" dur="26">
                                          <p:stCondLst>
                                            <p:cond delay="1808"/>
                                          </p:stCondLst>
                                        </p:cTn>
                                        <p:tgtEl>
                                          <p:spTgt spid="4">
                                            <p:txEl>
                                              <p:pRg st="13" end="13"/>
                                            </p:txEl>
                                          </p:spTgt>
                                        </p:tgtEl>
                                      </p:cBhvr>
                                      <p:to x="100000" y="95000"/>
                                    </p:animScale>
                                    <p:animScale>
                                      <p:cBhvr>
                                        <p:cTn id="231" dur="166" decel="50000">
                                          <p:stCondLst>
                                            <p:cond delay="1834"/>
                                          </p:stCondLst>
                                        </p:cTn>
                                        <p:tgtEl>
                                          <p:spTgt spid="4">
                                            <p:txEl>
                                              <p:pRg st="13" end="13"/>
                                            </p:txEl>
                                          </p:spTgt>
                                        </p:tgtEl>
                                      </p:cBhvr>
                                      <p:to x="100000" y="100000"/>
                                    </p:animScale>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nodeType="clickEffect">
                                  <p:stCondLst>
                                    <p:cond delay="0"/>
                                  </p:stCondLst>
                                  <p:childTnLst>
                                    <p:set>
                                      <p:cBhvr>
                                        <p:cTn id="235" dur="1" fill="hold">
                                          <p:stCondLst>
                                            <p:cond delay="0"/>
                                          </p:stCondLst>
                                        </p:cTn>
                                        <p:tgtEl>
                                          <p:spTgt spid="4">
                                            <p:txEl>
                                              <p:pRg st="14" end="14"/>
                                            </p:txEl>
                                          </p:spTgt>
                                        </p:tgtEl>
                                        <p:attrNameLst>
                                          <p:attrName>style.visibility</p:attrName>
                                        </p:attrNameLst>
                                      </p:cBhvr>
                                      <p:to>
                                        <p:strVal val="visible"/>
                                      </p:to>
                                    </p:set>
                                    <p:animEffect transition="in" filter="wipe(down)">
                                      <p:cBhvr>
                                        <p:cTn id="236" dur="580">
                                          <p:stCondLst>
                                            <p:cond delay="0"/>
                                          </p:stCondLst>
                                        </p:cTn>
                                        <p:tgtEl>
                                          <p:spTgt spid="4">
                                            <p:txEl>
                                              <p:pRg st="14" end="14"/>
                                            </p:txEl>
                                          </p:spTgt>
                                        </p:tgtEl>
                                      </p:cBhvr>
                                    </p:animEffect>
                                    <p:anim calcmode="lin" valueType="num">
                                      <p:cBhvr>
                                        <p:cTn id="237" dur="1822" tmFilter="0,0; 0.14,0.36; 0.43,0.73; 0.71,0.91; 1.0,1.0">
                                          <p:stCondLst>
                                            <p:cond delay="0"/>
                                          </p:stCondLst>
                                        </p:cTn>
                                        <p:tgtEl>
                                          <p:spTgt spid="4">
                                            <p:txEl>
                                              <p:pRg st="14" end="14"/>
                                            </p:txEl>
                                          </p:spTgt>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4">
                                            <p:txEl>
                                              <p:pRg st="14" end="14"/>
                                            </p:txEl>
                                          </p:spTgt>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4">
                                            <p:txEl>
                                              <p:pRg st="14" end="14"/>
                                            </p:txEl>
                                          </p:spTgt>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4">
                                            <p:txEl>
                                              <p:pRg st="14" end="14"/>
                                            </p:txEl>
                                          </p:spTgt>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4">
                                            <p:txEl>
                                              <p:pRg st="14" end="14"/>
                                            </p:txEl>
                                          </p:spTgt>
                                        </p:tgtEl>
                                        <p:attrNameLst>
                                          <p:attrName>ppt_y</p:attrName>
                                        </p:attrNameLst>
                                      </p:cBhvr>
                                      <p:tavLst>
                                        <p:tav tm="0" fmla="#ppt_y-sin(pi*$)/81">
                                          <p:val>
                                            <p:fltVal val="0"/>
                                          </p:val>
                                        </p:tav>
                                        <p:tav tm="100000">
                                          <p:val>
                                            <p:fltVal val="1"/>
                                          </p:val>
                                        </p:tav>
                                      </p:tavLst>
                                    </p:anim>
                                    <p:animScale>
                                      <p:cBhvr>
                                        <p:cTn id="242" dur="26">
                                          <p:stCondLst>
                                            <p:cond delay="650"/>
                                          </p:stCondLst>
                                        </p:cTn>
                                        <p:tgtEl>
                                          <p:spTgt spid="4">
                                            <p:txEl>
                                              <p:pRg st="14" end="14"/>
                                            </p:txEl>
                                          </p:spTgt>
                                        </p:tgtEl>
                                      </p:cBhvr>
                                      <p:to x="100000" y="60000"/>
                                    </p:animScale>
                                    <p:animScale>
                                      <p:cBhvr>
                                        <p:cTn id="243" dur="166" decel="50000">
                                          <p:stCondLst>
                                            <p:cond delay="676"/>
                                          </p:stCondLst>
                                        </p:cTn>
                                        <p:tgtEl>
                                          <p:spTgt spid="4">
                                            <p:txEl>
                                              <p:pRg st="14" end="14"/>
                                            </p:txEl>
                                          </p:spTgt>
                                        </p:tgtEl>
                                      </p:cBhvr>
                                      <p:to x="100000" y="100000"/>
                                    </p:animScale>
                                    <p:animScale>
                                      <p:cBhvr>
                                        <p:cTn id="244" dur="26">
                                          <p:stCondLst>
                                            <p:cond delay="1312"/>
                                          </p:stCondLst>
                                        </p:cTn>
                                        <p:tgtEl>
                                          <p:spTgt spid="4">
                                            <p:txEl>
                                              <p:pRg st="14" end="14"/>
                                            </p:txEl>
                                          </p:spTgt>
                                        </p:tgtEl>
                                      </p:cBhvr>
                                      <p:to x="100000" y="80000"/>
                                    </p:animScale>
                                    <p:animScale>
                                      <p:cBhvr>
                                        <p:cTn id="245" dur="166" decel="50000">
                                          <p:stCondLst>
                                            <p:cond delay="1338"/>
                                          </p:stCondLst>
                                        </p:cTn>
                                        <p:tgtEl>
                                          <p:spTgt spid="4">
                                            <p:txEl>
                                              <p:pRg st="14" end="14"/>
                                            </p:txEl>
                                          </p:spTgt>
                                        </p:tgtEl>
                                      </p:cBhvr>
                                      <p:to x="100000" y="100000"/>
                                    </p:animScale>
                                    <p:animScale>
                                      <p:cBhvr>
                                        <p:cTn id="246" dur="26">
                                          <p:stCondLst>
                                            <p:cond delay="1642"/>
                                          </p:stCondLst>
                                        </p:cTn>
                                        <p:tgtEl>
                                          <p:spTgt spid="4">
                                            <p:txEl>
                                              <p:pRg st="14" end="14"/>
                                            </p:txEl>
                                          </p:spTgt>
                                        </p:tgtEl>
                                      </p:cBhvr>
                                      <p:to x="100000" y="90000"/>
                                    </p:animScale>
                                    <p:animScale>
                                      <p:cBhvr>
                                        <p:cTn id="247" dur="166" decel="50000">
                                          <p:stCondLst>
                                            <p:cond delay="1668"/>
                                          </p:stCondLst>
                                        </p:cTn>
                                        <p:tgtEl>
                                          <p:spTgt spid="4">
                                            <p:txEl>
                                              <p:pRg st="14" end="14"/>
                                            </p:txEl>
                                          </p:spTgt>
                                        </p:tgtEl>
                                      </p:cBhvr>
                                      <p:to x="100000" y="100000"/>
                                    </p:animScale>
                                    <p:animScale>
                                      <p:cBhvr>
                                        <p:cTn id="248" dur="26">
                                          <p:stCondLst>
                                            <p:cond delay="1808"/>
                                          </p:stCondLst>
                                        </p:cTn>
                                        <p:tgtEl>
                                          <p:spTgt spid="4">
                                            <p:txEl>
                                              <p:pRg st="14" end="14"/>
                                            </p:txEl>
                                          </p:spTgt>
                                        </p:tgtEl>
                                      </p:cBhvr>
                                      <p:to x="100000" y="95000"/>
                                    </p:animScale>
                                    <p:animScale>
                                      <p:cBhvr>
                                        <p:cTn id="249" dur="166" decel="50000">
                                          <p:stCondLst>
                                            <p:cond delay="1834"/>
                                          </p:stCondLst>
                                        </p:cTn>
                                        <p:tgtEl>
                                          <p:spTgt spid="4">
                                            <p:txEl>
                                              <p:pRg st="14" end="14"/>
                                            </p:txEl>
                                          </p:spTgt>
                                        </p:tgtEl>
                                      </p:cBhvr>
                                      <p:to x="100000" y="100000"/>
                                    </p:animScale>
                                  </p:childTnLst>
                                </p:cTn>
                              </p:par>
                            </p:childTnLst>
                          </p:cTn>
                        </p:par>
                      </p:childTnLst>
                    </p:cTn>
                  </p:par>
                  <p:par>
                    <p:cTn id="250" fill="hold">
                      <p:stCondLst>
                        <p:cond delay="indefinite"/>
                      </p:stCondLst>
                      <p:childTnLst>
                        <p:par>
                          <p:cTn id="251" fill="hold">
                            <p:stCondLst>
                              <p:cond delay="0"/>
                            </p:stCondLst>
                            <p:childTnLst>
                              <p:par>
                                <p:cTn id="252" presetID="26" presetClass="entr" presetSubtype="0" fill="hold" nodeType="clickEffect">
                                  <p:stCondLst>
                                    <p:cond delay="0"/>
                                  </p:stCondLst>
                                  <p:childTnLst>
                                    <p:set>
                                      <p:cBhvr>
                                        <p:cTn id="253" dur="1" fill="hold">
                                          <p:stCondLst>
                                            <p:cond delay="0"/>
                                          </p:stCondLst>
                                        </p:cTn>
                                        <p:tgtEl>
                                          <p:spTgt spid="4">
                                            <p:txEl>
                                              <p:pRg st="15" end="15"/>
                                            </p:txEl>
                                          </p:spTgt>
                                        </p:tgtEl>
                                        <p:attrNameLst>
                                          <p:attrName>style.visibility</p:attrName>
                                        </p:attrNameLst>
                                      </p:cBhvr>
                                      <p:to>
                                        <p:strVal val="visible"/>
                                      </p:to>
                                    </p:set>
                                    <p:animEffect transition="in" filter="wipe(down)">
                                      <p:cBhvr>
                                        <p:cTn id="254" dur="580">
                                          <p:stCondLst>
                                            <p:cond delay="0"/>
                                          </p:stCondLst>
                                        </p:cTn>
                                        <p:tgtEl>
                                          <p:spTgt spid="4">
                                            <p:txEl>
                                              <p:pRg st="15" end="15"/>
                                            </p:txEl>
                                          </p:spTgt>
                                        </p:tgtEl>
                                      </p:cBhvr>
                                    </p:animEffect>
                                    <p:anim calcmode="lin" valueType="num">
                                      <p:cBhvr>
                                        <p:cTn id="255" dur="1822" tmFilter="0,0; 0.14,0.36; 0.43,0.73; 0.71,0.91; 1.0,1.0">
                                          <p:stCondLst>
                                            <p:cond delay="0"/>
                                          </p:stCondLst>
                                        </p:cTn>
                                        <p:tgtEl>
                                          <p:spTgt spid="4">
                                            <p:txEl>
                                              <p:pRg st="15" end="15"/>
                                            </p:txEl>
                                          </p:spTgt>
                                        </p:tgtEl>
                                        <p:attrNameLst>
                                          <p:attrName>ppt_x</p:attrName>
                                        </p:attrNameLst>
                                      </p:cBhvr>
                                      <p:tavLst>
                                        <p:tav tm="0">
                                          <p:val>
                                            <p:strVal val="#ppt_x-0.25"/>
                                          </p:val>
                                        </p:tav>
                                        <p:tav tm="100000">
                                          <p:val>
                                            <p:strVal val="#ppt_x"/>
                                          </p:val>
                                        </p:tav>
                                      </p:tavLst>
                                    </p:anim>
                                    <p:anim calcmode="lin" valueType="num">
                                      <p:cBhvr>
                                        <p:cTn id="256" dur="664" tmFilter="0.0,0.0; 0.25,0.07; 0.50,0.2; 0.75,0.467; 1.0,1.0">
                                          <p:stCondLst>
                                            <p:cond delay="0"/>
                                          </p:stCondLst>
                                        </p:cTn>
                                        <p:tgtEl>
                                          <p:spTgt spid="4">
                                            <p:txEl>
                                              <p:pRg st="15" end="15"/>
                                            </p:txEl>
                                          </p:spTgt>
                                        </p:tgtEl>
                                        <p:attrNameLst>
                                          <p:attrName>ppt_y</p:attrName>
                                        </p:attrNameLst>
                                      </p:cBhvr>
                                      <p:tavLst>
                                        <p:tav tm="0" fmla="#ppt_y-sin(pi*$)/3">
                                          <p:val>
                                            <p:fltVal val="0.5"/>
                                          </p:val>
                                        </p:tav>
                                        <p:tav tm="100000">
                                          <p:val>
                                            <p:fltVal val="1"/>
                                          </p:val>
                                        </p:tav>
                                      </p:tavLst>
                                    </p:anim>
                                    <p:anim calcmode="lin" valueType="num">
                                      <p:cBhvr>
                                        <p:cTn id="257" dur="664" tmFilter="0, 0; 0.125,0.2665; 0.25,0.4; 0.375,0.465; 0.5,0.5;  0.625,0.535; 0.75,0.6; 0.875,0.7335; 1,1">
                                          <p:stCondLst>
                                            <p:cond delay="664"/>
                                          </p:stCondLst>
                                        </p:cTn>
                                        <p:tgtEl>
                                          <p:spTgt spid="4">
                                            <p:txEl>
                                              <p:pRg st="15" end="15"/>
                                            </p:txEl>
                                          </p:spTgt>
                                        </p:tgtEl>
                                        <p:attrNameLst>
                                          <p:attrName>ppt_y</p:attrName>
                                        </p:attrNameLst>
                                      </p:cBhvr>
                                      <p:tavLst>
                                        <p:tav tm="0" fmla="#ppt_y-sin(pi*$)/9">
                                          <p:val>
                                            <p:fltVal val="0"/>
                                          </p:val>
                                        </p:tav>
                                        <p:tav tm="100000">
                                          <p:val>
                                            <p:fltVal val="1"/>
                                          </p:val>
                                        </p:tav>
                                      </p:tavLst>
                                    </p:anim>
                                    <p:anim calcmode="lin" valueType="num">
                                      <p:cBhvr>
                                        <p:cTn id="258" dur="332" tmFilter="0, 0; 0.125,0.2665; 0.25,0.4; 0.375,0.465; 0.5,0.5;  0.625,0.535; 0.75,0.6; 0.875,0.7335; 1,1">
                                          <p:stCondLst>
                                            <p:cond delay="1324"/>
                                          </p:stCondLst>
                                        </p:cTn>
                                        <p:tgtEl>
                                          <p:spTgt spid="4">
                                            <p:txEl>
                                              <p:pRg st="15" end="15"/>
                                            </p:txEl>
                                          </p:spTgt>
                                        </p:tgtEl>
                                        <p:attrNameLst>
                                          <p:attrName>ppt_y</p:attrName>
                                        </p:attrNameLst>
                                      </p:cBhvr>
                                      <p:tavLst>
                                        <p:tav tm="0" fmla="#ppt_y-sin(pi*$)/27">
                                          <p:val>
                                            <p:fltVal val="0"/>
                                          </p:val>
                                        </p:tav>
                                        <p:tav tm="100000">
                                          <p:val>
                                            <p:fltVal val="1"/>
                                          </p:val>
                                        </p:tav>
                                      </p:tavLst>
                                    </p:anim>
                                    <p:anim calcmode="lin" valueType="num">
                                      <p:cBhvr>
                                        <p:cTn id="259" dur="164" tmFilter="0, 0; 0.125,0.2665; 0.25,0.4; 0.375,0.465; 0.5,0.5;  0.625,0.535; 0.75,0.6; 0.875,0.7335; 1,1">
                                          <p:stCondLst>
                                            <p:cond delay="1656"/>
                                          </p:stCondLst>
                                        </p:cTn>
                                        <p:tgtEl>
                                          <p:spTgt spid="4">
                                            <p:txEl>
                                              <p:pRg st="15" end="15"/>
                                            </p:txEl>
                                          </p:spTgt>
                                        </p:tgtEl>
                                        <p:attrNameLst>
                                          <p:attrName>ppt_y</p:attrName>
                                        </p:attrNameLst>
                                      </p:cBhvr>
                                      <p:tavLst>
                                        <p:tav tm="0" fmla="#ppt_y-sin(pi*$)/81">
                                          <p:val>
                                            <p:fltVal val="0"/>
                                          </p:val>
                                        </p:tav>
                                        <p:tav tm="100000">
                                          <p:val>
                                            <p:fltVal val="1"/>
                                          </p:val>
                                        </p:tav>
                                      </p:tavLst>
                                    </p:anim>
                                    <p:animScale>
                                      <p:cBhvr>
                                        <p:cTn id="260" dur="26">
                                          <p:stCondLst>
                                            <p:cond delay="650"/>
                                          </p:stCondLst>
                                        </p:cTn>
                                        <p:tgtEl>
                                          <p:spTgt spid="4">
                                            <p:txEl>
                                              <p:pRg st="15" end="15"/>
                                            </p:txEl>
                                          </p:spTgt>
                                        </p:tgtEl>
                                      </p:cBhvr>
                                      <p:to x="100000" y="60000"/>
                                    </p:animScale>
                                    <p:animScale>
                                      <p:cBhvr>
                                        <p:cTn id="261" dur="166" decel="50000">
                                          <p:stCondLst>
                                            <p:cond delay="676"/>
                                          </p:stCondLst>
                                        </p:cTn>
                                        <p:tgtEl>
                                          <p:spTgt spid="4">
                                            <p:txEl>
                                              <p:pRg st="15" end="15"/>
                                            </p:txEl>
                                          </p:spTgt>
                                        </p:tgtEl>
                                      </p:cBhvr>
                                      <p:to x="100000" y="100000"/>
                                    </p:animScale>
                                    <p:animScale>
                                      <p:cBhvr>
                                        <p:cTn id="262" dur="26">
                                          <p:stCondLst>
                                            <p:cond delay="1312"/>
                                          </p:stCondLst>
                                        </p:cTn>
                                        <p:tgtEl>
                                          <p:spTgt spid="4">
                                            <p:txEl>
                                              <p:pRg st="15" end="15"/>
                                            </p:txEl>
                                          </p:spTgt>
                                        </p:tgtEl>
                                      </p:cBhvr>
                                      <p:to x="100000" y="80000"/>
                                    </p:animScale>
                                    <p:animScale>
                                      <p:cBhvr>
                                        <p:cTn id="263" dur="166" decel="50000">
                                          <p:stCondLst>
                                            <p:cond delay="1338"/>
                                          </p:stCondLst>
                                        </p:cTn>
                                        <p:tgtEl>
                                          <p:spTgt spid="4">
                                            <p:txEl>
                                              <p:pRg st="15" end="15"/>
                                            </p:txEl>
                                          </p:spTgt>
                                        </p:tgtEl>
                                      </p:cBhvr>
                                      <p:to x="100000" y="100000"/>
                                    </p:animScale>
                                    <p:animScale>
                                      <p:cBhvr>
                                        <p:cTn id="264" dur="26">
                                          <p:stCondLst>
                                            <p:cond delay="1642"/>
                                          </p:stCondLst>
                                        </p:cTn>
                                        <p:tgtEl>
                                          <p:spTgt spid="4">
                                            <p:txEl>
                                              <p:pRg st="15" end="15"/>
                                            </p:txEl>
                                          </p:spTgt>
                                        </p:tgtEl>
                                      </p:cBhvr>
                                      <p:to x="100000" y="90000"/>
                                    </p:animScale>
                                    <p:animScale>
                                      <p:cBhvr>
                                        <p:cTn id="265" dur="166" decel="50000">
                                          <p:stCondLst>
                                            <p:cond delay="1668"/>
                                          </p:stCondLst>
                                        </p:cTn>
                                        <p:tgtEl>
                                          <p:spTgt spid="4">
                                            <p:txEl>
                                              <p:pRg st="15" end="15"/>
                                            </p:txEl>
                                          </p:spTgt>
                                        </p:tgtEl>
                                      </p:cBhvr>
                                      <p:to x="100000" y="100000"/>
                                    </p:animScale>
                                    <p:animScale>
                                      <p:cBhvr>
                                        <p:cTn id="266" dur="26">
                                          <p:stCondLst>
                                            <p:cond delay="1808"/>
                                          </p:stCondLst>
                                        </p:cTn>
                                        <p:tgtEl>
                                          <p:spTgt spid="4">
                                            <p:txEl>
                                              <p:pRg st="15" end="15"/>
                                            </p:txEl>
                                          </p:spTgt>
                                        </p:tgtEl>
                                      </p:cBhvr>
                                      <p:to x="100000" y="95000"/>
                                    </p:animScale>
                                    <p:animScale>
                                      <p:cBhvr>
                                        <p:cTn id="267" dur="166" decel="50000">
                                          <p:stCondLst>
                                            <p:cond delay="1834"/>
                                          </p:stCondLst>
                                        </p:cTn>
                                        <p:tgtEl>
                                          <p:spTgt spid="4">
                                            <p:txEl>
                                              <p:pRg st="15" end="15"/>
                                            </p:txEl>
                                          </p:spTgt>
                                        </p:tgtEl>
                                      </p:cBhvr>
                                      <p:to x="100000" y="100000"/>
                                    </p:animScale>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4">
                                            <p:txEl>
                                              <p:pRg st="16" end="16"/>
                                            </p:txEl>
                                          </p:spTgt>
                                        </p:tgtEl>
                                        <p:attrNameLst>
                                          <p:attrName>style.visibility</p:attrName>
                                        </p:attrNameLst>
                                      </p:cBhvr>
                                      <p:to>
                                        <p:strVal val="visible"/>
                                      </p:to>
                                    </p:set>
                                    <p:animEffect transition="in" filter="wipe(down)">
                                      <p:cBhvr>
                                        <p:cTn id="272" dur="580">
                                          <p:stCondLst>
                                            <p:cond delay="0"/>
                                          </p:stCondLst>
                                        </p:cTn>
                                        <p:tgtEl>
                                          <p:spTgt spid="4">
                                            <p:txEl>
                                              <p:pRg st="16" end="16"/>
                                            </p:txEl>
                                          </p:spTgt>
                                        </p:tgtEl>
                                      </p:cBhvr>
                                    </p:animEffect>
                                    <p:anim calcmode="lin" valueType="num">
                                      <p:cBhvr>
                                        <p:cTn id="273" dur="1822" tmFilter="0,0; 0.14,0.36; 0.43,0.73; 0.71,0.91; 1.0,1.0">
                                          <p:stCondLst>
                                            <p:cond delay="0"/>
                                          </p:stCondLst>
                                        </p:cTn>
                                        <p:tgtEl>
                                          <p:spTgt spid="4">
                                            <p:txEl>
                                              <p:pRg st="16" end="16"/>
                                            </p:txEl>
                                          </p:spTgt>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4">
                                            <p:txEl>
                                              <p:pRg st="16" end="16"/>
                                            </p:txEl>
                                          </p:spTgt>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4">
                                            <p:txEl>
                                              <p:pRg st="16" end="16"/>
                                            </p:txEl>
                                          </p:spTgt>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4">
                                            <p:txEl>
                                              <p:pRg st="16" end="16"/>
                                            </p:txEl>
                                          </p:spTgt>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4">
                                            <p:txEl>
                                              <p:pRg st="16" end="16"/>
                                            </p:txEl>
                                          </p:spTgt>
                                        </p:tgtEl>
                                        <p:attrNameLst>
                                          <p:attrName>ppt_y</p:attrName>
                                        </p:attrNameLst>
                                      </p:cBhvr>
                                      <p:tavLst>
                                        <p:tav tm="0" fmla="#ppt_y-sin(pi*$)/81">
                                          <p:val>
                                            <p:fltVal val="0"/>
                                          </p:val>
                                        </p:tav>
                                        <p:tav tm="100000">
                                          <p:val>
                                            <p:fltVal val="1"/>
                                          </p:val>
                                        </p:tav>
                                      </p:tavLst>
                                    </p:anim>
                                    <p:animScale>
                                      <p:cBhvr>
                                        <p:cTn id="278" dur="26">
                                          <p:stCondLst>
                                            <p:cond delay="650"/>
                                          </p:stCondLst>
                                        </p:cTn>
                                        <p:tgtEl>
                                          <p:spTgt spid="4">
                                            <p:txEl>
                                              <p:pRg st="16" end="16"/>
                                            </p:txEl>
                                          </p:spTgt>
                                        </p:tgtEl>
                                      </p:cBhvr>
                                      <p:to x="100000" y="60000"/>
                                    </p:animScale>
                                    <p:animScale>
                                      <p:cBhvr>
                                        <p:cTn id="279" dur="166" decel="50000">
                                          <p:stCondLst>
                                            <p:cond delay="676"/>
                                          </p:stCondLst>
                                        </p:cTn>
                                        <p:tgtEl>
                                          <p:spTgt spid="4">
                                            <p:txEl>
                                              <p:pRg st="16" end="16"/>
                                            </p:txEl>
                                          </p:spTgt>
                                        </p:tgtEl>
                                      </p:cBhvr>
                                      <p:to x="100000" y="100000"/>
                                    </p:animScale>
                                    <p:animScale>
                                      <p:cBhvr>
                                        <p:cTn id="280" dur="26">
                                          <p:stCondLst>
                                            <p:cond delay="1312"/>
                                          </p:stCondLst>
                                        </p:cTn>
                                        <p:tgtEl>
                                          <p:spTgt spid="4">
                                            <p:txEl>
                                              <p:pRg st="16" end="16"/>
                                            </p:txEl>
                                          </p:spTgt>
                                        </p:tgtEl>
                                      </p:cBhvr>
                                      <p:to x="100000" y="80000"/>
                                    </p:animScale>
                                    <p:animScale>
                                      <p:cBhvr>
                                        <p:cTn id="281" dur="166" decel="50000">
                                          <p:stCondLst>
                                            <p:cond delay="1338"/>
                                          </p:stCondLst>
                                        </p:cTn>
                                        <p:tgtEl>
                                          <p:spTgt spid="4">
                                            <p:txEl>
                                              <p:pRg st="16" end="16"/>
                                            </p:txEl>
                                          </p:spTgt>
                                        </p:tgtEl>
                                      </p:cBhvr>
                                      <p:to x="100000" y="100000"/>
                                    </p:animScale>
                                    <p:animScale>
                                      <p:cBhvr>
                                        <p:cTn id="282" dur="26">
                                          <p:stCondLst>
                                            <p:cond delay="1642"/>
                                          </p:stCondLst>
                                        </p:cTn>
                                        <p:tgtEl>
                                          <p:spTgt spid="4">
                                            <p:txEl>
                                              <p:pRg st="16" end="16"/>
                                            </p:txEl>
                                          </p:spTgt>
                                        </p:tgtEl>
                                      </p:cBhvr>
                                      <p:to x="100000" y="90000"/>
                                    </p:animScale>
                                    <p:animScale>
                                      <p:cBhvr>
                                        <p:cTn id="283" dur="166" decel="50000">
                                          <p:stCondLst>
                                            <p:cond delay="1668"/>
                                          </p:stCondLst>
                                        </p:cTn>
                                        <p:tgtEl>
                                          <p:spTgt spid="4">
                                            <p:txEl>
                                              <p:pRg st="16" end="16"/>
                                            </p:txEl>
                                          </p:spTgt>
                                        </p:tgtEl>
                                      </p:cBhvr>
                                      <p:to x="100000" y="100000"/>
                                    </p:animScale>
                                    <p:animScale>
                                      <p:cBhvr>
                                        <p:cTn id="284" dur="26">
                                          <p:stCondLst>
                                            <p:cond delay="1808"/>
                                          </p:stCondLst>
                                        </p:cTn>
                                        <p:tgtEl>
                                          <p:spTgt spid="4">
                                            <p:txEl>
                                              <p:pRg st="16" end="16"/>
                                            </p:txEl>
                                          </p:spTgt>
                                        </p:tgtEl>
                                      </p:cBhvr>
                                      <p:to x="100000" y="95000"/>
                                    </p:animScale>
                                    <p:animScale>
                                      <p:cBhvr>
                                        <p:cTn id="285" dur="166" decel="50000">
                                          <p:stCondLst>
                                            <p:cond delay="1834"/>
                                          </p:stCondLst>
                                        </p:cTn>
                                        <p:tgtEl>
                                          <p:spTgt spid="4">
                                            <p:txEl>
                                              <p:pRg st="16" end="16"/>
                                            </p:txEl>
                                          </p:spTgt>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27" presetClass="emph" presetSubtype="0" fill="remove" grpId="0" nodeType="clickEffect">
                                  <p:stCondLst>
                                    <p:cond delay="0"/>
                                  </p:stCondLst>
                                  <p:childTnLst>
                                    <p:animClr clrSpc="rgb" dir="cw">
                                      <p:cBhvr override="childStyle">
                                        <p:cTn id="289" dur="250" autoRev="1" fill="remove"/>
                                        <p:tgtEl>
                                          <p:spTgt spid="2"/>
                                        </p:tgtEl>
                                        <p:attrNameLst>
                                          <p:attrName>style.color</p:attrName>
                                        </p:attrNameLst>
                                      </p:cBhvr>
                                      <p:to>
                                        <a:schemeClr val="bg1"/>
                                      </p:to>
                                    </p:animClr>
                                    <p:animClr clrSpc="rgb" dir="cw">
                                      <p:cBhvr>
                                        <p:cTn id="290" dur="250" autoRev="1" fill="remove"/>
                                        <p:tgtEl>
                                          <p:spTgt spid="2"/>
                                        </p:tgtEl>
                                        <p:attrNameLst>
                                          <p:attrName>fillcolor</p:attrName>
                                        </p:attrNameLst>
                                      </p:cBhvr>
                                      <p:to>
                                        <a:schemeClr val="bg1"/>
                                      </p:to>
                                    </p:animClr>
                                    <p:set>
                                      <p:cBhvr>
                                        <p:cTn id="291" dur="250" autoRev="1" fill="remove"/>
                                        <p:tgtEl>
                                          <p:spTgt spid="2"/>
                                        </p:tgtEl>
                                        <p:attrNameLst>
                                          <p:attrName>fill.type</p:attrName>
                                        </p:attrNameLst>
                                      </p:cBhvr>
                                      <p:to>
                                        <p:strVal val="solid"/>
                                      </p:to>
                                    </p:set>
                                    <p:set>
                                      <p:cBhvr>
                                        <p:cTn id="292"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pPr marL="0" indent="0" algn="ctr">
              <a:buNone/>
            </a:pPr>
            <a:r>
              <a:rPr lang="en-US" sz="4800" b="1" dirty="0" smtClean="0">
                <a:latin typeface="Algerian" pitchFamily="82" charset="0"/>
                <a:hlinkClick r:id="rId2" action="ppaction://hlinkfile"/>
              </a:rPr>
              <a:t>The Passive voice</a:t>
            </a:r>
            <a:endParaRPr lang="ar-JO" sz="4800" b="1" dirty="0">
              <a:latin typeface="Algerian" pitchFamily="82" charset="0"/>
            </a:endParaRPr>
          </a:p>
        </p:txBody>
      </p:sp>
      <p:sp>
        <p:nvSpPr>
          <p:cNvPr id="4" name="Action Button: Movie 3">
            <a:hlinkClick r:id="rId3" action="ppaction://hlinkfile" highlightClick="1"/>
          </p:cNvPr>
          <p:cNvSpPr/>
          <p:nvPr/>
        </p:nvSpPr>
        <p:spPr>
          <a:xfrm>
            <a:off x="1371600" y="5105400"/>
            <a:ext cx="1828800" cy="5334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109735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5800" y="514350"/>
            <a:ext cx="8229600" cy="5505450"/>
          </a:xfrm>
        </p:spPr>
        <p:txBody>
          <a:bodyPr/>
          <a:lstStyle/>
          <a:p>
            <a:pPr algn="l" eaLnBrk="1" hangingPunct="1">
              <a:buFontTx/>
              <a:buNone/>
              <a:defRPr/>
            </a:pPr>
            <a:r>
              <a:rPr lang="en-US" sz="4000" b="1" dirty="0" smtClean="0">
                <a:solidFill>
                  <a:schemeClr val="tx2"/>
                </a:solidFill>
                <a:effectLst>
                  <a:outerShdw blurRad="38100" dist="38100" dir="2700000" algn="tl">
                    <a:srgbClr val="C0C0C0"/>
                  </a:outerShdw>
                </a:effectLst>
              </a:rPr>
              <a:t>USE 1:</a:t>
            </a:r>
            <a:r>
              <a:rPr lang="en-US" sz="4000" b="1" dirty="0" smtClean="0">
                <a:effectLst>
                  <a:outerShdw blurRad="38100" dist="38100" dir="2700000" algn="tl">
                    <a:srgbClr val="C0C0C0"/>
                  </a:outerShdw>
                </a:effectLst>
              </a:rPr>
              <a:t>Repeated Actions.</a:t>
            </a:r>
          </a:p>
          <a:p>
            <a:pPr algn="l" eaLnBrk="1" hangingPunct="1">
              <a:buFontTx/>
              <a:buNone/>
              <a:defRPr/>
            </a:pPr>
            <a:endParaRPr lang="en-US" sz="4000" dirty="0" smtClean="0"/>
          </a:p>
          <a:p>
            <a:pPr algn="l" eaLnBrk="1" hangingPunct="1">
              <a:buFontTx/>
              <a:buNone/>
              <a:defRPr/>
            </a:pPr>
            <a:r>
              <a:rPr lang="en-US" dirty="0" smtClean="0"/>
              <a:t>Use the Simple Present to express the idea that an action is repeated or usual. The action can be a habit, a hobby, a daily event, a scheduled event or something that often happens. It can also be something a person often forgets or usually does not do.</a:t>
            </a:r>
            <a:endParaRPr lang="ar-JO" dirty="0" smtClean="0"/>
          </a:p>
          <a:p>
            <a:pPr eaLnBrk="1" hangingPunct="1">
              <a:defRPr/>
            </a:pPr>
            <a:endParaRPr lang="en-US" dirty="0" smtClean="0"/>
          </a:p>
        </p:txBody>
      </p:sp>
    </p:spTree>
    <p:extLst>
      <p:ext uri="{BB962C8B-B14F-4D97-AF65-F5344CB8AC3E}">
        <p14:creationId xmlns:p14="http://schemas.microsoft.com/office/powerpoint/2010/main" val="3212144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iterate type="lt">
                                    <p:tmPct val="10000"/>
                                  </p:iterate>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anim calcmode="lin" valueType="num">
                                      <p:cBhvr>
                                        <p:cTn id="14" dur="500" fill="hold"/>
                                        <p:tgtEl>
                                          <p:spTgt spid="4099">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409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6513" y="1044634"/>
            <a:ext cx="5450743" cy="923330"/>
          </a:xfrm>
          <a:prstGeom prst="rect">
            <a:avLst/>
          </a:prstGeom>
          <a:noFill/>
        </p:spPr>
        <p:txBody>
          <a:bodyPr>
            <a:spAutoFit/>
          </a:bodyPr>
          <a:lstStyle/>
          <a:p>
            <a:pPr algn="ctr">
              <a:defRPr/>
            </a:pPr>
            <a:r>
              <a:rPr lang="en-US" sz="5400" b="1" kern="10" dirty="0">
                <a:ln w="17780" cmpd="sng">
                  <a:solidFill>
                    <a:srgbClr val="FFFFFF"/>
                  </a:solidFill>
                  <a:prstDash val="solid"/>
                  <a:miter lim="800000"/>
                </a:ln>
                <a:solidFill>
                  <a:schemeClr val="bg1">
                    <a:lumMod val="50000"/>
                  </a:schemeClr>
                </a:solidFill>
                <a:effectLst>
                  <a:outerShdw blurRad="50800" algn="tl" rotWithShape="0">
                    <a:srgbClr val="000000"/>
                  </a:outerShdw>
                </a:effectLst>
                <a:latin typeface="Script MT Bold" pitchFamily="66" charset="0"/>
              </a:rPr>
              <a:t>The Passive Voice :</a:t>
            </a:r>
            <a:endParaRPr lang="ar-JO" sz="5400" b="1" dirty="0">
              <a:ln w="17780" cmpd="sng">
                <a:solidFill>
                  <a:srgbClr val="FFFFFF"/>
                </a:solidFill>
                <a:prstDash val="solid"/>
                <a:miter lim="800000"/>
              </a:ln>
              <a:solidFill>
                <a:schemeClr val="bg1">
                  <a:lumMod val="50000"/>
                </a:schemeClr>
              </a:solidFill>
              <a:effectLst>
                <a:outerShdw blurRad="50800" algn="tl" rotWithShape="0">
                  <a:srgbClr val="000000"/>
                </a:outerShdw>
              </a:effectLst>
              <a:latin typeface="Script MT Bold" pitchFamily="66" charset="0"/>
            </a:endParaRPr>
          </a:p>
        </p:txBody>
      </p:sp>
      <p:pic>
        <p:nvPicPr>
          <p:cNvPr id="6" name="Picture 8" descr="C:\Users\DELL\Desktop\imag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85" y="853995"/>
            <a:ext cx="1120428" cy="1304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bwMode="auto">
          <a:xfrm>
            <a:off x="1871663" y="2349500"/>
            <a:ext cx="6400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615950" algn="r" rtl="1" eaLnBrk="0" fontAlgn="base" hangingPunct="0">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r" rtl="1"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marL="0" indent="0" algn="l">
              <a:buFont typeface="Wingdings" pitchFamily="2" charset="2"/>
              <a:buNone/>
              <a:defRPr/>
            </a:pPr>
            <a:r>
              <a:rPr lang="en-US" sz="2000" b="1" dirty="0" smtClean="0"/>
              <a:t>The passive voice is used when focusing on the person or thing affected by an action.</a:t>
            </a:r>
          </a:p>
          <a:p>
            <a:pPr marL="0" indent="0" algn="l">
              <a:buFont typeface="Wingdings" pitchFamily="2" charset="2"/>
              <a:buNone/>
              <a:defRPr/>
            </a:pPr>
            <a:r>
              <a:rPr lang="en-US" sz="2000" b="1" dirty="0" smtClean="0"/>
              <a:t>It is formed: Passive Subject+ To Be+ Past Participle.</a:t>
            </a:r>
          </a:p>
          <a:p>
            <a:pPr marL="0" indent="0" algn="l">
              <a:buFont typeface="Wingdings" pitchFamily="2" charset="2"/>
              <a:buNone/>
              <a:defRPr/>
            </a:pPr>
            <a:r>
              <a:rPr lang="en-US" sz="2000" b="1" dirty="0" smtClean="0"/>
              <a:t>It is often used when the object of the action is more important than that who performs the action or when the doer of the action is unknown</a:t>
            </a:r>
            <a:r>
              <a:rPr lang="en-US" b="1" dirty="0" smtClean="0"/>
              <a:t>.</a:t>
            </a:r>
          </a:p>
          <a:p>
            <a:pPr marL="0" indent="0" algn="l">
              <a:buFont typeface="Wingdings" pitchFamily="2" charset="2"/>
              <a:buNone/>
              <a:defRPr/>
            </a:pPr>
            <a:endParaRPr lang="en-US" b="1" dirty="0"/>
          </a:p>
          <a:p>
            <a:pPr marL="0" indent="0" algn="l">
              <a:buFont typeface="Wingdings" pitchFamily="2" charset="2"/>
              <a:buNone/>
              <a:defRPr/>
            </a:pPr>
            <a:endParaRPr lang="en-US" b="1" dirty="0" smtClean="0"/>
          </a:p>
          <a:p>
            <a:pPr marL="0" indent="0" algn="l">
              <a:buFont typeface="Wingdings" pitchFamily="2" charset="2"/>
              <a:buNone/>
              <a:defRPr/>
            </a:pPr>
            <a:r>
              <a:rPr lang="en-US" dirty="0" smtClean="0"/>
              <a:t>.</a:t>
            </a:r>
          </a:p>
          <a:p>
            <a:pPr algn="l">
              <a:defRPr/>
            </a:pPr>
            <a:endParaRPr lang="ar-JO" dirty="0"/>
          </a:p>
        </p:txBody>
      </p:sp>
      <p:sp>
        <p:nvSpPr>
          <p:cNvPr id="9" name="Frame 8"/>
          <p:cNvSpPr/>
          <p:nvPr/>
        </p:nvSpPr>
        <p:spPr>
          <a:xfrm>
            <a:off x="2085975" y="1079500"/>
            <a:ext cx="5451475" cy="889000"/>
          </a:xfrm>
          <a:prstGeom prst="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solidFill>
                <a:schemeClr val="tx1"/>
              </a:solidFill>
            </a:endParaRPr>
          </a:p>
        </p:txBody>
      </p:sp>
    </p:spTree>
    <p:extLst>
      <p:ext uri="{BB962C8B-B14F-4D97-AF65-F5344CB8AC3E}">
        <p14:creationId xmlns:p14="http://schemas.microsoft.com/office/powerpoint/2010/main" val="2941029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p:cTn id="32"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p:cTn id="41"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43"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8">
                                            <p:txEl>
                                              <p:pRg st="5" end="5"/>
                                            </p:txEl>
                                          </p:spTgt>
                                        </p:tgtEl>
                                        <p:attrNameLst>
                                          <p:attrName>style.visibility</p:attrName>
                                        </p:attrNameLst>
                                      </p:cBhvr>
                                      <p:to>
                                        <p:strVal val="visible"/>
                                      </p:to>
                                    </p:set>
                                    <p:anim calcmode="lin" valueType="num">
                                      <p:cBhvr>
                                        <p:cTn id="50" dur="500" fill="hold"/>
                                        <p:tgtEl>
                                          <p:spTgt spid="8">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8">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50938" y="1268413"/>
            <a:ext cx="75612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t>If the agent is important, use “by”.</a:t>
            </a:r>
          </a:p>
          <a:p>
            <a:pPr algn="l"/>
            <a:r>
              <a:rPr lang="en-US" b="1"/>
              <a:t>Only transitive verbs (that take an object) can be used in the passive voice.</a:t>
            </a:r>
          </a:p>
          <a:p>
            <a:pPr algn="l"/>
            <a:endParaRPr lang="en-US" b="1"/>
          </a:p>
          <a:p>
            <a:pPr algn="l"/>
            <a:endParaRPr lang="en-US" b="1"/>
          </a:p>
          <a:p>
            <a:pPr algn="l"/>
            <a:endParaRPr lang="en-US" b="1"/>
          </a:p>
          <a:p>
            <a:pPr algn="l"/>
            <a:endParaRPr lang="en-US" b="1"/>
          </a:p>
          <a:p>
            <a:pPr algn="l"/>
            <a:endParaRPr lang="en-US" b="1"/>
          </a:p>
          <a:p>
            <a:pPr algn="l"/>
            <a:endParaRPr lang="en-US" b="1"/>
          </a:p>
          <a:p>
            <a:pPr algn="l"/>
            <a:endParaRPr lang="en-US" b="1"/>
          </a:p>
          <a:p>
            <a:pPr algn="l"/>
            <a:endParaRPr lang="en-US" b="1"/>
          </a:p>
          <a:p>
            <a:pPr algn="l"/>
            <a:endParaRPr lang="en-US" b="1"/>
          </a:p>
        </p:txBody>
      </p:sp>
      <p:sp>
        <p:nvSpPr>
          <p:cNvPr id="8" name="Rectangle 7"/>
          <p:cNvSpPr/>
          <p:nvPr/>
        </p:nvSpPr>
        <p:spPr>
          <a:xfrm rot="20608992">
            <a:off x="1683472" y="3645114"/>
            <a:ext cx="5626348" cy="707886"/>
          </a:xfrm>
          <a:prstGeom prst="rect">
            <a:avLst/>
          </a:prstGeom>
          <a:noFill/>
          <a:effectLst>
            <a:outerShdw blurRad="50800" dist="50800" dir="5400000" algn="ctr" rotWithShape="0">
              <a:srgbClr val="FF3399"/>
            </a:outerShdw>
          </a:effectLst>
        </p:spPr>
        <p:txBody>
          <a:bodyPr wrap="none">
            <a:spAutoFit/>
          </a:bodyPr>
          <a:lstStyle/>
          <a:p>
            <a:pPr algn="ctr">
              <a:defRPr/>
            </a:pPr>
            <a:r>
              <a:rPr lang="en-U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It has the </a:t>
            </a:r>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following forms</a:t>
            </a:r>
            <a:endParaRPr lang="en-U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90716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4294967295"/>
          </p:nvPr>
        </p:nvSpPr>
        <p:spPr>
          <a:xfrm>
            <a:off x="1441450" y="2276475"/>
            <a:ext cx="6729413" cy="3798888"/>
          </a:xfrm>
          <a:prstGeom prst="rect">
            <a:avLst/>
          </a:prstGeom>
        </p:spPr>
        <p:txBody>
          <a:bodyPr>
            <a:normAutofit fontScale="55000" lnSpcReduction="20000"/>
          </a:bodyPr>
          <a:lstStyle/>
          <a:p>
            <a:pPr marL="609600" indent="-609600" algn="l" rtl="0" eaLnBrk="1" fontAlgn="auto" hangingPunct="1">
              <a:lnSpc>
                <a:spcPct val="90000"/>
              </a:lnSpc>
              <a:spcAft>
                <a:spcPts val="0"/>
              </a:spcAft>
              <a:defRPr/>
            </a:pPr>
            <a:r>
              <a:rPr lang="en-US" sz="3600" b="1" dirty="0" smtClean="0">
                <a:solidFill>
                  <a:srgbClr val="0070C0"/>
                </a:solidFill>
                <a:latin typeface="Comic Sans MS" pitchFamily="66" charset="0"/>
              </a:rPr>
              <a:t>Is , am , are + V.3 </a:t>
            </a:r>
          </a:p>
          <a:p>
            <a:pPr marL="609600" indent="-609600" algn="l" rtl="0" eaLnBrk="1" fontAlgn="auto" hangingPunct="1">
              <a:lnSpc>
                <a:spcPct val="90000"/>
              </a:lnSpc>
              <a:spcAft>
                <a:spcPts val="0"/>
              </a:spcAft>
              <a:defRPr/>
            </a:pPr>
            <a:r>
              <a:rPr lang="en-US" sz="3600" b="1" dirty="0" smtClean="0">
                <a:latin typeface="Comic Sans MS" pitchFamily="66" charset="0"/>
              </a:rPr>
              <a:t>Examples </a:t>
            </a:r>
            <a:r>
              <a:rPr lang="en-US" sz="3600" dirty="0" smtClean="0">
                <a:latin typeface="Comic Sans MS" pitchFamily="66" charset="0"/>
              </a:rPr>
              <a:t>:</a:t>
            </a:r>
          </a:p>
          <a:p>
            <a:pPr marL="609600" indent="-609600" algn="l" rtl="0" eaLnBrk="1" fontAlgn="auto" hangingPunct="1">
              <a:lnSpc>
                <a:spcPct val="90000"/>
              </a:lnSpc>
              <a:spcAft>
                <a:spcPts val="0"/>
              </a:spcAft>
              <a:defRPr/>
            </a:pPr>
            <a:r>
              <a:rPr lang="en-US" sz="3600" dirty="0" smtClean="0">
                <a:solidFill>
                  <a:srgbClr val="FF3399"/>
                </a:solidFill>
                <a:latin typeface="Comic Sans MS" pitchFamily="66" charset="0"/>
              </a:rPr>
              <a:t>Active</a:t>
            </a:r>
            <a:r>
              <a:rPr lang="en-US" sz="3600" dirty="0" smtClean="0">
                <a:solidFill>
                  <a:srgbClr val="FF33CC"/>
                </a:solidFill>
                <a:latin typeface="Comic Sans MS" pitchFamily="66" charset="0"/>
              </a:rPr>
              <a:t> :</a:t>
            </a:r>
            <a:r>
              <a:rPr lang="en-US" sz="3600" dirty="0" smtClean="0">
                <a:latin typeface="Comic Sans MS" pitchFamily="66" charset="0"/>
              </a:rPr>
              <a:t>we </a:t>
            </a:r>
            <a:r>
              <a:rPr lang="en-US" sz="3600" u="sng" dirty="0" smtClean="0">
                <a:latin typeface="Comic Sans MS" pitchFamily="66" charset="0"/>
              </a:rPr>
              <a:t>pay</a:t>
            </a:r>
            <a:r>
              <a:rPr lang="en-US" sz="3600" dirty="0" smtClean="0">
                <a:latin typeface="Comic Sans MS" pitchFamily="66" charset="0"/>
              </a:rPr>
              <a:t> the electricity bills by mail.</a:t>
            </a:r>
          </a:p>
          <a:p>
            <a:pPr marL="609600" indent="-609600" algn="l" rtl="0" eaLnBrk="1" fontAlgn="auto" hangingPunct="1">
              <a:lnSpc>
                <a:spcPct val="90000"/>
              </a:lnSpc>
              <a:spcAft>
                <a:spcPts val="0"/>
              </a:spcAft>
              <a:defRPr/>
            </a:pPr>
            <a:r>
              <a:rPr lang="en-US" sz="3600" dirty="0" smtClean="0">
                <a:latin typeface="Comic Sans MS" pitchFamily="66" charset="0"/>
              </a:rPr>
              <a:t>            </a:t>
            </a:r>
          </a:p>
          <a:p>
            <a:pPr marL="609600" indent="-609600" algn="l" rtl="0" eaLnBrk="1" fontAlgn="auto" hangingPunct="1">
              <a:lnSpc>
                <a:spcPct val="90000"/>
              </a:lnSpc>
              <a:spcAft>
                <a:spcPts val="0"/>
              </a:spcAft>
              <a:defRPr/>
            </a:pPr>
            <a:r>
              <a:rPr lang="en-US" sz="3600" dirty="0" smtClean="0">
                <a:solidFill>
                  <a:srgbClr val="FF0066"/>
                </a:solidFill>
                <a:latin typeface="Comic Sans MS" pitchFamily="66" charset="0"/>
              </a:rPr>
              <a:t>   </a:t>
            </a:r>
            <a:r>
              <a:rPr lang="en-US" sz="3600" b="1" dirty="0" smtClean="0">
                <a:solidFill>
                  <a:srgbClr val="FF3399"/>
                </a:solidFill>
                <a:latin typeface="Comic Sans MS" pitchFamily="66" charset="0"/>
              </a:rPr>
              <a:t>Passive:</a:t>
            </a:r>
            <a:r>
              <a:rPr lang="en-US" sz="3600" dirty="0" smtClean="0">
                <a:solidFill>
                  <a:srgbClr val="FF3399"/>
                </a:solidFill>
                <a:latin typeface="Comic Sans MS" pitchFamily="66" charset="0"/>
              </a:rPr>
              <a:t> </a:t>
            </a:r>
            <a:r>
              <a:rPr lang="en-US" sz="3600" dirty="0" smtClean="0">
                <a:latin typeface="Comic Sans MS" pitchFamily="66" charset="0"/>
              </a:rPr>
              <a:t>The electricity bills </a:t>
            </a:r>
            <a:r>
              <a:rPr lang="en-US" sz="3600" b="1" u="sng" dirty="0" smtClean="0">
                <a:solidFill>
                  <a:srgbClr val="0070C0"/>
                </a:solidFill>
                <a:latin typeface="Comic Sans MS" pitchFamily="66" charset="0"/>
              </a:rPr>
              <a:t>are paid</a:t>
            </a:r>
            <a:r>
              <a:rPr lang="en-US" sz="3600" b="1" dirty="0" smtClean="0">
                <a:solidFill>
                  <a:srgbClr val="FF3399"/>
                </a:solidFill>
                <a:latin typeface="Comic Sans MS" pitchFamily="66" charset="0"/>
              </a:rPr>
              <a:t> </a:t>
            </a:r>
            <a:r>
              <a:rPr lang="en-US" sz="3600" dirty="0" smtClean="0">
                <a:latin typeface="Comic Sans MS" pitchFamily="66" charset="0"/>
              </a:rPr>
              <a:t>by mail. </a:t>
            </a:r>
          </a:p>
          <a:p>
            <a:pPr marL="609600" indent="-609600" algn="l" rtl="0" eaLnBrk="1" fontAlgn="auto" hangingPunct="1">
              <a:lnSpc>
                <a:spcPct val="90000"/>
              </a:lnSpc>
              <a:spcAft>
                <a:spcPts val="0"/>
              </a:spcAft>
              <a:defRPr/>
            </a:pPr>
            <a:endParaRPr lang="en-US" sz="3600" dirty="0" smtClean="0">
              <a:latin typeface="Comic Sans MS" pitchFamily="66" charset="0"/>
            </a:endParaRPr>
          </a:p>
          <a:p>
            <a:pPr marL="609600" indent="-609600" algn="l" rtl="0" eaLnBrk="1" fontAlgn="auto" hangingPunct="1">
              <a:lnSpc>
                <a:spcPct val="90000"/>
              </a:lnSpc>
              <a:spcAft>
                <a:spcPts val="0"/>
              </a:spcAft>
              <a:defRPr/>
            </a:pPr>
            <a:r>
              <a:rPr lang="en-US" sz="3600" dirty="0" smtClean="0">
                <a:solidFill>
                  <a:srgbClr val="FF0066"/>
                </a:solidFill>
                <a:latin typeface="Comic Sans MS" pitchFamily="66" charset="0"/>
              </a:rPr>
              <a:t>        Active</a:t>
            </a:r>
            <a:r>
              <a:rPr lang="en-US" sz="3600" dirty="0" smtClean="0">
                <a:latin typeface="Comic Sans MS" pitchFamily="66" charset="0"/>
              </a:rPr>
              <a:t>  They </a:t>
            </a:r>
            <a:r>
              <a:rPr lang="en-US" sz="3600" u="sng" dirty="0" smtClean="0">
                <a:latin typeface="Comic Sans MS" pitchFamily="66" charset="0"/>
              </a:rPr>
              <a:t>send</a:t>
            </a:r>
            <a:r>
              <a:rPr lang="en-US" sz="3600" dirty="0" smtClean="0">
                <a:latin typeface="Comic Sans MS" pitchFamily="66" charset="0"/>
              </a:rPr>
              <a:t> me text messages daily.</a:t>
            </a:r>
          </a:p>
          <a:p>
            <a:pPr marL="609600" indent="-609600" algn="l" rtl="0" eaLnBrk="1" fontAlgn="auto" hangingPunct="1">
              <a:lnSpc>
                <a:spcPct val="90000"/>
              </a:lnSpc>
              <a:spcAft>
                <a:spcPts val="0"/>
              </a:spcAft>
              <a:defRPr/>
            </a:pPr>
            <a:endParaRPr lang="en-US" sz="3600" dirty="0" smtClean="0">
              <a:latin typeface="Comic Sans MS" pitchFamily="66" charset="0"/>
            </a:endParaRPr>
          </a:p>
          <a:p>
            <a:pPr marL="609600" indent="-609600" algn="l" rtl="0" eaLnBrk="1" fontAlgn="auto" hangingPunct="1">
              <a:lnSpc>
                <a:spcPct val="90000"/>
              </a:lnSpc>
              <a:spcAft>
                <a:spcPts val="0"/>
              </a:spcAft>
              <a:defRPr/>
            </a:pPr>
            <a:r>
              <a:rPr lang="en-US" sz="3600" dirty="0" smtClean="0">
                <a:latin typeface="Comic Sans MS" pitchFamily="66" charset="0"/>
              </a:rPr>
              <a:t>          </a:t>
            </a:r>
            <a:r>
              <a:rPr lang="en-US" sz="3600" b="1" dirty="0" smtClean="0">
                <a:solidFill>
                  <a:srgbClr val="FF3399"/>
                </a:solidFill>
                <a:latin typeface="Comic Sans MS" pitchFamily="66" charset="0"/>
              </a:rPr>
              <a:t>Passive:</a:t>
            </a:r>
            <a:r>
              <a:rPr lang="en-US" sz="3600" dirty="0" smtClean="0">
                <a:solidFill>
                  <a:srgbClr val="FF0066"/>
                </a:solidFill>
                <a:latin typeface="Comic Sans MS" pitchFamily="66" charset="0"/>
              </a:rPr>
              <a:t> </a:t>
            </a:r>
            <a:r>
              <a:rPr lang="en-US" sz="3600" dirty="0" smtClean="0">
                <a:latin typeface="Comic Sans MS" pitchFamily="66" charset="0"/>
              </a:rPr>
              <a:t>I </a:t>
            </a:r>
            <a:r>
              <a:rPr lang="en-US" sz="3600" b="1" u="sng" dirty="0" smtClean="0">
                <a:solidFill>
                  <a:srgbClr val="0070C0"/>
                </a:solidFill>
                <a:latin typeface="Comic Sans MS" pitchFamily="66" charset="0"/>
              </a:rPr>
              <a:t>am sent</a:t>
            </a:r>
            <a:r>
              <a:rPr lang="en-US" sz="3600" b="1" dirty="0" smtClean="0">
                <a:solidFill>
                  <a:srgbClr val="0070C0"/>
                </a:solidFill>
                <a:latin typeface="Comic Sans MS" pitchFamily="66" charset="0"/>
              </a:rPr>
              <a:t> </a:t>
            </a:r>
            <a:r>
              <a:rPr lang="en-US" sz="3600" dirty="0" smtClean="0">
                <a:latin typeface="Comic Sans MS" pitchFamily="66" charset="0"/>
              </a:rPr>
              <a:t>text messages daily. Or </a:t>
            </a:r>
          </a:p>
          <a:p>
            <a:pPr marL="609600" indent="-609600" algn="l" rtl="0" eaLnBrk="1" fontAlgn="auto" hangingPunct="1">
              <a:lnSpc>
                <a:spcPct val="90000"/>
              </a:lnSpc>
              <a:spcAft>
                <a:spcPts val="0"/>
              </a:spcAft>
              <a:defRPr/>
            </a:pPr>
            <a:endParaRPr lang="en-US" sz="3600" dirty="0" smtClean="0">
              <a:latin typeface="Comic Sans MS" pitchFamily="66" charset="0"/>
            </a:endParaRPr>
          </a:p>
          <a:p>
            <a:pPr marL="609600" indent="-609600" algn="l" rtl="0" eaLnBrk="1" fontAlgn="auto" hangingPunct="1">
              <a:lnSpc>
                <a:spcPct val="90000"/>
              </a:lnSpc>
              <a:spcAft>
                <a:spcPts val="0"/>
              </a:spcAft>
              <a:defRPr/>
            </a:pPr>
            <a:r>
              <a:rPr lang="en-US" sz="3600" dirty="0" smtClean="0">
                <a:latin typeface="Comic Sans MS" pitchFamily="66" charset="0"/>
              </a:rPr>
              <a:t>Text messages  </a:t>
            </a:r>
            <a:r>
              <a:rPr lang="en-US" sz="3600" b="1" u="sng" dirty="0" smtClean="0">
                <a:solidFill>
                  <a:srgbClr val="0070C0"/>
                </a:solidFill>
                <a:latin typeface="Comic Sans MS" pitchFamily="66" charset="0"/>
              </a:rPr>
              <a:t>are sent</a:t>
            </a:r>
            <a:r>
              <a:rPr lang="en-US" sz="3600" b="1" dirty="0" smtClean="0">
                <a:solidFill>
                  <a:srgbClr val="0070C0"/>
                </a:solidFill>
                <a:latin typeface="Comic Sans MS" pitchFamily="66" charset="0"/>
              </a:rPr>
              <a:t> </a:t>
            </a:r>
            <a:r>
              <a:rPr lang="en-US" sz="3600" dirty="0" smtClean="0">
                <a:latin typeface="Comic Sans MS" pitchFamily="66" charset="0"/>
              </a:rPr>
              <a:t>to me daily .</a:t>
            </a:r>
          </a:p>
          <a:p>
            <a:pPr marL="609600" indent="-609600" algn="l" rtl="0" eaLnBrk="1" fontAlgn="auto" hangingPunct="1">
              <a:lnSpc>
                <a:spcPct val="90000"/>
              </a:lnSpc>
              <a:spcAft>
                <a:spcPts val="0"/>
              </a:spcAft>
              <a:defRPr/>
            </a:pPr>
            <a:endParaRPr lang="en-US" sz="3200" dirty="0" smtClean="0"/>
          </a:p>
          <a:p>
            <a:pPr marL="609600" indent="-609600" algn="l" rtl="0" eaLnBrk="1" fontAlgn="auto" hangingPunct="1">
              <a:lnSpc>
                <a:spcPct val="90000"/>
              </a:lnSpc>
              <a:spcAft>
                <a:spcPts val="0"/>
              </a:spcAft>
              <a:defRPr/>
            </a:pPr>
            <a:r>
              <a:rPr lang="en-US" sz="3200" dirty="0" smtClean="0"/>
              <a:t>     </a:t>
            </a:r>
          </a:p>
          <a:p>
            <a:pPr marL="609600" indent="-609600" algn="l" rtl="0" eaLnBrk="1" fontAlgn="auto" hangingPunct="1">
              <a:lnSpc>
                <a:spcPct val="90000"/>
              </a:lnSpc>
              <a:spcAft>
                <a:spcPts val="0"/>
              </a:spcAft>
              <a:defRPr/>
            </a:pPr>
            <a:r>
              <a:rPr lang="en-US" sz="2400" dirty="0" smtClean="0"/>
              <a:t>   </a:t>
            </a:r>
          </a:p>
          <a:p>
            <a:pPr marL="609600" indent="-609600" eaLnBrk="1" fontAlgn="auto" hangingPunct="1">
              <a:lnSpc>
                <a:spcPct val="90000"/>
              </a:lnSpc>
              <a:spcAft>
                <a:spcPts val="0"/>
              </a:spcAft>
              <a:defRPr/>
            </a:pPr>
            <a:endParaRPr lang="en-US" dirty="0" smtClean="0"/>
          </a:p>
        </p:txBody>
      </p:sp>
      <p:sp>
        <p:nvSpPr>
          <p:cNvPr id="2" name="Curved Left Arrow 1"/>
          <p:cNvSpPr/>
          <p:nvPr/>
        </p:nvSpPr>
        <p:spPr>
          <a:xfrm>
            <a:off x="7902576" y="2708274"/>
            <a:ext cx="504825" cy="842963"/>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solidFill>
                <a:schemeClr val="tx1"/>
              </a:solidFill>
            </a:endParaRPr>
          </a:p>
        </p:txBody>
      </p:sp>
      <p:sp>
        <p:nvSpPr>
          <p:cNvPr id="4" name="Curved Left Arrow 3"/>
          <p:cNvSpPr/>
          <p:nvPr/>
        </p:nvSpPr>
        <p:spPr>
          <a:xfrm>
            <a:off x="8200345" y="3868057"/>
            <a:ext cx="719137" cy="768350"/>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solidFill>
                <a:schemeClr val="tx1"/>
              </a:solidFill>
            </a:endParaRPr>
          </a:p>
        </p:txBody>
      </p:sp>
      <p:sp>
        <p:nvSpPr>
          <p:cNvPr id="19" name="WordArt 4"/>
          <p:cNvSpPr>
            <a:spLocks noChangeArrowheads="1" noChangeShapeType="1" noTextEdit="1"/>
          </p:cNvSpPr>
          <p:nvPr/>
        </p:nvSpPr>
        <p:spPr bwMode="auto">
          <a:xfrm>
            <a:off x="2231701" y="1329797"/>
            <a:ext cx="3729520" cy="590009"/>
          </a:xfrm>
          <a:prstGeom prst="rect">
            <a:avLst/>
          </a:prstGeom>
        </p:spPr>
        <p:txBody>
          <a:bodyPr wrap="none" fromWordArt="1">
            <a:prstTxWarp prst="textPlain">
              <a:avLst>
                <a:gd name="adj" fmla="val 50000"/>
              </a:avLst>
            </a:prstTxWarp>
          </a:bodyPr>
          <a:lstStyle/>
          <a:p>
            <a:pPr algn="ctr" rtl="0">
              <a:defRPr/>
            </a:pPr>
            <a:r>
              <a:rPr lang="en-US" sz="3600" kern="10" dirty="0">
                <a:ln w="19050">
                  <a:solidFill>
                    <a:srgbClr val="99CCFF"/>
                  </a:solidFill>
                  <a:round/>
                  <a:headEnd/>
                  <a:tailEnd/>
                </a:ln>
                <a:effectLst>
                  <a:outerShdw dist="35921" dir="2700000" algn="ctr" rotWithShape="0">
                    <a:srgbClr val="990000"/>
                  </a:outerShdw>
                </a:effectLst>
                <a:latin typeface="Impact"/>
              </a:rPr>
              <a:t>Present Simple Passive </a:t>
            </a:r>
            <a:r>
              <a:rPr lang="en-US" sz="3600" kern="10" dirty="0">
                <a:ln w="19050">
                  <a:solidFill>
                    <a:srgbClr val="99CCFF"/>
                  </a:solidFill>
                  <a:round/>
                  <a:headEnd/>
                  <a:tailEnd/>
                </a:ln>
                <a:solidFill>
                  <a:srgbClr val="FFCCFF"/>
                </a:solidFill>
                <a:effectLst>
                  <a:outerShdw dist="35921" dir="2700000" algn="ctr" rotWithShape="0">
                    <a:srgbClr val="990000"/>
                  </a:outerShdw>
                </a:effectLst>
                <a:latin typeface="Impact"/>
              </a:rPr>
              <a:t>:</a:t>
            </a:r>
            <a:endParaRPr lang="ar-JO" sz="3600" kern="10" dirty="0">
              <a:ln w="19050">
                <a:solidFill>
                  <a:srgbClr val="99CCFF"/>
                </a:solidFill>
                <a:round/>
                <a:headEnd/>
                <a:tailEnd/>
              </a:ln>
              <a:solidFill>
                <a:srgbClr val="FFCCFF"/>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3800821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4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1">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500" fill="hold"/>
                                        <p:tgtEl>
                                          <p:spTgt spid="174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74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74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74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7411">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500" fill="hold"/>
                                        <p:tgtEl>
                                          <p:spTgt spid="174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41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74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4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411">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7411">
                                            <p:txEl>
                                              <p:pRg st="3" end="3"/>
                                            </p:txEl>
                                          </p:spTgt>
                                        </p:tgtEl>
                                        <p:attrNameLst>
                                          <p:attrName>style.visibility</p:attrName>
                                        </p:attrNameLst>
                                      </p:cBhvr>
                                      <p:to>
                                        <p:strVal val="visible"/>
                                      </p:to>
                                    </p:set>
                                    <p:anim calcmode="lin" valueType="num">
                                      <p:cBhvr>
                                        <p:cTn id="28" dur="500" fill="hold"/>
                                        <p:tgtEl>
                                          <p:spTgt spid="174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41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74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4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411">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p:cTn id="35" dur="500" fill="hold"/>
                                        <p:tgtEl>
                                          <p:spTgt spid="174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7411">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74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74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7411">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17411">
                                            <p:txEl>
                                              <p:pRg st="6" end="6"/>
                                            </p:txEl>
                                          </p:spTgt>
                                        </p:tgtEl>
                                        <p:attrNameLst>
                                          <p:attrName>style.visibility</p:attrName>
                                        </p:attrNameLst>
                                      </p:cBhvr>
                                      <p:to>
                                        <p:strVal val="visible"/>
                                      </p:to>
                                    </p:set>
                                    <p:anim calcmode="lin" valueType="num">
                                      <p:cBhvr>
                                        <p:cTn id="42" dur="500" fill="hold"/>
                                        <p:tgtEl>
                                          <p:spTgt spid="174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7411">
                                            <p:txEl>
                                              <p:pRg st="6" end="6"/>
                                            </p:txEl>
                                          </p:spTgt>
                                        </p:tgtEl>
                                        <p:attrNameLst>
                                          <p:attrName>ppt_y</p:attrName>
                                        </p:attrNameLst>
                                      </p:cBhvr>
                                      <p:tavLst>
                                        <p:tav tm="0">
                                          <p:val>
                                            <p:strVal val="#ppt_y"/>
                                          </p:val>
                                        </p:tav>
                                        <p:tav tm="100000">
                                          <p:val>
                                            <p:strVal val="#ppt_y"/>
                                          </p:val>
                                        </p:tav>
                                      </p:tavLst>
                                    </p:anim>
                                    <p:anim calcmode="lin" valueType="num">
                                      <p:cBhvr>
                                        <p:cTn id="44" dur="500" fill="hold"/>
                                        <p:tgtEl>
                                          <p:spTgt spid="174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74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7411">
                                            <p:txEl>
                                              <p:pRg st="6" end="6"/>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17411">
                                            <p:txEl>
                                              <p:pRg st="8" end="8"/>
                                            </p:txEl>
                                          </p:spTgt>
                                        </p:tgtEl>
                                        <p:attrNameLst>
                                          <p:attrName>style.visibility</p:attrName>
                                        </p:attrNameLst>
                                      </p:cBhvr>
                                      <p:to>
                                        <p:strVal val="visible"/>
                                      </p:to>
                                    </p:set>
                                    <p:anim calcmode="lin" valueType="num">
                                      <p:cBhvr>
                                        <p:cTn id="49" dur="500" fill="hold"/>
                                        <p:tgtEl>
                                          <p:spTgt spid="17411">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7411">
                                            <p:txEl>
                                              <p:pRg st="8" end="8"/>
                                            </p:txEl>
                                          </p:spTgt>
                                        </p:tgtEl>
                                        <p:attrNameLst>
                                          <p:attrName>ppt_y</p:attrName>
                                        </p:attrNameLst>
                                      </p:cBhvr>
                                      <p:tavLst>
                                        <p:tav tm="0">
                                          <p:val>
                                            <p:strVal val="#ppt_y"/>
                                          </p:val>
                                        </p:tav>
                                        <p:tav tm="100000">
                                          <p:val>
                                            <p:strVal val="#ppt_y"/>
                                          </p:val>
                                        </p:tav>
                                      </p:tavLst>
                                    </p:anim>
                                    <p:anim calcmode="lin" valueType="num">
                                      <p:cBhvr>
                                        <p:cTn id="51" dur="500" fill="hold"/>
                                        <p:tgtEl>
                                          <p:spTgt spid="17411">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7411">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7411">
                                            <p:txEl>
                                              <p:pRg st="8" end="8"/>
                                            </p:txEl>
                                          </p:spTgt>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17411">
                                            <p:txEl>
                                              <p:pRg st="10" end="10"/>
                                            </p:txEl>
                                          </p:spTgt>
                                        </p:tgtEl>
                                        <p:attrNameLst>
                                          <p:attrName>style.visibility</p:attrName>
                                        </p:attrNameLst>
                                      </p:cBhvr>
                                      <p:to>
                                        <p:strVal val="visible"/>
                                      </p:to>
                                    </p:set>
                                    <p:anim calcmode="lin" valueType="num">
                                      <p:cBhvr>
                                        <p:cTn id="56" dur="500" fill="hold"/>
                                        <p:tgtEl>
                                          <p:spTgt spid="17411">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7411">
                                            <p:txEl>
                                              <p:pRg st="10" end="10"/>
                                            </p:txEl>
                                          </p:spTgt>
                                        </p:tgtEl>
                                        <p:attrNameLst>
                                          <p:attrName>ppt_y</p:attrName>
                                        </p:attrNameLst>
                                      </p:cBhvr>
                                      <p:tavLst>
                                        <p:tav tm="0">
                                          <p:val>
                                            <p:strVal val="#ppt_y"/>
                                          </p:val>
                                        </p:tav>
                                        <p:tav tm="100000">
                                          <p:val>
                                            <p:strVal val="#ppt_y"/>
                                          </p:val>
                                        </p:tav>
                                      </p:tavLst>
                                    </p:anim>
                                    <p:anim calcmode="lin" valueType="num">
                                      <p:cBhvr>
                                        <p:cTn id="58" dur="500" fill="hold"/>
                                        <p:tgtEl>
                                          <p:spTgt spid="17411">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7411">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7411">
                                            <p:txEl>
                                              <p:pRg st="10" end="1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7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4294967295"/>
          </p:nvPr>
        </p:nvSpPr>
        <p:spPr>
          <a:xfrm>
            <a:off x="457200" y="2020888"/>
            <a:ext cx="8229600" cy="4075112"/>
          </a:xfrm>
          <a:prstGeom prst="rect">
            <a:avLst/>
          </a:prstGeom>
        </p:spPr>
        <p:txBody>
          <a:bodyPr>
            <a:normAutofit lnSpcReduction="10000"/>
          </a:bodyPr>
          <a:lstStyle/>
          <a:p>
            <a:pPr marL="0" indent="-274320" algn="l" rtl="0" eaLnBrk="1" fontAlgn="auto" hangingPunct="1">
              <a:lnSpc>
                <a:spcPct val="90000"/>
              </a:lnSpc>
              <a:spcAft>
                <a:spcPts val="0"/>
              </a:spcAft>
              <a:defRPr/>
            </a:pPr>
            <a:endParaRPr lang="en-US" sz="2800" dirty="0" smtClean="0"/>
          </a:p>
          <a:p>
            <a:pPr marL="0" indent="-274320" algn="l" rtl="0" eaLnBrk="1" fontAlgn="auto" hangingPunct="1">
              <a:lnSpc>
                <a:spcPct val="90000"/>
              </a:lnSpc>
              <a:spcAft>
                <a:spcPts val="0"/>
              </a:spcAft>
              <a:defRPr/>
            </a:pPr>
            <a:endParaRPr lang="en-US" sz="2800" dirty="0" smtClean="0"/>
          </a:p>
          <a:p>
            <a:pPr marL="0" indent="-274320" algn="l" rtl="0" eaLnBrk="1" fontAlgn="auto" hangingPunct="1">
              <a:lnSpc>
                <a:spcPct val="90000"/>
              </a:lnSpc>
              <a:spcAft>
                <a:spcPts val="0"/>
              </a:spcAft>
              <a:defRPr/>
            </a:pPr>
            <a:endParaRPr lang="en-US" sz="2800" dirty="0" smtClean="0">
              <a:solidFill>
                <a:srgbClr val="A50021"/>
              </a:solidFill>
              <a:latin typeface="Comic Sans MS" pitchFamily="66" charset="0"/>
            </a:endParaRPr>
          </a:p>
          <a:p>
            <a:pPr marL="0" indent="-274320" algn="l" rtl="0" eaLnBrk="1" fontAlgn="auto" hangingPunct="1">
              <a:lnSpc>
                <a:spcPct val="90000"/>
              </a:lnSpc>
              <a:spcAft>
                <a:spcPts val="0"/>
              </a:spcAft>
              <a:defRPr/>
            </a:pPr>
            <a:r>
              <a:rPr lang="en-US" sz="2800" b="1" dirty="0" smtClean="0">
                <a:solidFill>
                  <a:srgbClr val="0070C0"/>
                </a:solidFill>
                <a:latin typeface="Comic Sans MS" pitchFamily="66" charset="0"/>
              </a:rPr>
              <a:t>Was  ,  were   + V.3 :</a:t>
            </a:r>
          </a:p>
          <a:p>
            <a:pPr marL="0" indent="-274320" algn="l" rtl="0" eaLnBrk="1" fontAlgn="auto" hangingPunct="1">
              <a:lnSpc>
                <a:spcPct val="90000"/>
              </a:lnSpc>
              <a:spcAft>
                <a:spcPts val="0"/>
              </a:spcAft>
              <a:defRPr/>
            </a:pPr>
            <a:r>
              <a:rPr lang="en-US" sz="2800" dirty="0" smtClean="0">
                <a:latin typeface="Comic Sans MS" pitchFamily="66" charset="0"/>
              </a:rPr>
              <a:t> Examples :</a:t>
            </a:r>
          </a:p>
          <a:p>
            <a:pPr marL="0" indent="-274320" algn="l" rtl="0" eaLnBrk="1" fontAlgn="auto" hangingPunct="1">
              <a:lnSpc>
                <a:spcPct val="90000"/>
              </a:lnSpc>
              <a:spcAft>
                <a:spcPts val="0"/>
              </a:spcAft>
              <a:defRPr/>
            </a:pPr>
            <a:r>
              <a:rPr lang="en-US" sz="2800" b="1" dirty="0" smtClean="0">
                <a:solidFill>
                  <a:srgbClr val="FF99CC"/>
                </a:solidFill>
                <a:latin typeface="Comic Sans MS" pitchFamily="66" charset="0"/>
              </a:rPr>
              <a:t>Active</a:t>
            </a:r>
            <a:r>
              <a:rPr lang="en-US" sz="2800" b="1" dirty="0" smtClean="0">
                <a:solidFill>
                  <a:srgbClr val="FF0066"/>
                </a:solidFill>
                <a:latin typeface="Comic Sans MS" pitchFamily="66" charset="0"/>
              </a:rPr>
              <a:t> :</a:t>
            </a:r>
            <a:r>
              <a:rPr lang="en-US" sz="2800" dirty="0" smtClean="0">
                <a:latin typeface="Comic Sans MS" pitchFamily="66" charset="0"/>
              </a:rPr>
              <a:t>They </a:t>
            </a:r>
            <a:r>
              <a:rPr lang="en-US" sz="2800" u="sng" dirty="0" smtClean="0">
                <a:latin typeface="Comic Sans MS" pitchFamily="66" charset="0"/>
              </a:rPr>
              <a:t>built</a:t>
            </a:r>
            <a:r>
              <a:rPr lang="en-US" sz="2800" dirty="0" smtClean="0">
                <a:latin typeface="Comic Sans MS" pitchFamily="66" charset="0"/>
              </a:rPr>
              <a:t> this school in 1960 .</a:t>
            </a:r>
          </a:p>
          <a:p>
            <a:pPr marL="0" indent="-274320" algn="l" rtl="0" eaLnBrk="1" fontAlgn="auto" hangingPunct="1">
              <a:lnSpc>
                <a:spcPct val="90000"/>
              </a:lnSpc>
              <a:spcAft>
                <a:spcPts val="0"/>
              </a:spcAft>
              <a:defRPr/>
            </a:pPr>
            <a:r>
              <a:rPr lang="en-US" sz="2800" b="1" dirty="0" smtClean="0">
                <a:solidFill>
                  <a:srgbClr val="FF99CC"/>
                </a:solidFill>
                <a:latin typeface="Comic Sans MS" pitchFamily="66" charset="0"/>
              </a:rPr>
              <a:t>Passive:</a:t>
            </a:r>
            <a:r>
              <a:rPr lang="en-US" sz="2800" dirty="0" smtClean="0">
                <a:latin typeface="Comic Sans MS" pitchFamily="66" charset="0"/>
              </a:rPr>
              <a:t> This school </a:t>
            </a:r>
            <a:r>
              <a:rPr lang="en-US" sz="2800" b="1" u="sng" dirty="0" smtClean="0">
                <a:solidFill>
                  <a:srgbClr val="0070C0"/>
                </a:solidFill>
                <a:latin typeface="Comic Sans MS" pitchFamily="66" charset="0"/>
              </a:rPr>
              <a:t>was built</a:t>
            </a:r>
            <a:r>
              <a:rPr lang="en-US" sz="2800" b="1" dirty="0" smtClean="0">
                <a:solidFill>
                  <a:srgbClr val="0070C0"/>
                </a:solidFill>
                <a:latin typeface="Comic Sans MS" pitchFamily="66" charset="0"/>
              </a:rPr>
              <a:t> </a:t>
            </a:r>
            <a:r>
              <a:rPr lang="en-US" sz="2800" dirty="0" smtClean="0">
                <a:latin typeface="Comic Sans MS" pitchFamily="66" charset="0"/>
              </a:rPr>
              <a:t>in 1960.</a:t>
            </a:r>
          </a:p>
          <a:p>
            <a:pPr marL="0" indent="-274320" algn="l" rtl="0" eaLnBrk="1" fontAlgn="auto" hangingPunct="1">
              <a:lnSpc>
                <a:spcPct val="90000"/>
              </a:lnSpc>
              <a:spcAft>
                <a:spcPts val="0"/>
              </a:spcAft>
              <a:defRPr/>
            </a:pPr>
            <a:r>
              <a:rPr lang="en-US" sz="2800" b="1" dirty="0" smtClean="0">
                <a:solidFill>
                  <a:srgbClr val="FF99CC"/>
                </a:solidFill>
                <a:latin typeface="Comic Sans MS" pitchFamily="66" charset="0"/>
              </a:rPr>
              <a:t>Active:</a:t>
            </a:r>
            <a:r>
              <a:rPr lang="en-US" sz="2800" dirty="0" smtClean="0">
                <a:latin typeface="Comic Sans MS" pitchFamily="66" charset="0"/>
              </a:rPr>
              <a:t> Someone </a:t>
            </a:r>
            <a:r>
              <a:rPr lang="en-US" sz="2800" u="sng" dirty="0" smtClean="0">
                <a:latin typeface="Comic Sans MS" pitchFamily="66" charset="0"/>
              </a:rPr>
              <a:t>took</a:t>
            </a:r>
            <a:r>
              <a:rPr lang="en-US" sz="2800" dirty="0" smtClean="0">
                <a:latin typeface="Comic Sans MS" pitchFamily="66" charset="0"/>
              </a:rPr>
              <a:t> my book and pen .</a:t>
            </a:r>
          </a:p>
          <a:p>
            <a:pPr marL="0" indent="-274320" algn="l" rtl="0" eaLnBrk="1" fontAlgn="auto" hangingPunct="1">
              <a:lnSpc>
                <a:spcPct val="90000"/>
              </a:lnSpc>
              <a:spcAft>
                <a:spcPts val="0"/>
              </a:spcAft>
              <a:defRPr/>
            </a:pPr>
            <a:r>
              <a:rPr lang="en-US" sz="2800" b="1" dirty="0" smtClean="0">
                <a:solidFill>
                  <a:srgbClr val="FF99CC"/>
                </a:solidFill>
                <a:latin typeface="Comic Sans MS" pitchFamily="66" charset="0"/>
              </a:rPr>
              <a:t>Passive:</a:t>
            </a:r>
            <a:r>
              <a:rPr lang="en-US" sz="2800" dirty="0" smtClean="0">
                <a:latin typeface="Comic Sans MS" pitchFamily="66" charset="0"/>
              </a:rPr>
              <a:t> My book and pen </a:t>
            </a:r>
            <a:r>
              <a:rPr lang="en-US" sz="2800" b="1" u="sng" dirty="0" smtClean="0">
                <a:solidFill>
                  <a:srgbClr val="0070C0"/>
                </a:solidFill>
                <a:latin typeface="Comic Sans MS" pitchFamily="66" charset="0"/>
              </a:rPr>
              <a:t>were taken</a:t>
            </a:r>
            <a:r>
              <a:rPr lang="en-US" sz="2800" b="1" dirty="0" smtClean="0">
                <a:solidFill>
                  <a:srgbClr val="0070C0"/>
                </a:solidFill>
                <a:latin typeface="Comic Sans MS" pitchFamily="66" charset="0"/>
              </a:rPr>
              <a:t> </a:t>
            </a:r>
            <a:r>
              <a:rPr lang="en-US" sz="2800" dirty="0" smtClean="0">
                <a:solidFill>
                  <a:srgbClr val="0070C0"/>
                </a:solidFill>
                <a:latin typeface="Comic Sans MS" pitchFamily="66" charset="0"/>
              </a:rPr>
              <a:t>.</a:t>
            </a:r>
          </a:p>
          <a:p>
            <a:pPr marL="0" indent="-274320" algn="l" rtl="0" eaLnBrk="1" fontAlgn="auto" hangingPunct="1">
              <a:lnSpc>
                <a:spcPct val="90000"/>
              </a:lnSpc>
              <a:spcAft>
                <a:spcPts val="0"/>
              </a:spcAft>
              <a:defRPr/>
            </a:pPr>
            <a:endParaRPr lang="en-US" sz="2800" dirty="0" smtClean="0"/>
          </a:p>
          <a:p>
            <a:pPr marL="0" indent="-274320" algn="l" rtl="0" eaLnBrk="1" fontAlgn="auto" hangingPunct="1">
              <a:lnSpc>
                <a:spcPct val="90000"/>
              </a:lnSpc>
              <a:spcAft>
                <a:spcPts val="0"/>
              </a:spcAft>
              <a:defRPr/>
            </a:pPr>
            <a:endParaRPr lang="en-US" sz="2800" dirty="0" smtClean="0"/>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bg1">
                    <a:lumMod val="75000"/>
                    <a:lumOff val="25000"/>
                  </a:schemeClr>
                </a:solidFill>
              </a:rPr>
              <a:t> </a:t>
            </a:r>
          </a:p>
        </p:txBody>
      </p:sp>
      <p:sp>
        <p:nvSpPr>
          <p:cNvPr id="5126" name="AutoShape 6"/>
          <p:cNvSpPr>
            <a:spLocks noChangeArrowheads="1"/>
          </p:cNvSpPr>
          <p:nvPr/>
        </p:nvSpPr>
        <p:spPr bwMode="auto">
          <a:xfrm rot="21055897">
            <a:off x="-806450" y="249238"/>
            <a:ext cx="5545138" cy="2303462"/>
          </a:xfrm>
          <a:prstGeom prst="irregularSeal2">
            <a:avLst/>
          </a:prstGeom>
          <a:solidFill>
            <a:srgbClr val="FFCCFF"/>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a:p>
        </p:txBody>
      </p:sp>
      <p:sp>
        <p:nvSpPr>
          <p:cNvPr id="5127" name="WordArt 7"/>
          <p:cNvSpPr>
            <a:spLocks noChangeArrowheads="1" noChangeShapeType="1" noTextEdit="1"/>
          </p:cNvSpPr>
          <p:nvPr/>
        </p:nvSpPr>
        <p:spPr bwMode="auto">
          <a:xfrm rot="-1908140">
            <a:off x="-25400" y="1076325"/>
            <a:ext cx="3419475" cy="647700"/>
          </a:xfrm>
          <a:prstGeom prst="rect">
            <a:avLst/>
          </a:prstGeom>
        </p:spPr>
        <p:txBody>
          <a:bodyPr wrap="none" fromWordArt="1">
            <a:prstTxWarp prst="textPlain">
              <a:avLst>
                <a:gd name="adj" fmla="val 50000"/>
              </a:avLst>
            </a:prstTxWarp>
          </a:bodyPr>
          <a:lstStyle/>
          <a:p>
            <a:pPr algn="ctr" rtl="0"/>
            <a:r>
              <a:rPr lang="en-US" sz="3600" kern="10">
                <a:ln w="12700">
                  <a:solidFill>
                    <a:srgbClr val="EAEAEA"/>
                  </a:solidFill>
                  <a:round/>
                  <a:headEnd/>
                  <a:tailEnd/>
                </a:ln>
                <a:effectLst>
                  <a:outerShdw dist="35921" dir="2700000" sy="50000" kx="2115830" algn="bl" rotWithShape="0">
                    <a:srgbClr val="C0C0C0">
                      <a:alpha val="79999"/>
                    </a:srgbClr>
                  </a:outerShdw>
                </a:effectLst>
                <a:latin typeface="Arial Black"/>
              </a:rPr>
              <a:t>Past simple passive :</a:t>
            </a:r>
            <a:endParaRPr lang="ar-JO" sz="3600" kern="10">
              <a:ln w="12700">
                <a:solidFill>
                  <a:srgbClr val="EAEAEA"/>
                </a:solidFill>
                <a:round/>
                <a:headEnd/>
                <a:tailEnd/>
              </a:ln>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2299109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additive="base">
                                        <p:cTn id="7" dur="5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3">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anim calcmode="lin" valueType="num">
                                      <p:cBhvr additive="base">
                                        <p:cTn id="11" dur="5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5123">
                                            <p:txEl>
                                              <p:pRg st="4" end="4"/>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anim calcmode="lin" valueType="num">
                                      <p:cBhvr additive="base">
                                        <p:cTn id="15" dur="5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5123">
                                            <p:txEl>
                                              <p:pRg st="5" end="5"/>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 calcmode="lin" valueType="num">
                                      <p:cBhvr additive="base">
                                        <p:cTn id="19" dur="5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123">
                                            <p:txEl>
                                              <p:pRg st="6" end="6"/>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anim calcmode="lin" valueType="num">
                                      <p:cBhvr additive="base">
                                        <p:cTn id="23" dur="5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123">
                                            <p:txEl>
                                              <p:pRg st="7" end="7"/>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5123">
                                            <p:txEl>
                                              <p:pRg st="8" end="8"/>
                                            </p:txEl>
                                          </p:spTgt>
                                        </p:tgtEl>
                                        <p:attrNameLst>
                                          <p:attrName>style.visibility</p:attrName>
                                        </p:attrNameLst>
                                      </p:cBhvr>
                                      <p:to>
                                        <p:strVal val="visible"/>
                                      </p:to>
                                    </p:set>
                                    <p:anim calcmode="lin" valueType="num">
                                      <p:cBhvr additive="base">
                                        <p:cTn id="27" dur="5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wheel(4)">
                                      <p:cBhvr>
                                        <p:cTn id="33"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4294967295"/>
          </p:nvPr>
        </p:nvSpPr>
        <p:spPr>
          <a:xfrm>
            <a:off x="1258888" y="1098550"/>
            <a:ext cx="6400800" cy="4968875"/>
          </a:xfrm>
          <a:prstGeom prst="rect">
            <a:avLst/>
          </a:prstGeom>
        </p:spPr>
        <p:txBody>
          <a:bodyPr>
            <a:normAutofit fontScale="77500" lnSpcReduction="20000"/>
          </a:bodyPr>
          <a:lstStyle/>
          <a:p>
            <a:pPr marL="0" indent="-274320" algn="l" rtl="0" eaLnBrk="1" fontAlgn="auto" hangingPunct="1">
              <a:spcAft>
                <a:spcPts val="0"/>
              </a:spcAft>
              <a:defRPr/>
            </a:pPr>
            <a:endParaRPr lang="en-US" sz="2800" dirty="0" smtClean="0"/>
          </a:p>
          <a:p>
            <a:pPr marL="0" indent="-274320" algn="l" rtl="0" eaLnBrk="1" fontAlgn="auto" hangingPunct="1">
              <a:spcAft>
                <a:spcPts val="0"/>
              </a:spcAft>
              <a:defRPr/>
            </a:pPr>
            <a:endParaRPr lang="en-US" sz="2800" dirty="0" smtClean="0">
              <a:latin typeface="Comic Sans MS" pitchFamily="66" charset="0"/>
            </a:endParaRPr>
          </a:p>
          <a:p>
            <a:pPr marL="0" indent="-274320" algn="l" rtl="0" eaLnBrk="1" fontAlgn="auto" hangingPunct="1">
              <a:spcAft>
                <a:spcPts val="0"/>
              </a:spcAft>
              <a:defRPr/>
            </a:pPr>
            <a:r>
              <a:rPr lang="en-US" sz="3600" b="1" dirty="0" smtClean="0">
                <a:solidFill>
                  <a:srgbClr val="0070C0"/>
                </a:solidFill>
                <a:latin typeface="Comic Sans MS" pitchFamily="66" charset="0"/>
              </a:rPr>
              <a:t>Is , am , are +being + V.3.</a:t>
            </a:r>
          </a:p>
          <a:p>
            <a:pPr marL="0" indent="-274320" algn="l" rtl="0" eaLnBrk="1" fontAlgn="auto" hangingPunct="1">
              <a:spcAft>
                <a:spcPts val="0"/>
              </a:spcAft>
              <a:defRPr/>
            </a:pPr>
            <a:r>
              <a:rPr lang="en-US" sz="3600" b="1" dirty="0" smtClean="0">
                <a:latin typeface="Comic Sans MS" pitchFamily="66" charset="0"/>
              </a:rPr>
              <a:t>Examples:</a:t>
            </a:r>
          </a:p>
          <a:p>
            <a:pPr marL="0" indent="-274320" algn="l" rtl="0" eaLnBrk="1" fontAlgn="auto" hangingPunct="1">
              <a:spcAft>
                <a:spcPts val="0"/>
              </a:spcAft>
              <a:defRPr/>
            </a:pPr>
            <a:r>
              <a:rPr lang="en-US" sz="3600" b="1" dirty="0" smtClean="0">
                <a:solidFill>
                  <a:srgbClr val="FF33CC"/>
                </a:solidFill>
                <a:latin typeface="Comic Sans MS" pitchFamily="66" charset="0"/>
              </a:rPr>
              <a:t>Active:</a:t>
            </a:r>
            <a:r>
              <a:rPr lang="en-US" sz="3600" dirty="0" smtClean="0">
                <a:latin typeface="Comic Sans MS" pitchFamily="66" charset="0"/>
              </a:rPr>
              <a:t> They </a:t>
            </a:r>
            <a:r>
              <a:rPr lang="en-US" sz="3600" u="sng" dirty="0" smtClean="0">
                <a:latin typeface="Comic Sans MS" pitchFamily="66" charset="0"/>
              </a:rPr>
              <a:t>are widening</a:t>
            </a:r>
            <a:r>
              <a:rPr lang="en-US" sz="3600" dirty="0" smtClean="0">
                <a:latin typeface="Comic Sans MS" pitchFamily="66" charset="0"/>
              </a:rPr>
              <a:t> the town roads. </a:t>
            </a:r>
          </a:p>
          <a:p>
            <a:pPr marL="0" indent="-274320" algn="l" rtl="0" eaLnBrk="1" fontAlgn="auto" hangingPunct="1">
              <a:spcAft>
                <a:spcPts val="0"/>
              </a:spcAft>
              <a:defRPr/>
            </a:pPr>
            <a:r>
              <a:rPr lang="en-US" sz="3600" b="1" dirty="0" smtClean="0">
                <a:solidFill>
                  <a:srgbClr val="FF33CC"/>
                </a:solidFill>
                <a:latin typeface="Comic Sans MS" pitchFamily="66" charset="0"/>
              </a:rPr>
              <a:t>Passive:</a:t>
            </a:r>
            <a:r>
              <a:rPr lang="en-US" sz="3600" dirty="0" smtClean="0">
                <a:latin typeface="Comic Sans MS" pitchFamily="66" charset="0"/>
              </a:rPr>
              <a:t> The town roads </a:t>
            </a:r>
            <a:r>
              <a:rPr lang="en-US" sz="3600" b="1" u="sng" dirty="0" smtClean="0">
                <a:solidFill>
                  <a:srgbClr val="0070C0"/>
                </a:solidFill>
                <a:latin typeface="Comic Sans MS" pitchFamily="66" charset="0"/>
              </a:rPr>
              <a:t>are being widened</a:t>
            </a:r>
            <a:r>
              <a:rPr lang="en-US" sz="3600" b="1" dirty="0" smtClean="0">
                <a:solidFill>
                  <a:srgbClr val="0070C0"/>
                </a:solidFill>
                <a:latin typeface="Comic Sans MS" pitchFamily="66" charset="0"/>
              </a:rPr>
              <a:t>.</a:t>
            </a:r>
            <a:r>
              <a:rPr lang="en-US" sz="3600" b="1" dirty="0" smtClean="0">
                <a:latin typeface="Comic Sans MS" pitchFamily="66" charset="0"/>
              </a:rPr>
              <a:t> </a:t>
            </a:r>
          </a:p>
          <a:p>
            <a:pPr marL="0" indent="-274320" algn="l" rtl="0" eaLnBrk="1" fontAlgn="auto" hangingPunct="1">
              <a:spcAft>
                <a:spcPts val="0"/>
              </a:spcAft>
              <a:defRPr/>
            </a:pPr>
            <a:r>
              <a:rPr lang="en-US" sz="3600" b="1" dirty="0" smtClean="0">
                <a:solidFill>
                  <a:srgbClr val="FF33CC"/>
                </a:solidFill>
                <a:latin typeface="Comic Sans MS" pitchFamily="66" charset="0"/>
              </a:rPr>
              <a:t>Active</a:t>
            </a:r>
            <a:r>
              <a:rPr lang="en-US" sz="3600" dirty="0" smtClean="0">
                <a:solidFill>
                  <a:srgbClr val="FF33CC"/>
                </a:solidFill>
                <a:latin typeface="Comic Sans MS" pitchFamily="66" charset="0"/>
              </a:rPr>
              <a:t>:</a:t>
            </a:r>
            <a:r>
              <a:rPr lang="en-US" sz="3600" dirty="0" smtClean="0">
                <a:latin typeface="Comic Sans MS" pitchFamily="66" charset="0"/>
              </a:rPr>
              <a:t> More and more people </a:t>
            </a:r>
            <a:r>
              <a:rPr lang="en-US" sz="3600" u="sng" dirty="0" smtClean="0">
                <a:latin typeface="Comic Sans MS" pitchFamily="66" charset="0"/>
              </a:rPr>
              <a:t>are using</a:t>
            </a:r>
            <a:r>
              <a:rPr lang="en-US" sz="3600" dirty="0" smtClean="0">
                <a:latin typeface="Comic Sans MS" pitchFamily="66" charset="0"/>
              </a:rPr>
              <a:t> the internet .</a:t>
            </a:r>
          </a:p>
          <a:p>
            <a:pPr marL="0" indent="-274320" algn="l" rtl="0" eaLnBrk="1" fontAlgn="auto" hangingPunct="1">
              <a:spcAft>
                <a:spcPts val="0"/>
              </a:spcAft>
              <a:defRPr/>
            </a:pPr>
            <a:r>
              <a:rPr lang="en-US" sz="3600" b="1" dirty="0" smtClean="0">
                <a:solidFill>
                  <a:srgbClr val="FF33CC"/>
                </a:solidFill>
                <a:latin typeface="Comic Sans MS" pitchFamily="66" charset="0"/>
              </a:rPr>
              <a:t>Passive:</a:t>
            </a:r>
            <a:r>
              <a:rPr lang="en-US" sz="3600" dirty="0" smtClean="0">
                <a:latin typeface="Comic Sans MS" pitchFamily="66" charset="0"/>
              </a:rPr>
              <a:t> The internet </a:t>
            </a:r>
            <a:r>
              <a:rPr lang="en-US" sz="3600" b="1" u="sng" dirty="0" smtClean="0">
                <a:solidFill>
                  <a:srgbClr val="0070C0"/>
                </a:solidFill>
                <a:latin typeface="Comic Sans MS" pitchFamily="66" charset="0"/>
              </a:rPr>
              <a:t>is being used</a:t>
            </a:r>
            <a:r>
              <a:rPr lang="en-US" sz="3600" b="1" dirty="0" smtClean="0">
                <a:solidFill>
                  <a:srgbClr val="0070C0"/>
                </a:solidFill>
                <a:latin typeface="Comic Sans MS" pitchFamily="66" charset="0"/>
              </a:rPr>
              <a:t> </a:t>
            </a:r>
            <a:r>
              <a:rPr lang="en-US" sz="3600" b="1" dirty="0" smtClean="0">
                <a:latin typeface="Comic Sans MS" pitchFamily="66" charset="0"/>
              </a:rPr>
              <a:t>by more and more people</a:t>
            </a:r>
            <a:r>
              <a:rPr lang="en-US" sz="3600" b="1" dirty="0" smtClean="0"/>
              <a:t>.</a:t>
            </a:r>
          </a:p>
          <a:p>
            <a:pPr marL="0" indent="-274320" algn="l" rtl="0" eaLnBrk="1" fontAlgn="auto" hangingPunct="1">
              <a:spcAft>
                <a:spcPts val="0"/>
              </a:spcAft>
              <a:defRPr/>
            </a:pPr>
            <a:endParaRPr lang="en-US" sz="4200" b="1" dirty="0" smtClean="0">
              <a:solidFill>
                <a:schemeClr val="tx2"/>
              </a:solidFill>
            </a:endParaRPr>
          </a:p>
        </p:txBody>
      </p:sp>
      <p:sp>
        <p:nvSpPr>
          <p:cNvPr id="6156" name="AutoShape 12"/>
          <p:cNvSpPr>
            <a:spLocks noChangeArrowheads="1"/>
          </p:cNvSpPr>
          <p:nvPr/>
        </p:nvSpPr>
        <p:spPr bwMode="auto">
          <a:xfrm rot="20427867">
            <a:off x="-109538" y="823913"/>
            <a:ext cx="4032251" cy="1176337"/>
          </a:xfrm>
          <a:prstGeom prst="cloudCallout">
            <a:avLst>
              <a:gd name="adj1" fmla="val -45435"/>
              <a:gd name="adj2" fmla="val 68065"/>
            </a:avLst>
          </a:prstGeom>
          <a:solidFill>
            <a:srgbClr val="FFCCFF"/>
          </a:solidFill>
          <a:ln>
            <a:headEnd/>
            <a:tailEnd/>
          </a:ln>
        </p:spPr>
        <p:style>
          <a:lnRef idx="2">
            <a:schemeClr val="dk1"/>
          </a:lnRef>
          <a:fillRef idx="1">
            <a:schemeClr val="lt1"/>
          </a:fillRef>
          <a:effectRef idx="0">
            <a:schemeClr val="dk1"/>
          </a:effectRef>
          <a:fontRef idx="minor">
            <a:schemeClr val="dk1"/>
          </a:fontRef>
        </p:style>
        <p:txBody>
          <a:bodyPr/>
          <a:lstStyle/>
          <a:p>
            <a:pPr algn="ctr">
              <a:defRPr/>
            </a:pPr>
            <a:endParaRPr lang="en-US"/>
          </a:p>
        </p:txBody>
      </p:sp>
      <p:sp>
        <p:nvSpPr>
          <p:cNvPr id="6157" name="WordArt 13"/>
          <p:cNvSpPr>
            <a:spLocks noChangeArrowheads="1" noChangeShapeType="1" noTextEdit="1"/>
          </p:cNvSpPr>
          <p:nvPr/>
        </p:nvSpPr>
        <p:spPr bwMode="auto">
          <a:xfrm rot="20255125">
            <a:off x="283827" y="1162356"/>
            <a:ext cx="3574752" cy="500063"/>
          </a:xfrm>
          <a:prstGeom prst="rect">
            <a:avLst/>
          </a:prstGeom>
        </p:spPr>
        <p:txBody>
          <a:bodyPr wrap="none" fromWordArt="1">
            <a:prstTxWarp prst="textChevron">
              <a:avLst>
                <a:gd name="adj" fmla="val 25000"/>
              </a:avLst>
            </a:prstTxWarp>
          </a:bodyPr>
          <a:lstStyle/>
          <a:p>
            <a:pPr algn="ctr" rtl="0">
              <a:defRPr/>
            </a:pPr>
            <a:r>
              <a:rPr lang="en-US" sz="3600" kern="10" dirty="0">
                <a:ln w="9525">
                  <a:solidFill>
                    <a:srgbClr val="EAEAEA"/>
                  </a:solidFill>
                  <a:round/>
                  <a:headEnd/>
                  <a:tailEnd/>
                </a:ln>
                <a:effectLst>
                  <a:outerShdw dist="35921" dir="2700000" algn="ctr" rotWithShape="0">
                    <a:srgbClr val="C0C0C0">
                      <a:alpha val="79999"/>
                    </a:srgbClr>
                  </a:outerShdw>
                </a:effectLst>
                <a:latin typeface="Impact"/>
              </a:rPr>
              <a:t>Present continuous passive </a:t>
            </a:r>
            <a:r>
              <a:rPr lang="en-US" sz="3600" kern="10" dirty="0">
                <a:ln w="9525">
                  <a:solidFill>
                    <a:srgbClr val="EAEAEA"/>
                  </a:solidFill>
                  <a:round/>
                  <a:headEnd/>
                  <a:tailEnd/>
                </a:ln>
                <a:solidFill>
                  <a:srgbClr val="FF0000"/>
                </a:solidFill>
                <a:effectLst>
                  <a:outerShdw dist="35921" dir="2700000" algn="ctr" rotWithShape="0">
                    <a:srgbClr val="C0C0C0">
                      <a:alpha val="79999"/>
                    </a:srgbClr>
                  </a:outerShdw>
                </a:effectLst>
                <a:latin typeface="Impact"/>
              </a:rPr>
              <a:t>: </a:t>
            </a:r>
            <a:endParaRPr lang="ar-JO" sz="3600" kern="10" dirty="0">
              <a:ln w="9525">
                <a:solidFill>
                  <a:srgbClr val="EAEAEA"/>
                </a:solidFill>
                <a:round/>
                <a:headEnd/>
                <a:tailEnd/>
              </a:ln>
              <a:solidFill>
                <a:srgbClr val="FF0000"/>
              </a:solidFill>
              <a:effectLst>
                <a:outerShdw dist="35921" dir="2700000" algn="ctr" rotWithShape="0">
                  <a:srgbClr val="C0C0C0">
                    <a:alpha val="79999"/>
                  </a:srgbClr>
                </a:outerShdw>
              </a:effectLst>
              <a:latin typeface="Impact"/>
            </a:endParaRPr>
          </a:p>
        </p:txBody>
      </p:sp>
    </p:spTree>
    <p:extLst>
      <p:ext uri="{BB962C8B-B14F-4D97-AF65-F5344CB8AC3E}">
        <p14:creationId xmlns:p14="http://schemas.microsoft.com/office/powerpoint/2010/main" val="4015708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down)">
                                      <p:cBhvr>
                                        <p:cTn id="7" dur="580">
                                          <p:stCondLst>
                                            <p:cond delay="0"/>
                                          </p:stCondLst>
                                        </p:cTn>
                                        <p:tgtEl>
                                          <p:spTgt spid="6157"/>
                                        </p:tgtEl>
                                      </p:cBhvr>
                                    </p:animEffect>
                                    <p:anim calcmode="lin" valueType="num">
                                      <p:cBhvr>
                                        <p:cTn id="8" dur="1822" tmFilter="0,0; 0.14,0.36; 0.43,0.73; 0.71,0.91; 1.0,1.0">
                                          <p:stCondLst>
                                            <p:cond delay="0"/>
                                          </p:stCondLst>
                                        </p:cTn>
                                        <p:tgtEl>
                                          <p:spTgt spid="61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57"/>
                                        </p:tgtEl>
                                        <p:attrNameLst>
                                          <p:attrName>ppt_y</p:attrName>
                                        </p:attrNameLst>
                                      </p:cBhvr>
                                      <p:tavLst>
                                        <p:tav tm="0" fmla="#ppt_y-sin(pi*$)/81">
                                          <p:val>
                                            <p:fltVal val="0"/>
                                          </p:val>
                                        </p:tav>
                                        <p:tav tm="100000">
                                          <p:val>
                                            <p:fltVal val="1"/>
                                          </p:val>
                                        </p:tav>
                                      </p:tavLst>
                                    </p:anim>
                                    <p:animScale>
                                      <p:cBhvr>
                                        <p:cTn id="13" dur="26">
                                          <p:stCondLst>
                                            <p:cond delay="650"/>
                                          </p:stCondLst>
                                        </p:cTn>
                                        <p:tgtEl>
                                          <p:spTgt spid="6157"/>
                                        </p:tgtEl>
                                      </p:cBhvr>
                                      <p:to x="100000" y="60000"/>
                                    </p:animScale>
                                    <p:animScale>
                                      <p:cBhvr>
                                        <p:cTn id="14" dur="166" decel="50000">
                                          <p:stCondLst>
                                            <p:cond delay="676"/>
                                          </p:stCondLst>
                                        </p:cTn>
                                        <p:tgtEl>
                                          <p:spTgt spid="6157"/>
                                        </p:tgtEl>
                                      </p:cBhvr>
                                      <p:to x="100000" y="100000"/>
                                    </p:animScale>
                                    <p:animScale>
                                      <p:cBhvr>
                                        <p:cTn id="15" dur="26">
                                          <p:stCondLst>
                                            <p:cond delay="1312"/>
                                          </p:stCondLst>
                                        </p:cTn>
                                        <p:tgtEl>
                                          <p:spTgt spid="6157"/>
                                        </p:tgtEl>
                                      </p:cBhvr>
                                      <p:to x="100000" y="80000"/>
                                    </p:animScale>
                                    <p:animScale>
                                      <p:cBhvr>
                                        <p:cTn id="16" dur="166" decel="50000">
                                          <p:stCondLst>
                                            <p:cond delay="1338"/>
                                          </p:stCondLst>
                                        </p:cTn>
                                        <p:tgtEl>
                                          <p:spTgt spid="6157"/>
                                        </p:tgtEl>
                                      </p:cBhvr>
                                      <p:to x="100000" y="100000"/>
                                    </p:animScale>
                                    <p:animScale>
                                      <p:cBhvr>
                                        <p:cTn id="17" dur="26">
                                          <p:stCondLst>
                                            <p:cond delay="1642"/>
                                          </p:stCondLst>
                                        </p:cTn>
                                        <p:tgtEl>
                                          <p:spTgt spid="6157"/>
                                        </p:tgtEl>
                                      </p:cBhvr>
                                      <p:to x="100000" y="90000"/>
                                    </p:animScale>
                                    <p:animScale>
                                      <p:cBhvr>
                                        <p:cTn id="18" dur="166" decel="50000">
                                          <p:stCondLst>
                                            <p:cond delay="1668"/>
                                          </p:stCondLst>
                                        </p:cTn>
                                        <p:tgtEl>
                                          <p:spTgt spid="6157"/>
                                        </p:tgtEl>
                                      </p:cBhvr>
                                      <p:to x="100000" y="100000"/>
                                    </p:animScale>
                                    <p:animScale>
                                      <p:cBhvr>
                                        <p:cTn id="19" dur="26">
                                          <p:stCondLst>
                                            <p:cond delay="1808"/>
                                          </p:stCondLst>
                                        </p:cTn>
                                        <p:tgtEl>
                                          <p:spTgt spid="6157"/>
                                        </p:tgtEl>
                                      </p:cBhvr>
                                      <p:to x="100000" y="95000"/>
                                    </p:animScale>
                                    <p:animScale>
                                      <p:cBhvr>
                                        <p:cTn id="20" dur="166" decel="50000">
                                          <p:stCondLst>
                                            <p:cond delay="1834"/>
                                          </p:stCondLst>
                                        </p:cTn>
                                        <p:tgtEl>
                                          <p:spTgt spid="615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iterate type="lt">
                                    <p:tmPct val="10000"/>
                                  </p:iterate>
                                  <p:childTnLst>
                                    <p:set>
                                      <p:cBhvr>
                                        <p:cTn id="24" dur="1" fill="hold">
                                          <p:stCondLst>
                                            <p:cond delay="0"/>
                                          </p:stCondLst>
                                        </p:cTn>
                                        <p:tgtEl>
                                          <p:spTgt spid="6147">
                                            <p:txEl>
                                              <p:pRg st="2" end="2"/>
                                            </p:txEl>
                                          </p:spTgt>
                                        </p:tgtEl>
                                        <p:attrNameLst>
                                          <p:attrName>style.visibility</p:attrName>
                                        </p:attrNameLst>
                                      </p:cBhvr>
                                      <p:to>
                                        <p:strVal val="visible"/>
                                      </p:to>
                                    </p:set>
                                    <p:animEffect transition="in" filter="fade">
                                      <p:cBhvr>
                                        <p:cTn id="25" dur="2000"/>
                                        <p:tgtEl>
                                          <p:spTgt spid="6147">
                                            <p:txEl>
                                              <p:pRg st="2" end="2"/>
                                            </p:txEl>
                                          </p:spTgt>
                                        </p:tgtEl>
                                      </p:cBhvr>
                                    </p:animEffect>
                                    <p:anim calcmode="lin" valueType="num">
                                      <p:cBhvr>
                                        <p:cTn id="26" dur="2000" fill="hold"/>
                                        <p:tgtEl>
                                          <p:spTgt spid="614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61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5" presetClass="entr" presetSubtype="0" fill="hold" nodeType="clickEffect">
                                  <p:stCondLst>
                                    <p:cond delay="0"/>
                                  </p:stCondLst>
                                  <p:iterate type="lt">
                                    <p:tmPct val="10000"/>
                                  </p:iterate>
                                  <p:childTnLst>
                                    <p:set>
                                      <p:cBhvr>
                                        <p:cTn id="31" dur="1" fill="hold">
                                          <p:stCondLst>
                                            <p:cond delay="0"/>
                                          </p:stCondLst>
                                        </p:cTn>
                                        <p:tgtEl>
                                          <p:spTgt spid="6147">
                                            <p:txEl>
                                              <p:pRg st="3" end="3"/>
                                            </p:txEl>
                                          </p:spTgt>
                                        </p:tgtEl>
                                        <p:attrNameLst>
                                          <p:attrName>style.visibility</p:attrName>
                                        </p:attrNameLst>
                                      </p:cBhvr>
                                      <p:to>
                                        <p:strVal val="visible"/>
                                      </p:to>
                                    </p:set>
                                    <p:animEffect transition="in" filter="fade">
                                      <p:cBhvr>
                                        <p:cTn id="32" dur="2000"/>
                                        <p:tgtEl>
                                          <p:spTgt spid="6147">
                                            <p:txEl>
                                              <p:pRg st="3" end="3"/>
                                            </p:txEl>
                                          </p:spTgt>
                                        </p:tgtEl>
                                      </p:cBhvr>
                                    </p:animEffect>
                                    <p:anim calcmode="lin" valueType="num">
                                      <p:cBhvr>
                                        <p:cTn id="33" dur="2000" fill="hold"/>
                                        <p:tgtEl>
                                          <p:spTgt spid="6147">
                                            <p:txEl>
                                              <p:pRg st="3" end="3"/>
                                            </p:txEl>
                                          </p:spTgt>
                                        </p:tgtEl>
                                        <p:attrNameLst>
                                          <p:attrName>ppt_w</p:attrName>
                                        </p:attrNameLst>
                                      </p:cBhvr>
                                      <p:tavLst>
                                        <p:tav tm="0" fmla="#ppt_w*sin(2.5*pi*$)">
                                          <p:val>
                                            <p:fltVal val="0"/>
                                          </p:val>
                                        </p:tav>
                                        <p:tav tm="100000">
                                          <p:val>
                                            <p:fltVal val="1"/>
                                          </p:val>
                                        </p:tav>
                                      </p:tavLst>
                                    </p:anim>
                                    <p:anim calcmode="lin" valueType="num">
                                      <p:cBhvr>
                                        <p:cTn id="34" dur="2000" fill="hold"/>
                                        <p:tgtEl>
                                          <p:spTgt spid="6147">
                                            <p:txEl>
                                              <p:pRg st="3" end="3"/>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6147">
                                            <p:txEl>
                                              <p:pRg st="4" end="4"/>
                                            </p:txEl>
                                          </p:spTgt>
                                        </p:tgtEl>
                                        <p:attrNameLst>
                                          <p:attrName>style.visibility</p:attrName>
                                        </p:attrNameLst>
                                      </p:cBhvr>
                                      <p:to>
                                        <p:strVal val="visible"/>
                                      </p:to>
                                    </p:set>
                                    <p:animEffect transition="in" filter="fade">
                                      <p:cBhvr>
                                        <p:cTn id="37" dur="2000"/>
                                        <p:tgtEl>
                                          <p:spTgt spid="6147">
                                            <p:txEl>
                                              <p:pRg st="4" end="4"/>
                                            </p:txEl>
                                          </p:spTgt>
                                        </p:tgtEl>
                                      </p:cBhvr>
                                    </p:animEffect>
                                    <p:anim calcmode="lin" valueType="num">
                                      <p:cBhvr>
                                        <p:cTn id="38" dur="2000" fill="hold"/>
                                        <p:tgtEl>
                                          <p:spTgt spid="6147">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6147">
                                            <p:txEl>
                                              <p:pRg st="4" end="4"/>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iterate type="lt">
                                    <p:tmPct val="10000"/>
                                  </p:iterate>
                                  <p:childTnLst>
                                    <p:set>
                                      <p:cBhvr>
                                        <p:cTn id="41" dur="1" fill="hold">
                                          <p:stCondLst>
                                            <p:cond delay="0"/>
                                          </p:stCondLst>
                                        </p:cTn>
                                        <p:tgtEl>
                                          <p:spTgt spid="6147">
                                            <p:txEl>
                                              <p:pRg st="5" end="5"/>
                                            </p:txEl>
                                          </p:spTgt>
                                        </p:tgtEl>
                                        <p:attrNameLst>
                                          <p:attrName>style.visibility</p:attrName>
                                        </p:attrNameLst>
                                      </p:cBhvr>
                                      <p:to>
                                        <p:strVal val="visible"/>
                                      </p:to>
                                    </p:set>
                                    <p:animEffect transition="in" filter="fade">
                                      <p:cBhvr>
                                        <p:cTn id="42" dur="2000"/>
                                        <p:tgtEl>
                                          <p:spTgt spid="6147">
                                            <p:txEl>
                                              <p:pRg st="5" end="5"/>
                                            </p:txEl>
                                          </p:spTgt>
                                        </p:tgtEl>
                                      </p:cBhvr>
                                    </p:animEffect>
                                    <p:anim calcmode="lin" valueType="num">
                                      <p:cBhvr>
                                        <p:cTn id="43" dur="2000" fill="hold"/>
                                        <p:tgtEl>
                                          <p:spTgt spid="6147">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6147">
                                            <p:txEl>
                                              <p:pRg st="5" end="5"/>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6147">
                                            <p:txEl>
                                              <p:pRg st="6" end="6"/>
                                            </p:txEl>
                                          </p:spTgt>
                                        </p:tgtEl>
                                        <p:attrNameLst>
                                          <p:attrName>style.visibility</p:attrName>
                                        </p:attrNameLst>
                                      </p:cBhvr>
                                      <p:to>
                                        <p:strVal val="visible"/>
                                      </p:to>
                                    </p:set>
                                    <p:animEffect transition="in" filter="fade">
                                      <p:cBhvr>
                                        <p:cTn id="47" dur="2000"/>
                                        <p:tgtEl>
                                          <p:spTgt spid="6147">
                                            <p:txEl>
                                              <p:pRg st="6" end="6"/>
                                            </p:txEl>
                                          </p:spTgt>
                                        </p:tgtEl>
                                      </p:cBhvr>
                                    </p:animEffect>
                                    <p:anim calcmode="lin" valueType="num">
                                      <p:cBhvr>
                                        <p:cTn id="48" dur="2000" fill="hold"/>
                                        <p:tgtEl>
                                          <p:spTgt spid="6147">
                                            <p:txEl>
                                              <p:pRg st="6" end="6"/>
                                            </p:txEl>
                                          </p:spTgt>
                                        </p:tgtEl>
                                        <p:attrNameLst>
                                          <p:attrName>ppt_w</p:attrName>
                                        </p:attrNameLst>
                                      </p:cBhvr>
                                      <p:tavLst>
                                        <p:tav tm="0" fmla="#ppt_w*sin(2.5*pi*$)">
                                          <p:val>
                                            <p:fltVal val="0"/>
                                          </p:val>
                                        </p:tav>
                                        <p:tav tm="100000">
                                          <p:val>
                                            <p:fltVal val="1"/>
                                          </p:val>
                                        </p:tav>
                                      </p:tavLst>
                                    </p:anim>
                                    <p:anim calcmode="lin" valueType="num">
                                      <p:cBhvr>
                                        <p:cTn id="49" dur="2000" fill="hold"/>
                                        <p:tgtEl>
                                          <p:spTgt spid="6147">
                                            <p:txEl>
                                              <p:pRg st="6" end="6"/>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iterate type="lt">
                                    <p:tmPct val="10000"/>
                                  </p:iterate>
                                  <p:childTnLst>
                                    <p:set>
                                      <p:cBhvr>
                                        <p:cTn id="51" dur="1" fill="hold">
                                          <p:stCondLst>
                                            <p:cond delay="0"/>
                                          </p:stCondLst>
                                        </p:cTn>
                                        <p:tgtEl>
                                          <p:spTgt spid="6147">
                                            <p:txEl>
                                              <p:pRg st="7" end="7"/>
                                            </p:txEl>
                                          </p:spTgt>
                                        </p:tgtEl>
                                        <p:attrNameLst>
                                          <p:attrName>style.visibility</p:attrName>
                                        </p:attrNameLst>
                                      </p:cBhvr>
                                      <p:to>
                                        <p:strVal val="visible"/>
                                      </p:to>
                                    </p:set>
                                    <p:animEffect transition="in" filter="fade">
                                      <p:cBhvr>
                                        <p:cTn id="52" dur="2000"/>
                                        <p:tgtEl>
                                          <p:spTgt spid="6147">
                                            <p:txEl>
                                              <p:pRg st="7" end="7"/>
                                            </p:txEl>
                                          </p:spTgt>
                                        </p:tgtEl>
                                      </p:cBhvr>
                                    </p:animEffect>
                                    <p:anim calcmode="lin" valueType="num">
                                      <p:cBhvr>
                                        <p:cTn id="53" dur="2000" fill="hold"/>
                                        <p:tgtEl>
                                          <p:spTgt spid="6147">
                                            <p:txEl>
                                              <p:pRg st="7" end="7"/>
                                            </p:txEl>
                                          </p:spTgt>
                                        </p:tgtEl>
                                        <p:attrNameLst>
                                          <p:attrName>ppt_w</p:attrName>
                                        </p:attrNameLst>
                                      </p:cBhvr>
                                      <p:tavLst>
                                        <p:tav tm="0" fmla="#ppt_w*sin(2.5*pi*$)">
                                          <p:val>
                                            <p:fltVal val="0"/>
                                          </p:val>
                                        </p:tav>
                                        <p:tav tm="100000">
                                          <p:val>
                                            <p:fltVal val="1"/>
                                          </p:val>
                                        </p:tav>
                                      </p:tavLst>
                                    </p:anim>
                                    <p:anim calcmode="lin" valueType="num">
                                      <p:cBhvr>
                                        <p:cTn id="54" dur="2000" fill="hold"/>
                                        <p:tgtEl>
                                          <p:spTgt spid="614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6" presetClass="emph" presetSubtype="0" fill="hold" grpId="0" nodeType="clickEffect">
                                  <p:stCondLst>
                                    <p:cond delay="0"/>
                                  </p:stCondLst>
                                  <p:iterate type="lt">
                                    <p:tmPct val="10000"/>
                                  </p:iterate>
                                  <p:childTnLst>
                                    <p:animScale>
                                      <p:cBhvr>
                                        <p:cTn id="58" dur="250" autoRev="1" fill="hold">
                                          <p:stCondLst>
                                            <p:cond delay="0"/>
                                          </p:stCondLst>
                                        </p:cTn>
                                        <p:tgtEl>
                                          <p:spTgt spid="6156"/>
                                        </p:tgtEl>
                                      </p:cBhvr>
                                      <p:to x="80000" y="100000"/>
                                    </p:animScale>
                                    <p:anim by="(#ppt_w*0.10)" calcmode="lin" valueType="num">
                                      <p:cBhvr>
                                        <p:cTn id="59" dur="250" autoRev="1" fill="hold">
                                          <p:stCondLst>
                                            <p:cond delay="0"/>
                                          </p:stCondLst>
                                        </p:cTn>
                                        <p:tgtEl>
                                          <p:spTgt spid="6156"/>
                                        </p:tgtEl>
                                        <p:attrNameLst>
                                          <p:attrName>ppt_x</p:attrName>
                                        </p:attrNameLst>
                                      </p:cBhvr>
                                    </p:anim>
                                    <p:anim by="(-#ppt_w*0.10)" calcmode="lin" valueType="num">
                                      <p:cBhvr>
                                        <p:cTn id="60" dur="250" autoRev="1" fill="hold">
                                          <p:stCondLst>
                                            <p:cond delay="0"/>
                                          </p:stCondLst>
                                        </p:cTn>
                                        <p:tgtEl>
                                          <p:spTgt spid="6156"/>
                                        </p:tgtEl>
                                        <p:attrNameLst>
                                          <p:attrName>ppt_y</p:attrName>
                                        </p:attrNameLst>
                                      </p:cBhvr>
                                    </p:anim>
                                    <p:animRot by="-480000">
                                      <p:cBhvr>
                                        <p:cTn id="61" dur="250" autoRev="1" fill="hold">
                                          <p:stCondLst>
                                            <p:cond delay="0"/>
                                          </p:stCondLst>
                                        </p:cTn>
                                        <p:tgtEl>
                                          <p:spTgt spid="61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4294967295"/>
          </p:nvPr>
        </p:nvSpPr>
        <p:spPr>
          <a:xfrm>
            <a:off x="900113" y="1844675"/>
            <a:ext cx="7343775" cy="4105275"/>
          </a:xfrm>
          <a:prstGeom prst="rect">
            <a:avLst/>
          </a:prstGeom>
        </p:spPr>
        <p:txBody>
          <a:bodyPr>
            <a:normAutofit fontScale="40000" lnSpcReduction="20000"/>
          </a:bodyPr>
          <a:lstStyle/>
          <a:p>
            <a:pPr marL="0" indent="-274320" algn="l" rtl="0" eaLnBrk="1" fontAlgn="auto" hangingPunct="1">
              <a:lnSpc>
                <a:spcPct val="80000"/>
              </a:lnSpc>
              <a:spcAft>
                <a:spcPts val="0"/>
              </a:spcAft>
              <a:defRPr/>
            </a:pPr>
            <a:endParaRPr lang="ar-SA" sz="2800" dirty="0" smtClean="0"/>
          </a:p>
          <a:p>
            <a:pPr marL="0" indent="-274320" algn="l" rtl="0" eaLnBrk="1" fontAlgn="auto" hangingPunct="1">
              <a:lnSpc>
                <a:spcPct val="80000"/>
              </a:lnSpc>
              <a:spcAft>
                <a:spcPts val="0"/>
              </a:spcAft>
              <a:defRPr/>
            </a:pPr>
            <a:endParaRPr lang="ar-SA" sz="2800" dirty="0" smtClean="0">
              <a:latin typeface="Comic Sans MS" pitchFamily="66" charset="0"/>
            </a:endParaRPr>
          </a:p>
          <a:p>
            <a:pPr marL="0" indent="-274320" algn="l" rtl="0" eaLnBrk="1" fontAlgn="auto" hangingPunct="1">
              <a:lnSpc>
                <a:spcPct val="80000"/>
              </a:lnSpc>
              <a:spcAft>
                <a:spcPts val="0"/>
              </a:spcAft>
              <a:defRPr/>
            </a:pPr>
            <a:endParaRPr lang="ar-SA" sz="4500" dirty="0" smtClean="0">
              <a:solidFill>
                <a:srgbClr val="FF33CC"/>
              </a:solidFill>
              <a:latin typeface="Comic Sans MS" pitchFamily="66" charset="0"/>
            </a:endParaRPr>
          </a:p>
          <a:p>
            <a:pPr marL="0" indent="-274320" algn="l" rtl="0" eaLnBrk="1" fontAlgn="auto" hangingPunct="1">
              <a:lnSpc>
                <a:spcPct val="80000"/>
              </a:lnSpc>
              <a:spcAft>
                <a:spcPts val="0"/>
              </a:spcAft>
              <a:defRPr/>
            </a:pPr>
            <a:r>
              <a:rPr lang="en-US" sz="4500" b="1" dirty="0" smtClean="0">
                <a:solidFill>
                  <a:srgbClr val="0070C0"/>
                </a:solidFill>
                <a:latin typeface="Comic Sans MS" pitchFamily="66" charset="0"/>
              </a:rPr>
              <a:t>Was , were +being +V.3</a:t>
            </a:r>
            <a:r>
              <a:rPr lang="en-US" sz="4500" b="1" dirty="0" smtClean="0">
                <a:solidFill>
                  <a:srgbClr val="FF33CC"/>
                </a:solidFill>
                <a:latin typeface="Comic Sans MS" pitchFamily="66" charset="0"/>
              </a:rPr>
              <a:t>:</a:t>
            </a:r>
          </a:p>
          <a:p>
            <a:pPr marL="0" indent="-274320" algn="l" rtl="0" eaLnBrk="1" fontAlgn="auto" hangingPunct="1">
              <a:lnSpc>
                <a:spcPct val="80000"/>
              </a:lnSpc>
              <a:spcAft>
                <a:spcPts val="0"/>
              </a:spcAft>
              <a:defRPr/>
            </a:pPr>
            <a:endParaRPr lang="en-US" sz="4500" b="1" dirty="0" smtClean="0">
              <a:solidFill>
                <a:srgbClr val="7030A0"/>
              </a:solidFill>
              <a:latin typeface="Comic Sans MS" pitchFamily="66" charset="0"/>
            </a:endParaRPr>
          </a:p>
          <a:p>
            <a:pPr marL="0" indent="-274320" algn="l" rtl="0" eaLnBrk="1" fontAlgn="auto" hangingPunct="1">
              <a:lnSpc>
                <a:spcPct val="80000"/>
              </a:lnSpc>
              <a:spcAft>
                <a:spcPts val="0"/>
              </a:spcAft>
              <a:defRPr/>
            </a:pPr>
            <a:r>
              <a:rPr lang="en-US" sz="4500" b="1" dirty="0" smtClean="0">
                <a:latin typeface="Comic Sans MS" pitchFamily="66" charset="0"/>
              </a:rPr>
              <a:t>Examples </a:t>
            </a:r>
            <a:r>
              <a:rPr lang="en-US" sz="4500" b="1" dirty="0" smtClean="0">
                <a:solidFill>
                  <a:schemeClr val="accent4"/>
                </a:solidFill>
                <a:latin typeface="Comic Sans MS" pitchFamily="66" charset="0"/>
              </a:rPr>
              <a:t>:</a:t>
            </a:r>
          </a:p>
          <a:p>
            <a:pPr marL="0" indent="-274320" algn="l" rtl="0" eaLnBrk="1" fontAlgn="auto" hangingPunct="1">
              <a:lnSpc>
                <a:spcPct val="80000"/>
              </a:lnSpc>
              <a:spcAft>
                <a:spcPts val="0"/>
              </a:spcAft>
              <a:defRPr/>
            </a:pPr>
            <a:endParaRPr lang="en-US" sz="4500" b="1" dirty="0" smtClean="0">
              <a:solidFill>
                <a:schemeClr val="accent4"/>
              </a:solidFill>
              <a:latin typeface="Comic Sans MS" pitchFamily="66" charset="0"/>
            </a:endParaRPr>
          </a:p>
          <a:p>
            <a:pPr marL="0" indent="-274320" algn="l" rtl="0" eaLnBrk="1" fontAlgn="auto" hangingPunct="1">
              <a:lnSpc>
                <a:spcPct val="80000"/>
              </a:lnSpc>
              <a:spcAft>
                <a:spcPts val="0"/>
              </a:spcAft>
              <a:defRPr/>
            </a:pPr>
            <a:r>
              <a:rPr lang="en-US" sz="4500" b="1" dirty="0" smtClean="0">
                <a:solidFill>
                  <a:srgbClr val="FF33CC"/>
                </a:solidFill>
                <a:latin typeface="Comic Sans MS" pitchFamily="66" charset="0"/>
              </a:rPr>
              <a:t>Active:</a:t>
            </a:r>
            <a:r>
              <a:rPr lang="en-US" sz="4500" dirty="0" smtClean="0">
                <a:latin typeface="Comic Sans MS" pitchFamily="66" charset="0"/>
              </a:rPr>
              <a:t> At this time yesterday, they </a:t>
            </a:r>
            <a:r>
              <a:rPr lang="en-US" sz="4500" u="sng" dirty="0" smtClean="0">
                <a:latin typeface="Comic Sans MS" pitchFamily="66" charset="0"/>
              </a:rPr>
              <a:t>were</a:t>
            </a:r>
          </a:p>
          <a:p>
            <a:pPr marL="0" indent="-274320" algn="l" rtl="0" eaLnBrk="1" fontAlgn="auto" hangingPunct="1">
              <a:lnSpc>
                <a:spcPct val="80000"/>
              </a:lnSpc>
              <a:spcAft>
                <a:spcPts val="0"/>
              </a:spcAft>
              <a:defRPr/>
            </a:pPr>
            <a:endParaRPr lang="en-US" sz="4500" u="sng" dirty="0">
              <a:latin typeface="Comic Sans MS" pitchFamily="66" charset="0"/>
            </a:endParaRPr>
          </a:p>
          <a:p>
            <a:pPr marL="0" indent="-274320" algn="l" rtl="0" eaLnBrk="1" fontAlgn="auto" hangingPunct="1">
              <a:lnSpc>
                <a:spcPct val="80000"/>
              </a:lnSpc>
              <a:spcAft>
                <a:spcPts val="0"/>
              </a:spcAft>
              <a:defRPr/>
            </a:pPr>
            <a:r>
              <a:rPr lang="en-US" sz="4500" u="sng" dirty="0" smtClean="0">
                <a:latin typeface="Comic Sans MS" pitchFamily="66" charset="0"/>
              </a:rPr>
              <a:t> playing</a:t>
            </a:r>
            <a:r>
              <a:rPr lang="en-US" sz="4500" dirty="0" smtClean="0">
                <a:latin typeface="Comic Sans MS" pitchFamily="66" charset="0"/>
              </a:rPr>
              <a:t> the piano .</a:t>
            </a:r>
          </a:p>
          <a:p>
            <a:pPr marL="0" indent="-274320" algn="l" rtl="0" eaLnBrk="1" fontAlgn="auto" hangingPunct="1">
              <a:lnSpc>
                <a:spcPct val="80000"/>
              </a:lnSpc>
              <a:spcAft>
                <a:spcPts val="0"/>
              </a:spcAft>
              <a:defRPr/>
            </a:pPr>
            <a:endParaRPr lang="en-US" sz="4500" dirty="0" smtClean="0">
              <a:latin typeface="Comic Sans MS" pitchFamily="66" charset="0"/>
            </a:endParaRPr>
          </a:p>
          <a:p>
            <a:pPr marL="0" indent="-274320" algn="l" rtl="0" eaLnBrk="1" fontAlgn="auto" hangingPunct="1">
              <a:lnSpc>
                <a:spcPct val="80000"/>
              </a:lnSpc>
              <a:spcAft>
                <a:spcPts val="0"/>
              </a:spcAft>
              <a:defRPr/>
            </a:pPr>
            <a:r>
              <a:rPr lang="en-US" sz="4500" b="1" dirty="0" smtClean="0">
                <a:solidFill>
                  <a:srgbClr val="FF33CC"/>
                </a:solidFill>
                <a:latin typeface="Comic Sans MS" pitchFamily="66" charset="0"/>
              </a:rPr>
              <a:t>Passive </a:t>
            </a:r>
            <a:r>
              <a:rPr lang="en-US" sz="4500" b="1" dirty="0" smtClean="0">
                <a:latin typeface="Comic Sans MS" pitchFamily="66" charset="0"/>
              </a:rPr>
              <a:t>:</a:t>
            </a:r>
            <a:r>
              <a:rPr lang="en-US" sz="4500" dirty="0" smtClean="0">
                <a:latin typeface="Comic Sans MS" pitchFamily="66" charset="0"/>
              </a:rPr>
              <a:t>At this time yesterday, the piano </a:t>
            </a:r>
            <a:r>
              <a:rPr lang="en-US" sz="4500" u="sng" dirty="0" smtClean="0">
                <a:solidFill>
                  <a:srgbClr val="0000CC"/>
                </a:solidFill>
                <a:latin typeface="Comic Sans MS" pitchFamily="66" charset="0"/>
              </a:rPr>
              <a:t>was being played . </a:t>
            </a:r>
          </a:p>
          <a:p>
            <a:pPr marL="0" indent="-274320" algn="l" rtl="0" eaLnBrk="1" fontAlgn="auto" hangingPunct="1">
              <a:lnSpc>
                <a:spcPct val="80000"/>
              </a:lnSpc>
              <a:spcAft>
                <a:spcPts val="0"/>
              </a:spcAft>
              <a:defRPr/>
            </a:pPr>
            <a:endParaRPr lang="en-US" sz="4500" u="sng" dirty="0" smtClean="0">
              <a:solidFill>
                <a:srgbClr val="0000CC"/>
              </a:solidFill>
              <a:latin typeface="Comic Sans MS" pitchFamily="66" charset="0"/>
            </a:endParaRPr>
          </a:p>
          <a:p>
            <a:pPr marL="0" indent="-274320" algn="l" rtl="0" eaLnBrk="1" fontAlgn="auto" hangingPunct="1">
              <a:lnSpc>
                <a:spcPct val="80000"/>
              </a:lnSpc>
              <a:spcAft>
                <a:spcPts val="0"/>
              </a:spcAft>
              <a:defRPr/>
            </a:pPr>
            <a:r>
              <a:rPr lang="en-US" sz="4500" b="1" dirty="0" smtClean="0">
                <a:solidFill>
                  <a:srgbClr val="FF33CC"/>
                </a:solidFill>
                <a:latin typeface="Comic Sans MS" pitchFamily="66" charset="0"/>
              </a:rPr>
              <a:t>Active:</a:t>
            </a:r>
            <a:r>
              <a:rPr lang="en-US" sz="4500" dirty="0" smtClean="0">
                <a:latin typeface="Comic Sans MS" pitchFamily="66" charset="0"/>
              </a:rPr>
              <a:t> They </a:t>
            </a:r>
            <a:r>
              <a:rPr lang="en-US" sz="4500" u="sng" dirty="0" smtClean="0">
                <a:latin typeface="Comic Sans MS" pitchFamily="66" charset="0"/>
              </a:rPr>
              <a:t>were discussing </a:t>
            </a:r>
            <a:r>
              <a:rPr lang="en-US" sz="4500" dirty="0" smtClean="0">
                <a:latin typeface="Comic Sans MS" pitchFamily="66" charset="0"/>
              </a:rPr>
              <a:t>the plans in the manager’s office.</a:t>
            </a:r>
          </a:p>
          <a:p>
            <a:pPr marL="0" indent="-274320" algn="l" rtl="0" eaLnBrk="1" fontAlgn="auto" hangingPunct="1">
              <a:lnSpc>
                <a:spcPct val="80000"/>
              </a:lnSpc>
              <a:spcAft>
                <a:spcPts val="0"/>
              </a:spcAft>
              <a:defRPr/>
            </a:pPr>
            <a:endParaRPr lang="en-US" sz="4500" dirty="0">
              <a:latin typeface="Comic Sans MS" pitchFamily="66" charset="0"/>
            </a:endParaRPr>
          </a:p>
          <a:p>
            <a:pPr marL="0" indent="-274320" algn="l" rtl="0" eaLnBrk="1" fontAlgn="auto" hangingPunct="1">
              <a:lnSpc>
                <a:spcPct val="80000"/>
              </a:lnSpc>
              <a:spcAft>
                <a:spcPts val="0"/>
              </a:spcAft>
              <a:defRPr/>
            </a:pPr>
            <a:r>
              <a:rPr lang="en-US" sz="4500" dirty="0" smtClean="0">
                <a:latin typeface="Comic Sans MS" pitchFamily="66" charset="0"/>
              </a:rPr>
              <a:t>.</a:t>
            </a:r>
          </a:p>
          <a:p>
            <a:pPr marL="0" indent="-274320" algn="l" rtl="0" eaLnBrk="1" fontAlgn="auto" hangingPunct="1">
              <a:lnSpc>
                <a:spcPct val="80000"/>
              </a:lnSpc>
              <a:spcAft>
                <a:spcPts val="0"/>
              </a:spcAft>
              <a:defRPr/>
            </a:pPr>
            <a:r>
              <a:rPr lang="en-US" sz="4500" b="1" dirty="0" smtClean="0">
                <a:solidFill>
                  <a:srgbClr val="FF33CC"/>
                </a:solidFill>
                <a:latin typeface="Comic Sans MS" pitchFamily="66" charset="0"/>
              </a:rPr>
              <a:t>Passive:</a:t>
            </a:r>
            <a:r>
              <a:rPr lang="en-US" sz="4500" dirty="0" smtClean="0">
                <a:latin typeface="Comic Sans MS" pitchFamily="66" charset="0"/>
              </a:rPr>
              <a:t> The plans </a:t>
            </a:r>
            <a:r>
              <a:rPr lang="en-US" sz="4500" b="1" u="sng" dirty="0" smtClean="0">
                <a:solidFill>
                  <a:srgbClr val="0070C0"/>
                </a:solidFill>
                <a:latin typeface="Comic Sans MS" pitchFamily="66" charset="0"/>
              </a:rPr>
              <a:t>were being discussed </a:t>
            </a:r>
            <a:r>
              <a:rPr lang="en-US" sz="4500" dirty="0" smtClean="0">
                <a:latin typeface="Comic Sans MS" pitchFamily="66" charset="0"/>
              </a:rPr>
              <a:t>in the manager’s office</a:t>
            </a:r>
            <a:r>
              <a:rPr lang="en-US" sz="4500" dirty="0" smtClean="0"/>
              <a:t>.</a:t>
            </a:r>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bg1">
                    <a:lumMod val="75000"/>
                    <a:lumOff val="25000"/>
                  </a:schemeClr>
                </a:solidFill>
              </a:rPr>
              <a:t> </a:t>
            </a:r>
          </a:p>
        </p:txBody>
      </p:sp>
      <p:sp>
        <p:nvSpPr>
          <p:cNvPr id="8199" name="AutoShape 7"/>
          <p:cNvSpPr>
            <a:spLocks noChangeArrowheads="1"/>
          </p:cNvSpPr>
          <p:nvPr/>
        </p:nvSpPr>
        <p:spPr bwMode="auto">
          <a:xfrm>
            <a:off x="573088" y="541338"/>
            <a:ext cx="4248150" cy="1470025"/>
          </a:xfrm>
          <a:prstGeom prst="flowChartMultidocument">
            <a:avLst/>
          </a:prstGeom>
          <a:solidFill>
            <a:srgbClr val="FFCCFF"/>
          </a:solidFill>
          <a:ln w="9525">
            <a:solidFill>
              <a:schemeClr val="tx1"/>
            </a:solidFill>
            <a:miter lim="800000"/>
            <a:headEnd/>
            <a:tailEnd/>
          </a:ln>
        </p:spPr>
        <p:txBody>
          <a:bodyPr wrap="none" anchor="ctr"/>
          <a:lstStyle/>
          <a:p>
            <a:pPr algn="ctr"/>
            <a:endParaRPr lang="en-US"/>
          </a:p>
        </p:txBody>
      </p:sp>
      <p:sp>
        <p:nvSpPr>
          <p:cNvPr id="8200" name="WordArt 8"/>
          <p:cNvSpPr>
            <a:spLocks noChangeArrowheads="1" noChangeShapeType="1" noTextEdit="1"/>
          </p:cNvSpPr>
          <p:nvPr/>
        </p:nvSpPr>
        <p:spPr bwMode="auto">
          <a:xfrm rot="20785930">
            <a:off x="809183" y="758888"/>
            <a:ext cx="3417888" cy="86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defRPr/>
            </a:pPr>
            <a:r>
              <a:rPr lang="en-US" sz="3600" b="1" i="1" kern="1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a:cs typeface="Times New Roman"/>
              </a:rPr>
              <a:t>Past continuous passive </a:t>
            </a:r>
            <a:r>
              <a:rPr lang="en-US" sz="3600" b="1" i="1" kern="10"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latin typeface="Times New Roman"/>
                <a:cs typeface="Times New Roman"/>
              </a:rPr>
              <a:t>:</a:t>
            </a:r>
            <a:r>
              <a:rPr lang="en-US" sz="3600" i="1" kern="10" dirty="0">
                <a:ln w="10160">
                  <a:solidFill>
                    <a:schemeClr val="accent1"/>
                  </a:solidFill>
                  <a:prstDash val="solid"/>
                </a:ln>
                <a:solidFill>
                  <a:srgbClr val="FF33CC"/>
                </a:solidFill>
                <a:effectLst>
                  <a:outerShdw blurRad="38100" dist="32000" dir="5400000" algn="tl">
                    <a:srgbClr val="000000">
                      <a:alpha val="30000"/>
                    </a:srgbClr>
                  </a:outerShdw>
                </a:effectLst>
                <a:latin typeface="Times New Roman"/>
                <a:cs typeface="Times New Roman"/>
              </a:rPr>
              <a:t> </a:t>
            </a:r>
            <a:endParaRPr lang="ar-JO" sz="3600" i="1" kern="10" dirty="0">
              <a:ln w="10160">
                <a:solidFill>
                  <a:schemeClr val="accent1"/>
                </a:solidFill>
                <a:prstDash val="solid"/>
              </a:ln>
              <a:solidFill>
                <a:srgbClr val="FF33CC"/>
              </a:solidFill>
              <a:effectLst>
                <a:outerShdw blurRad="38100" dist="32000" dir="5400000" algn="tl">
                  <a:srgbClr val="000000">
                    <a:alpha val="30000"/>
                  </a:srgbClr>
                </a:outerShdw>
              </a:effectLst>
              <a:latin typeface="Times New Roman"/>
              <a:cs typeface="Times New Roman"/>
            </a:endParaRPr>
          </a:p>
        </p:txBody>
      </p:sp>
    </p:spTree>
    <p:extLst>
      <p:ext uri="{BB962C8B-B14F-4D97-AF65-F5344CB8AC3E}">
        <p14:creationId xmlns:p14="http://schemas.microsoft.com/office/powerpoint/2010/main" val="330140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2000"/>
                                        <p:tgtEl>
                                          <p:spTgt spid="8200"/>
                                        </p:tgtEl>
                                      </p:cBhvr>
                                    </p:animEffect>
                                    <p:anim calcmode="lin" valueType="num">
                                      <p:cBhvr>
                                        <p:cTn id="13" dur="2000" fill="hold"/>
                                        <p:tgtEl>
                                          <p:spTgt spid="8200"/>
                                        </p:tgtEl>
                                        <p:attrNameLst>
                                          <p:attrName>style.rotation</p:attrName>
                                        </p:attrNameLst>
                                      </p:cBhvr>
                                      <p:tavLst>
                                        <p:tav tm="0">
                                          <p:val>
                                            <p:fltVal val="720"/>
                                          </p:val>
                                        </p:tav>
                                        <p:tav tm="100000">
                                          <p:val>
                                            <p:fltVal val="0"/>
                                          </p:val>
                                        </p:tav>
                                      </p:tavLst>
                                    </p:anim>
                                    <p:anim calcmode="lin" valueType="num">
                                      <p:cBhvr>
                                        <p:cTn id="14" dur="2000" fill="hold"/>
                                        <p:tgtEl>
                                          <p:spTgt spid="8200"/>
                                        </p:tgtEl>
                                        <p:attrNameLst>
                                          <p:attrName>ppt_h</p:attrName>
                                        </p:attrNameLst>
                                      </p:cBhvr>
                                      <p:tavLst>
                                        <p:tav tm="0">
                                          <p:val>
                                            <p:fltVal val="0"/>
                                          </p:val>
                                        </p:tav>
                                        <p:tav tm="100000">
                                          <p:val>
                                            <p:strVal val="#ppt_h"/>
                                          </p:val>
                                        </p:tav>
                                      </p:tavLst>
                                    </p:anim>
                                    <p:anim calcmode="lin" valueType="num">
                                      <p:cBhvr>
                                        <p:cTn id="15" dur="2000" fill="hold"/>
                                        <p:tgtEl>
                                          <p:spTgt spid="8200"/>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8195">
                                            <p:txEl>
                                              <p:pRg st="3" end="3"/>
                                            </p:txEl>
                                          </p:spTgt>
                                        </p:tgtEl>
                                        <p:attrNameLst>
                                          <p:attrName>style.visibility</p:attrName>
                                        </p:attrNameLst>
                                      </p:cBhvr>
                                      <p:to>
                                        <p:strVal val="visible"/>
                                      </p:to>
                                    </p:set>
                                    <p:set>
                                      <p:cBhvr>
                                        <p:cTn id="20" dur="455" fill="hold">
                                          <p:stCondLst>
                                            <p:cond delay="0"/>
                                          </p:stCondLst>
                                        </p:cTn>
                                        <p:tgtEl>
                                          <p:spTgt spid="8195">
                                            <p:txEl>
                                              <p:pRg st="3" end="3"/>
                                            </p:txEl>
                                          </p:spTgt>
                                        </p:tgtEl>
                                        <p:attrNameLst>
                                          <p:attrName>style.rotation</p:attrName>
                                        </p:attrNameLst>
                                      </p:cBhvr>
                                      <p:to>
                                        <p:strVal val="-45.0"/>
                                      </p:to>
                                    </p:set>
                                    <p:anim calcmode="lin" valueType="num">
                                      <p:cBhvr>
                                        <p:cTn id="21" dur="455" fill="hold">
                                          <p:stCondLst>
                                            <p:cond delay="455"/>
                                          </p:stCondLst>
                                        </p:cTn>
                                        <p:tgtEl>
                                          <p:spTgt spid="819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8195">
                                            <p:txEl>
                                              <p:pRg st="3" end="3"/>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819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8195">
                                            <p:txEl>
                                              <p:pRg st="3" end="3"/>
                                            </p:txEl>
                                          </p:spTgt>
                                        </p:tgtEl>
                                        <p:attrNameLst>
                                          <p:attrName>ppt_y</p:attrName>
                                        </p:attrNameLst>
                                      </p:cBhvr>
                                      <p:tavLst>
                                        <p:tav tm="0">
                                          <p:val>
                                            <p:strVal val="#ppt_y-(0.354*#ppt_w-0.172*#ppt_h)"/>
                                          </p:val>
                                        </p:tav>
                                        <p:tav tm="100000">
                                          <p:val>
                                            <p:strVal val="#ppt_y"/>
                                          </p:val>
                                        </p:tav>
                                      </p:tavLst>
                                    </p:anim>
                                  </p:childTnLst>
                                </p:cTn>
                              </p:par>
                              <p:par>
                                <p:cTn id="25" presetID="38" presetClass="entr" presetSubtype="0" accel="50000" fill="hold" nodeType="withEffect">
                                  <p:stCondLst>
                                    <p:cond delay="0"/>
                                  </p:stCondLst>
                                  <p:iterate type="lt">
                                    <p:tmPct val="50000"/>
                                  </p:iterate>
                                  <p:childTnLst>
                                    <p:set>
                                      <p:cBhvr>
                                        <p:cTn id="26" dur="1" fill="hold">
                                          <p:stCondLst>
                                            <p:cond delay="0"/>
                                          </p:stCondLst>
                                        </p:cTn>
                                        <p:tgtEl>
                                          <p:spTgt spid="8195">
                                            <p:txEl>
                                              <p:pRg st="5" end="5"/>
                                            </p:txEl>
                                          </p:spTgt>
                                        </p:tgtEl>
                                        <p:attrNameLst>
                                          <p:attrName>style.visibility</p:attrName>
                                        </p:attrNameLst>
                                      </p:cBhvr>
                                      <p:to>
                                        <p:strVal val="visible"/>
                                      </p:to>
                                    </p:set>
                                    <p:set>
                                      <p:cBhvr>
                                        <p:cTn id="27" dur="455" fill="hold">
                                          <p:stCondLst>
                                            <p:cond delay="0"/>
                                          </p:stCondLst>
                                        </p:cTn>
                                        <p:tgtEl>
                                          <p:spTgt spid="8195">
                                            <p:txEl>
                                              <p:pRg st="5" end="5"/>
                                            </p:txEl>
                                          </p:spTgt>
                                        </p:tgtEl>
                                        <p:attrNameLst>
                                          <p:attrName>style.rotation</p:attrName>
                                        </p:attrNameLst>
                                      </p:cBhvr>
                                      <p:to>
                                        <p:strVal val="-45.0"/>
                                      </p:to>
                                    </p:set>
                                    <p:anim calcmode="lin" valueType="num">
                                      <p:cBhvr>
                                        <p:cTn id="28" dur="455" fill="hold">
                                          <p:stCondLst>
                                            <p:cond delay="455"/>
                                          </p:stCondLst>
                                        </p:cTn>
                                        <p:tgtEl>
                                          <p:spTgt spid="8195">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8195">
                                            <p:txEl>
                                              <p:pRg st="5" end="5"/>
                                            </p:txEl>
                                          </p:spTgt>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8195">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8195">
                                            <p:txEl>
                                              <p:pRg st="5" end="5"/>
                                            </p:txEl>
                                          </p:spTgt>
                                        </p:tgtEl>
                                        <p:attrNameLst>
                                          <p:attrName>ppt_y</p:attrName>
                                        </p:attrNameLst>
                                      </p:cBhvr>
                                      <p:tavLst>
                                        <p:tav tm="0">
                                          <p:val>
                                            <p:strVal val="#ppt_y-(0.354*#ppt_w-0.172*#ppt_h)"/>
                                          </p:val>
                                        </p:tav>
                                        <p:tav tm="100000">
                                          <p:val>
                                            <p:strVal val="#ppt_y"/>
                                          </p:val>
                                        </p:tav>
                                      </p:tavLst>
                                    </p:anim>
                                  </p:childTnLst>
                                </p:cTn>
                              </p:par>
                              <p:par>
                                <p:cTn id="32" presetID="38" presetClass="entr" presetSubtype="0" accel="50000" fill="hold" nodeType="withEffect">
                                  <p:stCondLst>
                                    <p:cond delay="0"/>
                                  </p:stCondLst>
                                  <p:iterate type="lt">
                                    <p:tmPct val="50000"/>
                                  </p:iterate>
                                  <p:childTnLst>
                                    <p:set>
                                      <p:cBhvr>
                                        <p:cTn id="33" dur="1" fill="hold">
                                          <p:stCondLst>
                                            <p:cond delay="0"/>
                                          </p:stCondLst>
                                        </p:cTn>
                                        <p:tgtEl>
                                          <p:spTgt spid="8195">
                                            <p:txEl>
                                              <p:pRg st="7" end="7"/>
                                            </p:txEl>
                                          </p:spTgt>
                                        </p:tgtEl>
                                        <p:attrNameLst>
                                          <p:attrName>style.visibility</p:attrName>
                                        </p:attrNameLst>
                                      </p:cBhvr>
                                      <p:to>
                                        <p:strVal val="visible"/>
                                      </p:to>
                                    </p:set>
                                    <p:set>
                                      <p:cBhvr>
                                        <p:cTn id="34" dur="455" fill="hold">
                                          <p:stCondLst>
                                            <p:cond delay="0"/>
                                          </p:stCondLst>
                                        </p:cTn>
                                        <p:tgtEl>
                                          <p:spTgt spid="8195">
                                            <p:txEl>
                                              <p:pRg st="7" end="7"/>
                                            </p:txEl>
                                          </p:spTgt>
                                        </p:tgtEl>
                                        <p:attrNameLst>
                                          <p:attrName>style.rotation</p:attrName>
                                        </p:attrNameLst>
                                      </p:cBhvr>
                                      <p:to>
                                        <p:strVal val="-45.0"/>
                                      </p:to>
                                    </p:set>
                                    <p:anim calcmode="lin" valueType="num">
                                      <p:cBhvr>
                                        <p:cTn id="35" dur="455" fill="hold">
                                          <p:stCondLst>
                                            <p:cond delay="455"/>
                                          </p:stCondLst>
                                        </p:cTn>
                                        <p:tgtEl>
                                          <p:spTgt spid="8195">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8195">
                                            <p:txEl>
                                              <p:pRg st="7" end="7"/>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8195">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8195">
                                            <p:txEl>
                                              <p:pRg st="7" end="7"/>
                                            </p:txEl>
                                          </p:spTgt>
                                        </p:tgtEl>
                                        <p:attrNameLst>
                                          <p:attrName>ppt_y</p:attrName>
                                        </p:attrNameLst>
                                      </p:cBhvr>
                                      <p:tavLst>
                                        <p:tav tm="0">
                                          <p:val>
                                            <p:strVal val="#ppt_y-(0.354*#ppt_w-0.172*#ppt_h)"/>
                                          </p:val>
                                        </p:tav>
                                        <p:tav tm="100000">
                                          <p:val>
                                            <p:strVal val="#ppt_y"/>
                                          </p:val>
                                        </p:tav>
                                      </p:tavLst>
                                    </p:anim>
                                  </p:childTnLst>
                                </p:cTn>
                              </p:par>
                              <p:par>
                                <p:cTn id="39" presetID="38" presetClass="entr" presetSubtype="0" accel="50000" fill="hold" nodeType="withEffect">
                                  <p:stCondLst>
                                    <p:cond delay="0"/>
                                  </p:stCondLst>
                                  <p:iterate type="lt">
                                    <p:tmPct val="50000"/>
                                  </p:iterate>
                                  <p:childTnLst>
                                    <p:set>
                                      <p:cBhvr>
                                        <p:cTn id="40" dur="1" fill="hold">
                                          <p:stCondLst>
                                            <p:cond delay="0"/>
                                          </p:stCondLst>
                                        </p:cTn>
                                        <p:tgtEl>
                                          <p:spTgt spid="8195">
                                            <p:txEl>
                                              <p:pRg st="9" end="9"/>
                                            </p:txEl>
                                          </p:spTgt>
                                        </p:tgtEl>
                                        <p:attrNameLst>
                                          <p:attrName>style.visibility</p:attrName>
                                        </p:attrNameLst>
                                      </p:cBhvr>
                                      <p:to>
                                        <p:strVal val="visible"/>
                                      </p:to>
                                    </p:set>
                                    <p:set>
                                      <p:cBhvr>
                                        <p:cTn id="41" dur="455" fill="hold">
                                          <p:stCondLst>
                                            <p:cond delay="0"/>
                                          </p:stCondLst>
                                        </p:cTn>
                                        <p:tgtEl>
                                          <p:spTgt spid="8195">
                                            <p:txEl>
                                              <p:pRg st="9" end="9"/>
                                            </p:txEl>
                                          </p:spTgt>
                                        </p:tgtEl>
                                        <p:attrNameLst>
                                          <p:attrName>style.rotation</p:attrName>
                                        </p:attrNameLst>
                                      </p:cBhvr>
                                      <p:to>
                                        <p:strVal val="-45.0"/>
                                      </p:to>
                                    </p:set>
                                    <p:anim calcmode="lin" valueType="num">
                                      <p:cBhvr>
                                        <p:cTn id="42" dur="455" fill="hold">
                                          <p:stCondLst>
                                            <p:cond delay="455"/>
                                          </p:stCondLst>
                                        </p:cTn>
                                        <p:tgtEl>
                                          <p:spTgt spid="8195">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8195">
                                            <p:txEl>
                                              <p:pRg st="9" end="9"/>
                                            </p:txEl>
                                          </p:spTgt>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8195">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8195">
                                            <p:txEl>
                                              <p:pRg st="9" end="9"/>
                                            </p:txEl>
                                          </p:spTgt>
                                        </p:tgtEl>
                                        <p:attrNameLst>
                                          <p:attrName>ppt_y</p:attrName>
                                        </p:attrNameLst>
                                      </p:cBhvr>
                                      <p:tavLst>
                                        <p:tav tm="0">
                                          <p:val>
                                            <p:strVal val="#ppt_y-(0.354*#ppt_w-0.172*#ppt_h)"/>
                                          </p:val>
                                        </p:tav>
                                        <p:tav tm="100000">
                                          <p:val>
                                            <p:strVal val="#ppt_y"/>
                                          </p:val>
                                        </p:tav>
                                      </p:tavLst>
                                    </p:anim>
                                  </p:childTnLst>
                                </p:cTn>
                              </p:par>
                              <p:par>
                                <p:cTn id="46" presetID="38" presetClass="entr" presetSubtype="0" accel="50000" fill="hold" nodeType="withEffect">
                                  <p:stCondLst>
                                    <p:cond delay="0"/>
                                  </p:stCondLst>
                                  <p:iterate type="lt">
                                    <p:tmPct val="50000"/>
                                  </p:iterate>
                                  <p:childTnLst>
                                    <p:set>
                                      <p:cBhvr>
                                        <p:cTn id="47" dur="1" fill="hold">
                                          <p:stCondLst>
                                            <p:cond delay="0"/>
                                          </p:stCondLst>
                                        </p:cTn>
                                        <p:tgtEl>
                                          <p:spTgt spid="8195">
                                            <p:txEl>
                                              <p:pRg st="11" end="11"/>
                                            </p:txEl>
                                          </p:spTgt>
                                        </p:tgtEl>
                                        <p:attrNameLst>
                                          <p:attrName>style.visibility</p:attrName>
                                        </p:attrNameLst>
                                      </p:cBhvr>
                                      <p:to>
                                        <p:strVal val="visible"/>
                                      </p:to>
                                    </p:set>
                                    <p:set>
                                      <p:cBhvr>
                                        <p:cTn id="48" dur="455" fill="hold">
                                          <p:stCondLst>
                                            <p:cond delay="0"/>
                                          </p:stCondLst>
                                        </p:cTn>
                                        <p:tgtEl>
                                          <p:spTgt spid="8195">
                                            <p:txEl>
                                              <p:pRg st="11" end="11"/>
                                            </p:txEl>
                                          </p:spTgt>
                                        </p:tgtEl>
                                        <p:attrNameLst>
                                          <p:attrName>style.rotation</p:attrName>
                                        </p:attrNameLst>
                                      </p:cBhvr>
                                      <p:to>
                                        <p:strVal val="-45.0"/>
                                      </p:to>
                                    </p:set>
                                    <p:anim calcmode="lin" valueType="num">
                                      <p:cBhvr>
                                        <p:cTn id="49" dur="455" fill="hold">
                                          <p:stCondLst>
                                            <p:cond delay="455"/>
                                          </p:stCondLst>
                                        </p:cTn>
                                        <p:tgtEl>
                                          <p:spTgt spid="8195">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8195">
                                            <p:txEl>
                                              <p:pRg st="11" end="11"/>
                                            </p:txEl>
                                          </p:spTgt>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8195">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8195">
                                            <p:txEl>
                                              <p:pRg st="11" end="1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8195">
                                            <p:txEl>
                                              <p:pRg st="13" end="13"/>
                                            </p:txEl>
                                          </p:spTgt>
                                        </p:tgtEl>
                                        <p:attrNameLst>
                                          <p:attrName>style.visibility</p:attrName>
                                        </p:attrNameLst>
                                      </p:cBhvr>
                                      <p:to>
                                        <p:strVal val="visible"/>
                                      </p:to>
                                    </p:set>
                                    <p:animEffect transition="in" filter="fade">
                                      <p:cBhvr>
                                        <p:cTn id="57" dur="1000"/>
                                        <p:tgtEl>
                                          <p:spTgt spid="8195">
                                            <p:txEl>
                                              <p:pRg st="13" end="13"/>
                                            </p:txEl>
                                          </p:spTgt>
                                        </p:tgtEl>
                                      </p:cBhvr>
                                    </p:animEffect>
                                    <p:anim calcmode="lin" valueType="num">
                                      <p:cBhvr>
                                        <p:cTn id="58" dur="1000" fill="hold"/>
                                        <p:tgtEl>
                                          <p:spTgt spid="8195">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8195">
                                            <p:txEl>
                                              <p:pRg st="13" end="13"/>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195">
                                            <p:txEl>
                                              <p:pRg st="15" end="15"/>
                                            </p:txEl>
                                          </p:spTgt>
                                        </p:tgtEl>
                                        <p:attrNameLst>
                                          <p:attrName>style.visibility</p:attrName>
                                        </p:attrNameLst>
                                      </p:cBhvr>
                                      <p:to>
                                        <p:strVal val="visible"/>
                                      </p:to>
                                    </p:set>
                                    <p:animEffect transition="in" filter="fade">
                                      <p:cBhvr>
                                        <p:cTn id="62" dur="1000"/>
                                        <p:tgtEl>
                                          <p:spTgt spid="8195">
                                            <p:txEl>
                                              <p:pRg st="15" end="15"/>
                                            </p:txEl>
                                          </p:spTgt>
                                        </p:tgtEl>
                                      </p:cBhvr>
                                    </p:animEffect>
                                    <p:anim calcmode="lin" valueType="num">
                                      <p:cBhvr>
                                        <p:cTn id="63" dur="1000" fill="hold"/>
                                        <p:tgtEl>
                                          <p:spTgt spid="8195">
                                            <p:txEl>
                                              <p:pRg st="15" end="15"/>
                                            </p:txEl>
                                          </p:spTgt>
                                        </p:tgtEl>
                                        <p:attrNameLst>
                                          <p:attrName>ppt_x</p:attrName>
                                        </p:attrNameLst>
                                      </p:cBhvr>
                                      <p:tavLst>
                                        <p:tav tm="0">
                                          <p:val>
                                            <p:strVal val="#ppt_x"/>
                                          </p:val>
                                        </p:tav>
                                        <p:tav tm="100000">
                                          <p:val>
                                            <p:strVal val="#ppt_x"/>
                                          </p:val>
                                        </p:tav>
                                      </p:tavLst>
                                    </p:anim>
                                    <p:anim calcmode="lin" valueType="num">
                                      <p:cBhvr>
                                        <p:cTn id="64" dur="1000" fill="hold"/>
                                        <p:tgtEl>
                                          <p:spTgt spid="8195">
                                            <p:txEl>
                                              <p:pRg st="15" end="15"/>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195">
                                            <p:txEl>
                                              <p:pRg st="16" end="16"/>
                                            </p:txEl>
                                          </p:spTgt>
                                        </p:tgtEl>
                                        <p:attrNameLst>
                                          <p:attrName>style.visibility</p:attrName>
                                        </p:attrNameLst>
                                      </p:cBhvr>
                                      <p:to>
                                        <p:strVal val="visible"/>
                                      </p:to>
                                    </p:set>
                                    <p:animEffect transition="in" filter="fade">
                                      <p:cBhvr>
                                        <p:cTn id="67" dur="1000"/>
                                        <p:tgtEl>
                                          <p:spTgt spid="8195">
                                            <p:txEl>
                                              <p:pRg st="16" end="16"/>
                                            </p:txEl>
                                          </p:spTgt>
                                        </p:tgtEl>
                                      </p:cBhvr>
                                    </p:animEffect>
                                    <p:anim calcmode="lin" valueType="num">
                                      <p:cBhvr>
                                        <p:cTn id="68" dur="1000" fill="hold"/>
                                        <p:tgtEl>
                                          <p:spTgt spid="8195">
                                            <p:txEl>
                                              <p:pRg st="16" end="16"/>
                                            </p:txEl>
                                          </p:spTgt>
                                        </p:tgtEl>
                                        <p:attrNameLst>
                                          <p:attrName>ppt_x</p:attrName>
                                        </p:attrNameLst>
                                      </p:cBhvr>
                                      <p:tavLst>
                                        <p:tav tm="0">
                                          <p:val>
                                            <p:strVal val="#ppt_x"/>
                                          </p:val>
                                        </p:tav>
                                        <p:tav tm="100000">
                                          <p:val>
                                            <p:strVal val="#ppt_x"/>
                                          </p:val>
                                        </p:tav>
                                      </p:tavLst>
                                    </p:anim>
                                    <p:anim calcmode="lin" valueType="num">
                                      <p:cBhvr>
                                        <p:cTn id="69" dur="1000" fill="hold"/>
                                        <p:tgtEl>
                                          <p:spTgt spid="819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19" name="Rectangle 3"/>
          <p:cNvSpPr>
            <a:spLocks noGrp="1" noChangeArrowheads="1"/>
          </p:cNvSpPr>
          <p:nvPr>
            <p:ph sz="quarter" idx="4294967295"/>
          </p:nvPr>
        </p:nvSpPr>
        <p:spPr>
          <a:xfrm>
            <a:off x="1187450" y="1844675"/>
            <a:ext cx="6872288" cy="3727450"/>
          </a:xfrm>
          <a:prstGeom prst="rect">
            <a:avLst/>
          </a:prstGeom>
        </p:spPr>
        <p:txBody>
          <a:bodyPr>
            <a:normAutofit fontScale="62500" lnSpcReduction="20000"/>
          </a:bodyPr>
          <a:lstStyle/>
          <a:p>
            <a:pPr marL="0" indent="-274320" eaLnBrk="1" fontAlgn="auto" hangingPunct="1">
              <a:lnSpc>
                <a:spcPct val="90000"/>
              </a:lnSpc>
              <a:spcAft>
                <a:spcPts val="0"/>
              </a:spcAft>
              <a:defRPr/>
            </a:pPr>
            <a:endParaRPr lang="en-US" sz="2900" dirty="0" smtClean="0"/>
          </a:p>
          <a:p>
            <a:pPr marL="0" indent="-274320" algn="l" rtl="0" eaLnBrk="1" fontAlgn="auto" hangingPunct="1">
              <a:lnSpc>
                <a:spcPct val="90000"/>
              </a:lnSpc>
              <a:spcAft>
                <a:spcPts val="0"/>
              </a:spcAft>
              <a:defRPr/>
            </a:pPr>
            <a:endParaRPr lang="en-US" sz="2900" dirty="0" smtClean="0"/>
          </a:p>
          <a:p>
            <a:pPr marL="0" indent="-274320" algn="l" rtl="0" eaLnBrk="1" fontAlgn="auto" hangingPunct="1">
              <a:lnSpc>
                <a:spcPct val="90000"/>
              </a:lnSpc>
              <a:spcAft>
                <a:spcPts val="0"/>
              </a:spcAft>
              <a:defRPr/>
            </a:pPr>
            <a:endParaRPr lang="en-US" sz="2900" dirty="0" smtClean="0"/>
          </a:p>
          <a:p>
            <a:pPr marL="0" indent="-274320" algn="l" rtl="0" eaLnBrk="1" fontAlgn="auto" hangingPunct="1">
              <a:lnSpc>
                <a:spcPct val="90000"/>
              </a:lnSpc>
              <a:spcAft>
                <a:spcPts val="0"/>
              </a:spcAft>
              <a:defRPr/>
            </a:pPr>
            <a:r>
              <a:rPr lang="en-US" sz="2900" b="1" dirty="0" smtClean="0">
                <a:solidFill>
                  <a:srgbClr val="0070C0"/>
                </a:solidFill>
                <a:latin typeface="Comic Sans MS" pitchFamily="66" charset="0"/>
              </a:rPr>
              <a:t>Has , have +been +V.3.</a:t>
            </a:r>
          </a:p>
          <a:p>
            <a:pPr marL="0" indent="-274320" algn="l" rtl="0" eaLnBrk="1" fontAlgn="auto" hangingPunct="1">
              <a:lnSpc>
                <a:spcPct val="90000"/>
              </a:lnSpc>
              <a:spcAft>
                <a:spcPts val="0"/>
              </a:spcAft>
              <a:defRPr/>
            </a:pPr>
            <a:endParaRPr lang="en-US" sz="2900" b="1" dirty="0" smtClean="0">
              <a:solidFill>
                <a:srgbClr val="0070C0"/>
              </a:solidFill>
              <a:latin typeface="Comic Sans MS" pitchFamily="66" charset="0"/>
            </a:endParaRPr>
          </a:p>
          <a:p>
            <a:pPr marL="0" indent="-274320" algn="l" rtl="0" eaLnBrk="1" fontAlgn="auto" hangingPunct="1">
              <a:lnSpc>
                <a:spcPct val="90000"/>
              </a:lnSpc>
              <a:spcAft>
                <a:spcPts val="0"/>
              </a:spcAft>
              <a:defRPr/>
            </a:pPr>
            <a:r>
              <a:rPr lang="en-US" sz="2900" b="1" dirty="0" smtClean="0">
                <a:solidFill>
                  <a:srgbClr val="000000"/>
                </a:solidFill>
                <a:latin typeface="Comic Sans MS" pitchFamily="66" charset="0"/>
              </a:rPr>
              <a:t>Examples:</a:t>
            </a:r>
          </a:p>
          <a:p>
            <a:pPr marL="0" indent="-274320" algn="l" rtl="0" eaLnBrk="1" fontAlgn="auto" hangingPunct="1">
              <a:lnSpc>
                <a:spcPct val="90000"/>
              </a:lnSpc>
              <a:spcAft>
                <a:spcPts val="0"/>
              </a:spcAft>
              <a:defRPr/>
            </a:pPr>
            <a:endParaRPr lang="en-US" sz="2900" b="1" dirty="0" smtClean="0">
              <a:solidFill>
                <a:srgbClr val="FFCC00"/>
              </a:solidFill>
              <a:latin typeface="Comic Sans MS" pitchFamily="66" charset="0"/>
            </a:endParaRPr>
          </a:p>
          <a:p>
            <a:pPr marL="0" indent="-274320" algn="l" rtl="0" eaLnBrk="1" fontAlgn="auto" hangingPunct="1">
              <a:lnSpc>
                <a:spcPct val="90000"/>
              </a:lnSpc>
              <a:spcAft>
                <a:spcPts val="0"/>
              </a:spcAft>
              <a:defRPr/>
            </a:pPr>
            <a:r>
              <a:rPr lang="en-US" sz="2900" b="1" dirty="0" smtClean="0">
                <a:solidFill>
                  <a:srgbClr val="FF3399"/>
                </a:solidFill>
                <a:latin typeface="Comic Sans MS" pitchFamily="66" charset="0"/>
              </a:rPr>
              <a:t>Active :</a:t>
            </a:r>
            <a:r>
              <a:rPr lang="en-US" sz="2900" dirty="0" smtClean="0">
                <a:latin typeface="Comic Sans MS" pitchFamily="66" charset="0"/>
              </a:rPr>
              <a:t>They </a:t>
            </a:r>
            <a:r>
              <a:rPr lang="en-US" sz="2900" u="sng" dirty="0" smtClean="0">
                <a:latin typeface="Comic Sans MS" pitchFamily="66" charset="0"/>
              </a:rPr>
              <a:t>have done</a:t>
            </a:r>
            <a:r>
              <a:rPr lang="en-US" sz="2900" dirty="0" smtClean="0">
                <a:latin typeface="Comic Sans MS" pitchFamily="66" charset="0"/>
              </a:rPr>
              <a:t> the job already. </a:t>
            </a:r>
          </a:p>
          <a:p>
            <a:pPr marL="0" indent="-274320" algn="l" rtl="0" eaLnBrk="1" fontAlgn="auto" hangingPunct="1">
              <a:lnSpc>
                <a:spcPct val="90000"/>
              </a:lnSpc>
              <a:spcAft>
                <a:spcPts val="0"/>
              </a:spcAft>
              <a:defRPr/>
            </a:pPr>
            <a:endParaRPr lang="en-US" sz="2900" dirty="0" smtClean="0">
              <a:latin typeface="Comic Sans MS" pitchFamily="66" charset="0"/>
            </a:endParaRPr>
          </a:p>
          <a:p>
            <a:pPr marL="0" indent="-274320" algn="l" rtl="0" eaLnBrk="1" fontAlgn="auto" hangingPunct="1">
              <a:lnSpc>
                <a:spcPct val="90000"/>
              </a:lnSpc>
              <a:spcAft>
                <a:spcPts val="0"/>
              </a:spcAft>
              <a:defRPr/>
            </a:pPr>
            <a:r>
              <a:rPr lang="en-US" sz="2900" b="1" dirty="0" smtClean="0">
                <a:solidFill>
                  <a:srgbClr val="FF33CC"/>
                </a:solidFill>
                <a:latin typeface="Comic Sans MS" pitchFamily="66" charset="0"/>
              </a:rPr>
              <a:t>Passive :</a:t>
            </a:r>
            <a:r>
              <a:rPr lang="en-US" sz="2900" dirty="0" smtClean="0">
                <a:latin typeface="Comic Sans MS" pitchFamily="66" charset="0"/>
              </a:rPr>
              <a:t>The job </a:t>
            </a:r>
            <a:r>
              <a:rPr lang="en-US" sz="2900" b="1" u="sng" dirty="0" smtClean="0">
                <a:solidFill>
                  <a:srgbClr val="0070C0"/>
                </a:solidFill>
                <a:latin typeface="Comic Sans MS" pitchFamily="66" charset="0"/>
              </a:rPr>
              <a:t>has been done</a:t>
            </a:r>
            <a:r>
              <a:rPr lang="en-US" sz="2900" b="1" dirty="0" smtClean="0">
                <a:solidFill>
                  <a:srgbClr val="0070C0"/>
                </a:solidFill>
                <a:latin typeface="Comic Sans MS" pitchFamily="66" charset="0"/>
              </a:rPr>
              <a:t> </a:t>
            </a:r>
            <a:r>
              <a:rPr lang="en-US" sz="2900" dirty="0" smtClean="0">
                <a:latin typeface="Comic Sans MS" pitchFamily="66" charset="0"/>
              </a:rPr>
              <a:t>already </a:t>
            </a:r>
            <a:r>
              <a:rPr lang="en-US" sz="2900" dirty="0" smtClean="0"/>
              <a:t>.</a:t>
            </a:r>
          </a:p>
          <a:p>
            <a:pPr marL="0" indent="-274320" algn="l" rtl="0" eaLnBrk="1" fontAlgn="auto" hangingPunct="1">
              <a:lnSpc>
                <a:spcPct val="90000"/>
              </a:lnSpc>
              <a:spcAft>
                <a:spcPts val="0"/>
              </a:spcAft>
              <a:defRPr/>
            </a:pPr>
            <a:endParaRPr lang="en-US" sz="2900" dirty="0" smtClean="0"/>
          </a:p>
          <a:p>
            <a:pPr marL="0" indent="-274320" algn="l" rtl="0" eaLnBrk="1" fontAlgn="auto" hangingPunct="1">
              <a:lnSpc>
                <a:spcPct val="90000"/>
              </a:lnSpc>
              <a:spcAft>
                <a:spcPts val="0"/>
              </a:spcAft>
              <a:defRPr/>
            </a:pPr>
            <a:r>
              <a:rPr lang="en-US" sz="2900" b="1" dirty="0" smtClean="0">
                <a:solidFill>
                  <a:srgbClr val="FF3399"/>
                </a:solidFill>
                <a:latin typeface="Comic Sans MS" pitchFamily="66" charset="0"/>
              </a:rPr>
              <a:t>Active:</a:t>
            </a:r>
            <a:r>
              <a:rPr lang="en-US" sz="2900" b="1" dirty="0" smtClean="0">
                <a:solidFill>
                  <a:srgbClr val="990000"/>
                </a:solidFill>
                <a:latin typeface="Comic Sans MS" pitchFamily="66" charset="0"/>
              </a:rPr>
              <a:t> </a:t>
            </a:r>
            <a:r>
              <a:rPr lang="en-US" sz="2900" dirty="0" smtClean="0">
                <a:latin typeface="Comic Sans MS" pitchFamily="66" charset="0"/>
              </a:rPr>
              <a:t>I </a:t>
            </a:r>
            <a:r>
              <a:rPr lang="en-US" sz="2900" u="sng" dirty="0" smtClean="0">
                <a:latin typeface="Comic Sans MS" pitchFamily="66" charset="0"/>
              </a:rPr>
              <a:t>have</a:t>
            </a:r>
            <a:r>
              <a:rPr lang="en-US" sz="2900" dirty="0" smtClean="0">
                <a:latin typeface="Comic Sans MS" pitchFamily="66" charset="0"/>
              </a:rPr>
              <a:t> just </a:t>
            </a:r>
            <a:r>
              <a:rPr lang="en-US" sz="2900" u="sng" dirty="0" smtClean="0">
                <a:latin typeface="Comic Sans MS" pitchFamily="66" charset="0"/>
              </a:rPr>
              <a:t>received</a:t>
            </a:r>
            <a:r>
              <a:rPr lang="en-US" sz="2900" dirty="0" smtClean="0">
                <a:latin typeface="Comic Sans MS" pitchFamily="66" charset="0"/>
              </a:rPr>
              <a:t> two letters .</a:t>
            </a:r>
          </a:p>
          <a:p>
            <a:pPr marL="0" indent="-274320" algn="l" rtl="0" eaLnBrk="1" fontAlgn="auto" hangingPunct="1">
              <a:lnSpc>
                <a:spcPct val="90000"/>
              </a:lnSpc>
              <a:spcAft>
                <a:spcPts val="0"/>
              </a:spcAft>
              <a:defRPr/>
            </a:pPr>
            <a:endParaRPr lang="en-US" sz="2900" dirty="0" smtClean="0">
              <a:latin typeface="Comic Sans MS" pitchFamily="66" charset="0"/>
            </a:endParaRPr>
          </a:p>
          <a:p>
            <a:pPr marL="0" indent="-274320" algn="l" rtl="0" eaLnBrk="1" fontAlgn="auto" hangingPunct="1">
              <a:lnSpc>
                <a:spcPct val="90000"/>
              </a:lnSpc>
              <a:spcAft>
                <a:spcPts val="0"/>
              </a:spcAft>
              <a:defRPr/>
            </a:pPr>
            <a:r>
              <a:rPr lang="en-US" sz="2900" b="1" dirty="0" smtClean="0">
                <a:solidFill>
                  <a:srgbClr val="FF33CC"/>
                </a:solidFill>
                <a:latin typeface="Comic Sans MS" pitchFamily="66" charset="0"/>
              </a:rPr>
              <a:t>Passive:</a:t>
            </a:r>
            <a:r>
              <a:rPr lang="en-US" sz="2900" b="1" dirty="0" smtClean="0">
                <a:solidFill>
                  <a:srgbClr val="A50021"/>
                </a:solidFill>
                <a:latin typeface="Comic Sans MS" pitchFamily="66" charset="0"/>
              </a:rPr>
              <a:t> </a:t>
            </a:r>
            <a:r>
              <a:rPr lang="en-US" sz="2900" dirty="0" smtClean="0">
                <a:latin typeface="Comic Sans MS" pitchFamily="66" charset="0"/>
              </a:rPr>
              <a:t>Two letters </a:t>
            </a:r>
            <a:r>
              <a:rPr lang="en-US" sz="2900" b="1" u="sng" dirty="0" smtClean="0">
                <a:solidFill>
                  <a:srgbClr val="0070C0"/>
                </a:solidFill>
                <a:latin typeface="Comic Sans MS" pitchFamily="66" charset="0"/>
              </a:rPr>
              <a:t>have</a:t>
            </a:r>
            <a:r>
              <a:rPr lang="en-US" sz="2900" dirty="0" smtClean="0">
                <a:latin typeface="Comic Sans MS" pitchFamily="66" charset="0"/>
              </a:rPr>
              <a:t> just </a:t>
            </a:r>
            <a:r>
              <a:rPr lang="en-US" sz="2900" b="1" u="sng" dirty="0" smtClean="0">
                <a:solidFill>
                  <a:srgbClr val="0070C0"/>
                </a:solidFill>
                <a:latin typeface="Comic Sans MS" pitchFamily="66" charset="0"/>
              </a:rPr>
              <a:t>been received</a:t>
            </a:r>
            <a:r>
              <a:rPr lang="en-US" sz="2900" dirty="0" smtClean="0">
                <a:solidFill>
                  <a:srgbClr val="0070C0"/>
                </a:solidFill>
              </a:rPr>
              <a:t>.</a:t>
            </a:r>
          </a:p>
          <a:p>
            <a:pPr marL="0" indent="-274320" algn="l" rtl="0" eaLnBrk="1" fontAlgn="auto" hangingPunct="1">
              <a:lnSpc>
                <a:spcPct val="90000"/>
              </a:lnSpc>
              <a:spcAft>
                <a:spcPts val="0"/>
              </a:spcAft>
              <a:defRPr/>
            </a:pPr>
            <a:endParaRPr lang="en-US" sz="3300" dirty="0" smtClean="0">
              <a:solidFill>
                <a:srgbClr val="0070C0"/>
              </a:solidFill>
            </a:endParaRPr>
          </a:p>
        </p:txBody>
      </p:sp>
      <p:sp>
        <p:nvSpPr>
          <p:cNvPr id="717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bg1">
                    <a:lumMod val="75000"/>
                    <a:lumOff val="25000"/>
                  </a:schemeClr>
                </a:solidFill>
              </a:rPr>
              <a:t> </a:t>
            </a:r>
          </a:p>
        </p:txBody>
      </p:sp>
      <p:sp>
        <p:nvSpPr>
          <p:cNvPr id="4" name="Flowchart: Preparation 3"/>
          <p:cNvSpPr/>
          <p:nvPr/>
        </p:nvSpPr>
        <p:spPr>
          <a:xfrm rot="20920013">
            <a:off x="69850" y="762000"/>
            <a:ext cx="6167438" cy="1054100"/>
          </a:xfrm>
          <a:prstGeom prst="flowChartPreparation">
            <a:avLst/>
          </a:prstGeom>
          <a:solidFill>
            <a:srgbClr val="FFCCFF"/>
          </a:solidFill>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JO">
              <a:solidFill>
                <a:schemeClr val="bg1">
                  <a:lumMod val="50000"/>
                </a:schemeClr>
              </a:solidFill>
            </a:endParaRPr>
          </a:p>
        </p:txBody>
      </p:sp>
      <p:sp>
        <p:nvSpPr>
          <p:cNvPr id="9" name="WordArt 5"/>
          <p:cNvSpPr>
            <a:spLocks noChangeArrowheads="1" noChangeShapeType="1" noTextEdit="1"/>
          </p:cNvSpPr>
          <p:nvPr/>
        </p:nvSpPr>
        <p:spPr bwMode="auto">
          <a:xfrm rot="21236229">
            <a:off x="1011931" y="788802"/>
            <a:ext cx="4464050" cy="1000125"/>
          </a:xfrm>
          <a:prstGeom prst="rect">
            <a:avLst/>
          </a:prstGeom>
        </p:spPr>
        <p:txBody>
          <a:bodyPr wrap="none" fromWordArt="1">
            <a:prstTxWarp prst="textCascadeUp">
              <a:avLst>
                <a:gd name="adj" fmla="val 44444"/>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3600" b="1" kern="10" spc="50" dirty="0">
                <a:ln w="11430"/>
                <a:effectLst>
                  <a:outerShdw blurRad="76200" dist="50800" dir="5400000" algn="tl" rotWithShape="0">
                    <a:srgbClr val="000000">
                      <a:alpha val="65000"/>
                    </a:srgbClr>
                  </a:outerShdw>
                </a:effectLst>
                <a:latin typeface="Impact"/>
              </a:rPr>
              <a:t>Present perfect passive </a:t>
            </a:r>
            <a:r>
              <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a:t>
            </a:r>
            <a:endParaRPr lang="ar-JO"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extLst>
      <p:ext uri="{BB962C8B-B14F-4D97-AF65-F5344CB8AC3E}">
        <p14:creationId xmlns:p14="http://schemas.microsoft.com/office/powerpoint/2010/main" val="1557491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9219">
                                            <p:txEl>
                                              <p:pRg st="3" end="3"/>
                                            </p:txEl>
                                          </p:spTgt>
                                        </p:tgtEl>
                                        <p:attrNameLst>
                                          <p:attrName>style.visibility</p:attrName>
                                        </p:attrNameLst>
                                      </p:cBhvr>
                                      <p:to>
                                        <p:strVal val="visible"/>
                                      </p:to>
                                    </p:set>
                                    <p:anim by="(-#ppt_w*2)" calcmode="lin" valueType="num">
                                      <p:cBhvr rctx="PPT">
                                        <p:cTn id="23" dur="500" autoRev="1" fill="hold">
                                          <p:stCondLst>
                                            <p:cond delay="0"/>
                                          </p:stCondLst>
                                        </p:cTn>
                                        <p:tgtEl>
                                          <p:spTgt spid="9219">
                                            <p:txEl>
                                              <p:pRg st="3" end="3"/>
                                            </p:txEl>
                                          </p:spTgt>
                                        </p:tgtEl>
                                        <p:attrNameLst>
                                          <p:attrName>ppt_w</p:attrName>
                                        </p:attrNameLst>
                                      </p:cBhvr>
                                    </p:anim>
                                    <p:anim by="(#ppt_w*0.50)" calcmode="lin" valueType="num">
                                      <p:cBhvr>
                                        <p:cTn id="24" dur="500" decel="50000" autoRev="1" fill="hold">
                                          <p:stCondLst>
                                            <p:cond delay="0"/>
                                          </p:stCondLst>
                                        </p:cTn>
                                        <p:tgtEl>
                                          <p:spTgt spid="9219">
                                            <p:txEl>
                                              <p:pRg st="3" end="3"/>
                                            </p:txEl>
                                          </p:spTgt>
                                        </p:tgtEl>
                                        <p:attrNameLst>
                                          <p:attrName>ppt_x</p:attrName>
                                        </p:attrNameLst>
                                      </p:cBhvr>
                                    </p:anim>
                                    <p:anim from="(-#ppt_h/2)" to="(#ppt_y)" calcmode="lin" valueType="num">
                                      <p:cBhvr>
                                        <p:cTn id="25" dur="1000" fill="hold">
                                          <p:stCondLst>
                                            <p:cond delay="0"/>
                                          </p:stCondLst>
                                        </p:cTn>
                                        <p:tgtEl>
                                          <p:spTgt spid="9219">
                                            <p:txEl>
                                              <p:pRg st="3" end="3"/>
                                            </p:txEl>
                                          </p:spTgt>
                                        </p:tgtEl>
                                        <p:attrNameLst>
                                          <p:attrName>ppt_y</p:attrName>
                                        </p:attrNameLst>
                                      </p:cBhvr>
                                    </p:anim>
                                    <p:animRot by="21600000">
                                      <p:cBhvr>
                                        <p:cTn id="26" dur="1000" fill="hold">
                                          <p:stCondLst>
                                            <p:cond delay="0"/>
                                          </p:stCondLst>
                                        </p:cTn>
                                        <p:tgtEl>
                                          <p:spTgt spid="9219">
                                            <p:txEl>
                                              <p:pRg st="3" end="3"/>
                                            </p:txEl>
                                          </p:spTgt>
                                        </p:tgtEl>
                                        <p:attrNameLst>
                                          <p:attrName>r</p:attrName>
                                        </p:attrNameLst>
                                      </p:cBhvr>
                                    </p:animRot>
                                  </p:childTnLst>
                                </p:cTn>
                              </p:par>
                              <p:par>
                                <p:cTn id="27" presetID="56" presetClass="entr" presetSubtype="0" fill="hold" nodeType="withEffect">
                                  <p:stCondLst>
                                    <p:cond delay="0"/>
                                  </p:stCondLst>
                                  <p:iterate type="lt">
                                    <p:tmPct val="10000"/>
                                  </p:iterate>
                                  <p:childTnLst>
                                    <p:set>
                                      <p:cBhvr>
                                        <p:cTn id="28" dur="1" fill="hold">
                                          <p:stCondLst>
                                            <p:cond delay="0"/>
                                          </p:stCondLst>
                                        </p:cTn>
                                        <p:tgtEl>
                                          <p:spTgt spid="9219">
                                            <p:txEl>
                                              <p:pRg st="5" end="5"/>
                                            </p:txEl>
                                          </p:spTgt>
                                        </p:tgtEl>
                                        <p:attrNameLst>
                                          <p:attrName>style.visibility</p:attrName>
                                        </p:attrNameLst>
                                      </p:cBhvr>
                                      <p:to>
                                        <p:strVal val="visible"/>
                                      </p:to>
                                    </p:set>
                                    <p:anim by="(-#ppt_w*2)" calcmode="lin" valueType="num">
                                      <p:cBhvr rctx="PPT">
                                        <p:cTn id="29" dur="500" autoRev="1" fill="hold">
                                          <p:stCondLst>
                                            <p:cond delay="0"/>
                                          </p:stCondLst>
                                        </p:cTn>
                                        <p:tgtEl>
                                          <p:spTgt spid="9219">
                                            <p:txEl>
                                              <p:pRg st="5" end="5"/>
                                            </p:txEl>
                                          </p:spTgt>
                                        </p:tgtEl>
                                        <p:attrNameLst>
                                          <p:attrName>ppt_w</p:attrName>
                                        </p:attrNameLst>
                                      </p:cBhvr>
                                    </p:anim>
                                    <p:anim by="(#ppt_w*0.50)" calcmode="lin" valueType="num">
                                      <p:cBhvr>
                                        <p:cTn id="30" dur="500" decel="50000" autoRev="1" fill="hold">
                                          <p:stCondLst>
                                            <p:cond delay="0"/>
                                          </p:stCondLst>
                                        </p:cTn>
                                        <p:tgtEl>
                                          <p:spTgt spid="9219">
                                            <p:txEl>
                                              <p:pRg st="5" end="5"/>
                                            </p:txEl>
                                          </p:spTgt>
                                        </p:tgtEl>
                                        <p:attrNameLst>
                                          <p:attrName>ppt_x</p:attrName>
                                        </p:attrNameLst>
                                      </p:cBhvr>
                                    </p:anim>
                                    <p:anim from="(-#ppt_h/2)" to="(#ppt_y)" calcmode="lin" valueType="num">
                                      <p:cBhvr>
                                        <p:cTn id="31" dur="1000" fill="hold">
                                          <p:stCondLst>
                                            <p:cond delay="0"/>
                                          </p:stCondLst>
                                        </p:cTn>
                                        <p:tgtEl>
                                          <p:spTgt spid="9219">
                                            <p:txEl>
                                              <p:pRg st="5" end="5"/>
                                            </p:txEl>
                                          </p:spTgt>
                                        </p:tgtEl>
                                        <p:attrNameLst>
                                          <p:attrName>ppt_y</p:attrName>
                                        </p:attrNameLst>
                                      </p:cBhvr>
                                    </p:anim>
                                    <p:animRot by="21600000">
                                      <p:cBhvr>
                                        <p:cTn id="32" dur="1000" fill="hold">
                                          <p:stCondLst>
                                            <p:cond delay="0"/>
                                          </p:stCondLst>
                                        </p:cTn>
                                        <p:tgtEl>
                                          <p:spTgt spid="9219">
                                            <p:txEl>
                                              <p:pRg st="5" end="5"/>
                                            </p:txEl>
                                          </p:spTgt>
                                        </p:tgtEl>
                                        <p:attrNameLst>
                                          <p:attrName>r</p:attrName>
                                        </p:attrNameLst>
                                      </p:cBhvr>
                                    </p:animRot>
                                  </p:childTnLst>
                                </p:cTn>
                              </p:par>
                              <p:par>
                                <p:cTn id="33" presetID="56" presetClass="entr" presetSubtype="0" fill="hold" nodeType="withEffect">
                                  <p:stCondLst>
                                    <p:cond delay="0"/>
                                  </p:stCondLst>
                                  <p:iterate type="lt">
                                    <p:tmPct val="10000"/>
                                  </p:iterate>
                                  <p:childTnLst>
                                    <p:set>
                                      <p:cBhvr>
                                        <p:cTn id="34" dur="1" fill="hold">
                                          <p:stCondLst>
                                            <p:cond delay="0"/>
                                          </p:stCondLst>
                                        </p:cTn>
                                        <p:tgtEl>
                                          <p:spTgt spid="9219">
                                            <p:txEl>
                                              <p:pRg st="7" end="7"/>
                                            </p:txEl>
                                          </p:spTgt>
                                        </p:tgtEl>
                                        <p:attrNameLst>
                                          <p:attrName>style.visibility</p:attrName>
                                        </p:attrNameLst>
                                      </p:cBhvr>
                                      <p:to>
                                        <p:strVal val="visible"/>
                                      </p:to>
                                    </p:set>
                                    <p:anim by="(-#ppt_w*2)" calcmode="lin" valueType="num">
                                      <p:cBhvr rctx="PPT">
                                        <p:cTn id="35" dur="500" autoRev="1" fill="hold">
                                          <p:stCondLst>
                                            <p:cond delay="0"/>
                                          </p:stCondLst>
                                        </p:cTn>
                                        <p:tgtEl>
                                          <p:spTgt spid="9219">
                                            <p:txEl>
                                              <p:pRg st="7" end="7"/>
                                            </p:txEl>
                                          </p:spTgt>
                                        </p:tgtEl>
                                        <p:attrNameLst>
                                          <p:attrName>ppt_w</p:attrName>
                                        </p:attrNameLst>
                                      </p:cBhvr>
                                    </p:anim>
                                    <p:anim by="(#ppt_w*0.50)" calcmode="lin" valueType="num">
                                      <p:cBhvr>
                                        <p:cTn id="36" dur="500" decel="50000" autoRev="1" fill="hold">
                                          <p:stCondLst>
                                            <p:cond delay="0"/>
                                          </p:stCondLst>
                                        </p:cTn>
                                        <p:tgtEl>
                                          <p:spTgt spid="9219">
                                            <p:txEl>
                                              <p:pRg st="7" end="7"/>
                                            </p:txEl>
                                          </p:spTgt>
                                        </p:tgtEl>
                                        <p:attrNameLst>
                                          <p:attrName>ppt_x</p:attrName>
                                        </p:attrNameLst>
                                      </p:cBhvr>
                                    </p:anim>
                                    <p:anim from="(-#ppt_h/2)" to="(#ppt_y)" calcmode="lin" valueType="num">
                                      <p:cBhvr>
                                        <p:cTn id="37" dur="1000" fill="hold">
                                          <p:stCondLst>
                                            <p:cond delay="0"/>
                                          </p:stCondLst>
                                        </p:cTn>
                                        <p:tgtEl>
                                          <p:spTgt spid="9219">
                                            <p:txEl>
                                              <p:pRg st="7" end="7"/>
                                            </p:txEl>
                                          </p:spTgt>
                                        </p:tgtEl>
                                        <p:attrNameLst>
                                          <p:attrName>ppt_y</p:attrName>
                                        </p:attrNameLst>
                                      </p:cBhvr>
                                    </p:anim>
                                    <p:animRot by="21600000">
                                      <p:cBhvr>
                                        <p:cTn id="38" dur="1000" fill="hold">
                                          <p:stCondLst>
                                            <p:cond delay="0"/>
                                          </p:stCondLst>
                                        </p:cTn>
                                        <p:tgtEl>
                                          <p:spTgt spid="9219">
                                            <p:txEl>
                                              <p:pRg st="7" end="7"/>
                                            </p:txEl>
                                          </p:spTgt>
                                        </p:tgtEl>
                                        <p:attrNameLst>
                                          <p:attrName>r</p:attrName>
                                        </p:attrNameLst>
                                      </p:cBhvr>
                                    </p:animRot>
                                  </p:childTnLst>
                                </p:cTn>
                              </p:par>
                              <p:par>
                                <p:cTn id="39" presetID="56" presetClass="entr" presetSubtype="0" fill="hold" nodeType="withEffect">
                                  <p:stCondLst>
                                    <p:cond delay="0"/>
                                  </p:stCondLst>
                                  <p:iterate type="lt">
                                    <p:tmPct val="10000"/>
                                  </p:iterate>
                                  <p:childTnLst>
                                    <p:set>
                                      <p:cBhvr>
                                        <p:cTn id="40" dur="1" fill="hold">
                                          <p:stCondLst>
                                            <p:cond delay="0"/>
                                          </p:stCondLst>
                                        </p:cTn>
                                        <p:tgtEl>
                                          <p:spTgt spid="9219">
                                            <p:txEl>
                                              <p:pRg st="9" end="9"/>
                                            </p:txEl>
                                          </p:spTgt>
                                        </p:tgtEl>
                                        <p:attrNameLst>
                                          <p:attrName>style.visibility</p:attrName>
                                        </p:attrNameLst>
                                      </p:cBhvr>
                                      <p:to>
                                        <p:strVal val="visible"/>
                                      </p:to>
                                    </p:set>
                                    <p:anim by="(-#ppt_w*2)" calcmode="lin" valueType="num">
                                      <p:cBhvr rctx="PPT">
                                        <p:cTn id="41" dur="500" autoRev="1" fill="hold">
                                          <p:stCondLst>
                                            <p:cond delay="0"/>
                                          </p:stCondLst>
                                        </p:cTn>
                                        <p:tgtEl>
                                          <p:spTgt spid="9219">
                                            <p:txEl>
                                              <p:pRg st="9" end="9"/>
                                            </p:txEl>
                                          </p:spTgt>
                                        </p:tgtEl>
                                        <p:attrNameLst>
                                          <p:attrName>ppt_w</p:attrName>
                                        </p:attrNameLst>
                                      </p:cBhvr>
                                    </p:anim>
                                    <p:anim by="(#ppt_w*0.50)" calcmode="lin" valueType="num">
                                      <p:cBhvr>
                                        <p:cTn id="42" dur="500" decel="50000" autoRev="1" fill="hold">
                                          <p:stCondLst>
                                            <p:cond delay="0"/>
                                          </p:stCondLst>
                                        </p:cTn>
                                        <p:tgtEl>
                                          <p:spTgt spid="9219">
                                            <p:txEl>
                                              <p:pRg st="9" end="9"/>
                                            </p:txEl>
                                          </p:spTgt>
                                        </p:tgtEl>
                                        <p:attrNameLst>
                                          <p:attrName>ppt_x</p:attrName>
                                        </p:attrNameLst>
                                      </p:cBhvr>
                                    </p:anim>
                                    <p:anim from="(-#ppt_h/2)" to="(#ppt_y)" calcmode="lin" valueType="num">
                                      <p:cBhvr>
                                        <p:cTn id="43" dur="1000" fill="hold">
                                          <p:stCondLst>
                                            <p:cond delay="0"/>
                                          </p:stCondLst>
                                        </p:cTn>
                                        <p:tgtEl>
                                          <p:spTgt spid="9219">
                                            <p:txEl>
                                              <p:pRg st="9" end="9"/>
                                            </p:txEl>
                                          </p:spTgt>
                                        </p:tgtEl>
                                        <p:attrNameLst>
                                          <p:attrName>ppt_y</p:attrName>
                                        </p:attrNameLst>
                                      </p:cBhvr>
                                    </p:anim>
                                    <p:animRot by="21600000">
                                      <p:cBhvr>
                                        <p:cTn id="44" dur="1000" fill="hold">
                                          <p:stCondLst>
                                            <p:cond delay="0"/>
                                          </p:stCondLst>
                                        </p:cTn>
                                        <p:tgtEl>
                                          <p:spTgt spid="9219">
                                            <p:txEl>
                                              <p:pRg st="9" end="9"/>
                                            </p:txEl>
                                          </p:spTgt>
                                        </p:tgtEl>
                                        <p:attrNameLst>
                                          <p:attrName>r</p:attrName>
                                        </p:attrNameLst>
                                      </p:cBhvr>
                                    </p:animRot>
                                  </p:childTnLst>
                                </p:cTn>
                              </p:par>
                              <p:par>
                                <p:cTn id="45" presetID="56" presetClass="entr" presetSubtype="0" fill="hold" nodeType="withEffect">
                                  <p:stCondLst>
                                    <p:cond delay="0"/>
                                  </p:stCondLst>
                                  <p:iterate type="lt">
                                    <p:tmPct val="10000"/>
                                  </p:iterate>
                                  <p:childTnLst>
                                    <p:set>
                                      <p:cBhvr>
                                        <p:cTn id="46" dur="1" fill="hold">
                                          <p:stCondLst>
                                            <p:cond delay="0"/>
                                          </p:stCondLst>
                                        </p:cTn>
                                        <p:tgtEl>
                                          <p:spTgt spid="9219">
                                            <p:txEl>
                                              <p:pRg st="11" end="11"/>
                                            </p:txEl>
                                          </p:spTgt>
                                        </p:tgtEl>
                                        <p:attrNameLst>
                                          <p:attrName>style.visibility</p:attrName>
                                        </p:attrNameLst>
                                      </p:cBhvr>
                                      <p:to>
                                        <p:strVal val="visible"/>
                                      </p:to>
                                    </p:set>
                                    <p:anim by="(-#ppt_w*2)" calcmode="lin" valueType="num">
                                      <p:cBhvr rctx="PPT">
                                        <p:cTn id="47" dur="500" autoRev="1" fill="hold">
                                          <p:stCondLst>
                                            <p:cond delay="0"/>
                                          </p:stCondLst>
                                        </p:cTn>
                                        <p:tgtEl>
                                          <p:spTgt spid="9219">
                                            <p:txEl>
                                              <p:pRg st="11" end="11"/>
                                            </p:txEl>
                                          </p:spTgt>
                                        </p:tgtEl>
                                        <p:attrNameLst>
                                          <p:attrName>ppt_w</p:attrName>
                                        </p:attrNameLst>
                                      </p:cBhvr>
                                    </p:anim>
                                    <p:anim by="(#ppt_w*0.50)" calcmode="lin" valueType="num">
                                      <p:cBhvr>
                                        <p:cTn id="48" dur="500" decel="50000" autoRev="1" fill="hold">
                                          <p:stCondLst>
                                            <p:cond delay="0"/>
                                          </p:stCondLst>
                                        </p:cTn>
                                        <p:tgtEl>
                                          <p:spTgt spid="9219">
                                            <p:txEl>
                                              <p:pRg st="11" end="11"/>
                                            </p:txEl>
                                          </p:spTgt>
                                        </p:tgtEl>
                                        <p:attrNameLst>
                                          <p:attrName>ppt_x</p:attrName>
                                        </p:attrNameLst>
                                      </p:cBhvr>
                                    </p:anim>
                                    <p:anim from="(-#ppt_h/2)" to="(#ppt_y)" calcmode="lin" valueType="num">
                                      <p:cBhvr>
                                        <p:cTn id="49" dur="1000" fill="hold">
                                          <p:stCondLst>
                                            <p:cond delay="0"/>
                                          </p:stCondLst>
                                        </p:cTn>
                                        <p:tgtEl>
                                          <p:spTgt spid="9219">
                                            <p:txEl>
                                              <p:pRg st="11" end="11"/>
                                            </p:txEl>
                                          </p:spTgt>
                                        </p:tgtEl>
                                        <p:attrNameLst>
                                          <p:attrName>ppt_y</p:attrName>
                                        </p:attrNameLst>
                                      </p:cBhvr>
                                    </p:anim>
                                    <p:animRot by="21600000">
                                      <p:cBhvr>
                                        <p:cTn id="50" dur="1000" fill="hold">
                                          <p:stCondLst>
                                            <p:cond delay="0"/>
                                          </p:stCondLst>
                                        </p:cTn>
                                        <p:tgtEl>
                                          <p:spTgt spid="9219">
                                            <p:txEl>
                                              <p:pRg st="11" end="11"/>
                                            </p:txEl>
                                          </p:spTgt>
                                        </p:tgtEl>
                                        <p:attrNameLst>
                                          <p:attrName>r</p:attrName>
                                        </p:attrNameLst>
                                      </p:cBhvr>
                                    </p:animRot>
                                  </p:childTnLst>
                                </p:cTn>
                              </p:par>
                              <p:par>
                                <p:cTn id="51" presetID="56" presetClass="entr" presetSubtype="0" fill="hold" nodeType="withEffect">
                                  <p:stCondLst>
                                    <p:cond delay="0"/>
                                  </p:stCondLst>
                                  <p:iterate type="lt">
                                    <p:tmPct val="10000"/>
                                  </p:iterate>
                                  <p:childTnLst>
                                    <p:set>
                                      <p:cBhvr>
                                        <p:cTn id="52" dur="1" fill="hold">
                                          <p:stCondLst>
                                            <p:cond delay="0"/>
                                          </p:stCondLst>
                                        </p:cTn>
                                        <p:tgtEl>
                                          <p:spTgt spid="9219">
                                            <p:txEl>
                                              <p:pRg st="13" end="13"/>
                                            </p:txEl>
                                          </p:spTgt>
                                        </p:tgtEl>
                                        <p:attrNameLst>
                                          <p:attrName>style.visibility</p:attrName>
                                        </p:attrNameLst>
                                      </p:cBhvr>
                                      <p:to>
                                        <p:strVal val="visible"/>
                                      </p:to>
                                    </p:set>
                                    <p:anim by="(-#ppt_w*2)" calcmode="lin" valueType="num">
                                      <p:cBhvr rctx="PPT">
                                        <p:cTn id="53" dur="500" autoRev="1" fill="hold">
                                          <p:stCondLst>
                                            <p:cond delay="0"/>
                                          </p:stCondLst>
                                        </p:cTn>
                                        <p:tgtEl>
                                          <p:spTgt spid="9219">
                                            <p:txEl>
                                              <p:pRg st="13" end="13"/>
                                            </p:txEl>
                                          </p:spTgt>
                                        </p:tgtEl>
                                        <p:attrNameLst>
                                          <p:attrName>ppt_w</p:attrName>
                                        </p:attrNameLst>
                                      </p:cBhvr>
                                    </p:anim>
                                    <p:anim by="(#ppt_w*0.50)" calcmode="lin" valueType="num">
                                      <p:cBhvr>
                                        <p:cTn id="54" dur="500" decel="50000" autoRev="1" fill="hold">
                                          <p:stCondLst>
                                            <p:cond delay="0"/>
                                          </p:stCondLst>
                                        </p:cTn>
                                        <p:tgtEl>
                                          <p:spTgt spid="9219">
                                            <p:txEl>
                                              <p:pRg st="13" end="13"/>
                                            </p:txEl>
                                          </p:spTgt>
                                        </p:tgtEl>
                                        <p:attrNameLst>
                                          <p:attrName>ppt_x</p:attrName>
                                        </p:attrNameLst>
                                      </p:cBhvr>
                                    </p:anim>
                                    <p:anim from="(-#ppt_h/2)" to="(#ppt_y)" calcmode="lin" valueType="num">
                                      <p:cBhvr>
                                        <p:cTn id="55" dur="1000" fill="hold">
                                          <p:stCondLst>
                                            <p:cond delay="0"/>
                                          </p:stCondLst>
                                        </p:cTn>
                                        <p:tgtEl>
                                          <p:spTgt spid="9219">
                                            <p:txEl>
                                              <p:pRg st="13" end="13"/>
                                            </p:txEl>
                                          </p:spTgt>
                                        </p:tgtEl>
                                        <p:attrNameLst>
                                          <p:attrName>ppt_y</p:attrName>
                                        </p:attrNameLst>
                                      </p:cBhvr>
                                    </p:anim>
                                    <p:animRot by="21600000">
                                      <p:cBhvr>
                                        <p:cTn id="56" dur="1000" fill="hold">
                                          <p:stCondLst>
                                            <p:cond delay="0"/>
                                          </p:stCondLst>
                                        </p:cTn>
                                        <p:tgtEl>
                                          <p:spTgt spid="9219">
                                            <p:txEl>
                                              <p:pRg st="13" end="1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sz="quarter" idx="4294967295"/>
          </p:nvPr>
        </p:nvSpPr>
        <p:spPr>
          <a:xfrm>
            <a:off x="1371600" y="2032000"/>
            <a:ext cx="7088188" cy="3773488"/>
          </a:xfrm>
          <a:prstGeom prst="rect">
            <a:avLst/>
          </a:prstGeom>
        </p:spPr>
        <p:txBody>
          <a:bodyPr>
            <a:normAutofit fontScale="85000" lnSpcReduction="10000"/>
          </a:bodyPr>
          <a:lstStyle/>
          <a:p>
            <a:pPr marL="0" indent="-274320" algn="l" rtl="0" eaLnBrk="1" fontAlgn="auto" hangingPunct="1">
              <a:lnSpc>
                <a:spcPct val="90000"/>
              </a:lnSpc>
              <a:spcAft>
                <a:spcPts val="0"/>
              </a:spcAft>
              <a:defRPr/>
            </a:pPr>
            <a:endParaRPr lang="en-US" sz="2400" dirty="0" smtClean="0"/>
          </a:p>
          <a:p>
            <a:pPr marL="0" indent="-274320" algn="l" rtl="0" eaLnBrk="1" fontAlgn="auto" hangingPunct="1">
              <a:lnSpc>
                <a:spcPct val="90000"/>
              </a:lnSpc>
              <a:spcAft>
                <a:spcPts val="0"/>
              </a:spcAft>
              <a:defRPr/>
            </a:pPr>
            <a:r>
              <a:rPr lang="en-US" sz="2400" dirty="0" smtClean="0">
                <a:solidFill>
                  <a:srgbClr val="0070C0"/>
                </a:solidFill>
                <a:latin typeface="Comic Sans MS" pitchFamily="66" charset="0"/>
              </a:rPr>
              <a:t>Will + be + V.3 :</a:t>
            </a:r>
          </a:p>
          <a:p>
            <a:pPr marL="0" indent="-274320" algn="l" rtl="0" eaLnBrk="1" fontAlgn="auto" hangingPunct="1">
              <a:lnSpc>
                <a:spcPct val="90000"/>
              </a:lnSpc>
              <a:spcAft>
                <a:spcPts val="0"/>
              </a:spcAft>
              <a:defRPr/>
            </a:pPr>
            <a:r>
              <a:rPr lang="en-US" sz="2400" dirty="0" smtClean="0">
                <a:solidFill>
                  <a:srgbClr val="0070C0"/>
                </a:solidFill>
                <a:latin typeface="Comic Sans MS" pitchFamily="66" charset="0"/>
              </a:rPr>
              <a:t>Would </a:t>
            </a:r>
          </a:p>
          <a:p>
            <a:pPr marL="0" indent="-274320" algn="l" rtl="0" eaLnBrk="1" fontAlgn="auto" hangingPunct="1">
              <a:lnSpc>
                <a:spcPct val="90000"/>
              </a:lnSpc>
              <a:spcAft>
                <a:spcPts val="0"/>
              </a:spcAft>
              <a:defRPr/>
            </a:pPr>
            <a:r>
              <a:rPr lang="en-US" sz="2400" dirty="0" smtClean="0">
                <a:solidFill>
                  <a:srgbClr val="0070C0"/>
                </a:solidFill>
                <a:latin typeface="Comic Sans MS" pitchFamily="66" charset="0"/>
              </a:rPr>
              <a:t>Can </a:t>
            </a:r>
          </a:p>
          <a:p>
            <a:pPr marL="0" indent="-274320" algn="l" rtl="0" eaLnBrk="1" fontAlgn="auto" hangingPunct="1">
              <a:lnSpc>
                <a:spcPct val="90000"/>
              </a:lnSpc>
              <a:spcAft>
                <a:spcPts val="0"/>
              </a:spcAft>
              <a:defRPr/>
            </a:pPr>
            <a:r>
              <a:rPr lang="en-US" sz="2400" dirty="0" smtClean="0">
                <a:solidFill>
                  <a:srgbClr val="0070C0"/>
                </a:solidFill>
                <a:latin typeface="Comic Sans MS" pitchFamily="66" charset="0"/>
              </a:rPr>
              <a:t>Could </a:t>
            </a:r>
          </a:p>
          <a:p>
            <a:pPr marL="0" indent="-274320" algn="l" rtl="0" eaLnBrk="1" fontAlgn="auto" hangingPunct="1">
              <a:lnSpc>
                <a:spcPct val="90000"/>
              </a:lnSpc>
              <a:spcAft>
                <a:spcPts val="0"/>
              </a:spcAft>
              <a:defRPr/>
            </a:pPr>
            <a:r>
              <a:rPr lang="en-US" sz="2400" dirty="0" smtClean="0">
                <a:solidFill>
                  <a:srgbClr val="0070C0"/>
                </a:solidFill>
                <a:latin typeface="Comic Sans MS" pitchFamily="66" charset="0"/>
              </a:rPr>
              <a:t>Must </a:t>
            </a:r>
          </a:p>
          <a:p>
            <a:pPr marL="0" indent="-274320" algn="l" rtl="0" eaLnBrk="1" fontAlgn="auto" hangingPunct="1">
              <a:lnSpc>
                <a:spcPct val="90000"/>
              </a:lnSpc>
              <a:spcAft>
                <a:spcPts val="0"/>
              </a:spcAft>
              <a:defRPr/>
            </a:pPr>
            <a:r>
              <a:rPr lang="en-US" sz="2400" dirty="0" smtClean="0">
                <a:solidFill>
                  <a:srgbClr val="0070C0"/>
                </a:solidFill>
                <a:latin typeface="Comic Sans MS" pitchFamily="66" charset="0"/>
              </a:rPr>
              <a:t>Etc. </a:t>
            </a:r>
          </a:p>
          <a:p>
            <a:pPr marL="0" indent="-274320" algn="l" rtl="0" eaLnBrk="1" fontAlgn="auto" hangingPunct="1">
              <a:lnSpc>
                <a:spcPct val="90000"/>
              </a:lnSpc>
              <a:spcAft>
                <a:spcPts val="0"/>
              </a:spcAft>
              <a:defRPr/>
            </a:pPr>
            <a:r>
              <a:rPr lang="en-US" sz="2400" b="1" dirty="0" smtClean="0">
                <a:latin typeface="Comic Sans MS" pitchFamily="66" charset="0"/>
              </a:rPr>
              <a:t>An example :</a:t>
            </a:r>
          </a:p>
          <a:p>
            <a:pPr marL="0" indent="-274320" algn="l" rtl="0" eaLnBrk="1" fontAlgn="auto" hangingPunct="1">
              <a:lnSpc>
                <a:spcPct val="90000"/>
              </a:lnSpc>
              <a:spcAft>
                <a:spcPts val="0"/>
              </a:spcAft>
              <a:defRPr/>
            </a:pPr>
            <a:r>
              <a:rPr lang="en-US" sz="2400" b="1" dirty="0" smtClean="0">
                <a:solidFill>
                  <a:srgbClr val="FF3399"/>
                </a:solidFill>
                <a:latin typeface="Comic Sans MS" pitchFamily="66" charset="0"/>
              </a:rPr>
              <a:t>Active :</a:t>
            </a:r>
            <a:r>
              <a:rPr lang="en-US" sz="2400" dirty="0" smtClean="0">
                <a:latin typeface="Comic Sans MS" pitchFamily="66" charset="0"/>
              </a:rPr>
              <a:t>They </a:t>
            </a:r>
            <a:r>
              <a:rPr lang="en-US" sz="2400" u="sng" dirty="0" smtClean="0">
                <a:latin typeface="Comic Sans MS" pitchFamily="66" charset="0"/>
              </a:rPr>
              <a:t>will invite</a:t>
            </a:r>
            <a:r>
              <a:rPr lang="en-US" sz="2400" dirty="0" smtClean="0">
                <a:latin typeface="Comic Sans MS" pitchFamily="66" charset="0"/>
              </a:rPr>
              <a:t> a hundred people to the party .</a:t>
            </a:r>
          </a:p>
          <a:p>
            <a:pPr marL="0" indent="-274320" algn="l" rtl="0" eaLnBrk="1" fontAlgn="auto" hangingPunct="1">
              <a:lnSpc>
                <a:spcPct val="90000"/>
              </a:lnSpc>
              <a:spcAft>
                <a:spcPts val="0"/>
              </a:spcAft>
              <a:defRPr/>
            </a:pPr>
            <a:r>
              <a:rPr lang="en-US" sz="2400" b="1" dirty="0" smtClean="0">
                <a:solidFill>
                  <a:srgbClr val="FF33CC"/>
                </a:solidFill>
                <a:latin typeface="Comic Sans MS" pitchFamily="66" charset="0"/>
              </a:rPr>
              <a:t>Passive :</a:t>
            </a:r>
            <a:r>
              <a:rPr lang="en-US" sz="2400" dirty="0" smtClean="0">
                <a:latin typeface="Comic Sans MS" pitchFamily="66" charset="0"/>
              </a:rPr>
              <a:t>A hundred people </a:t>
            </a:r>
            <a:r>
              <a:rPr lang="en-US" sz="2400" b="1" u="sng" dirty="0" smtClean="0">
                <a:solidFill>
                  <a:srgbClr val="0070C0"/>
                </a:solidFill>
                <a:latin typeface="Comic Sans MS" pitchFamily="66" charset="0"/>
              </a:rPr>
              <a:t>will be invited</a:t>
            </a:r>
            <a:r>
              <a:rPr lang="en-US" sz="2400" b="1" dirty="0" smtClean="0">
                <a:solidFill>
                  <a:srgbClr val="0070C0"/>
                </a:solidFill>
                <a:latin typeface="Comic Sans MS" pitchFamily="66" charset="0"/>
              </a:rPr>
              <a:t> </a:t>
            </a:r>
            <a:r>
              <a:rPr lang="en-US" sz="2400" dirty="0" smtClean="0">
                <a:latin typeface="Comic Sans MS" pitchFamily="66" charset="0"/>
              </a:rPr>
              <a:t>to the party .</a:t>
            </a:r>
          </a:p>
          <a:p>
            <a:pPr marL="0" indent="-274320" algn="l" rtl="0" eaLnBrk="1" fontAlgn="auto" hangingPunct="1">
              <a:lnSpc>
                <a:spcPct val="90000"/>
              </a:lnSpc>
              <a:spcAft>
                <a:spcPts val="0"/>
              </a:spcAft>
              <a:defRPr/>
            </a:pPr>
            <a:r>
              <a:rPr lang="en-US" sz="2400" b="1" dirty="0" smtClean="0">
                <a:solidFill>
                  <a:srgbClr val="FF33CC"/>
                </a:solidFill>
                <a:latin typeface="Comic Sans MS" pitchFamily="66" charset="0"/>
              </a:rPr>
              <a:t>Active:</a:t>
            </a:r>
            <a:r>
              <a:rPr lang="en-US" sz="2400" dirty="0" smtClean="0">
                <a:latin typeface="Comic Sans MS" pitchFamily="66" charset="0"/>
              </a:rPr>
              <a:t> We </a:t>
            </a:r>
            <a:r>
              <a:rPr lang="en-US" sz="2400" u="sng" dirty="0" smtClean="0">
                <a:latin typeface="Comic Sans MS" pitchFamily="66" charset="0"/>
              </a:rPr>
              <a:t>will send </a:t>
            </a:r>
            <a:r>
              <a:rPr lang="en-US" sz="2400" dirty="0" smtClean="0">
                <a:latin typeface="Comic Sans MS" pitchFamily="66" charset="0"/>
              </a:rPr>
              <a:t>these letters by mail.</a:t>
            </a:r>
          </a:p>
          <a:p>
            <a:pPr marL="0" indent="-274320" algn="l" rtl="0" eaLnBrk="1" fontAlgn="auto" hangingPunct="1">
              <a:lnSpc>
                <a:spcPct val="90000"/>
              </a:lnSpc>
              <a:spcAft>
                <a:spcPts val="0"/>
              </a:spcAft>
              <a:defRPr/>
            </a:pPr>
            <a:r>
              <a:rPr lang="en-US" sz="2400" dirty="0" smtClean="0">
                <a:solidFill>
                  <a:srgbClr val="FF33CC"/>
                </a:solidFill>
                <a:latin typeface="Comic Sans MS" pitchFamily="66" charset="0"/>
              </a:rPr>
              <a:t>Passive:</a:t>
            </a:r>
            <a:r>
              <a:rPr lang="en-US" sz="2400" dirty="0" smtClean="0">
                <a:latin typeface="Comic Sans MS" pitchFamily="66" charset="0"/>
              </a:rPr>
              <a:t> These letters </a:t>
            </a:r>
            <a:r>
              <a:rPr lang="en-US" sz="2400" u="sng" dirty="0" smtClean="0">
                <a:solidFill>
                  <a:srgbClr val="0070C0"/>
                </a:solidFill>
                <a:latin typeface="Comic Sans MS" pitchFamily="66" charset="0"/>
              </a:rPr>
              <a:t>will be sent </a:t>
            </a:r>
            <a:r>
              <a:rPr lang="en-US" sz="2400" dirty="0" smtClean="0">
                <a:latin typeface="Comic Sans MS" pitchFamily="66" charset="0"/>
              </a:rPr>
              <a:t>by mail.</a:t>
            </a:r>
          </a:p>
        </p:txBody>
      </p:sp>
      <p:sp>
        <p:nvSpPr>
          <p:cNvPr id="11266" name="Rectangle 2"/>
          <p:cNvSpPr>
            <a:spLocks noGrp="1" noChangeArrowheads="1"/>
          </p:cNvSpPr>
          <p:nvPr>
            <p:ph type="title"/>
          </p:nvPr>
        </p:nvSpPr>
        <p:spPr/>
        <p:txBody>
          <a:bodyPr/>
          <a:lstStyle/>
          <a:p>
            <a:pPr eaLnBrk="1" fontAlgn="auto" hangingPunct="1">
              <a:spcAft>
                <a:spcPts val="0"/>
              </a:spcAft>
              <a:defRPr/>
            </a:pPr>
            <a:endParaRPr lang="en-US" dirty="0" smtClean="0">
              <a:solidFill>
                <a:schemeClr val="bg1">
                  <a:lumMod val="75000"/>
                  <a:lumOff val="25000"/>
                </a:schemeClr>
              </a:solidFill>
            </a:endParaRPr>
          </a:p>
        </p:txBody>
      </p:sp>
      <p:sp>
        <p:nvSpPr>
          <p:cNvPr id="11268" name="AutoShape 4"/>
          <p:cNvSpPr>
            <a:spLocks noChangeArrowheads="1"/>
          </p:cNvSpPr>
          <p:nvPr/>
        </p:nvSpPr>
        <p:spPr bwMode="auto">
          <a:xfrm>
            <a:off x="2339975" y="663575"/>
            <a:ext cx="4535488" cy="1368425"/>
          </a:xfrm>
          <a:prstGeom prst="doubleWave">
            <a:avLst>
              <a:gd name="adj1" fmla="val 6500"/>
              <a:gd name="adj2" fmla="val 0"/>
            </a:avLst>
          </a:prstGeom>
          <a:solidFill>
            <a:srgbClr val="FFCCFF"/>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ar-JO">
              <a:solidFill>
                <a:srgbClr val="CCFFCC"/>
              </a:solidFill>
            </a:endParaRPr>
          </a:p>
        </p:txBody>
      </p:sp>
      <p:sp>
        <p:nvSpPr>
          <p:cNvPr id="11269" name="WordArt 5"/>
          <p:cNvSpPr>
            <a:spLocks noChangeArrowheads="1" noChangeShapeType="1" noTextEdit="1"/>
          </p:cNvSpPr>
          <p:nvPr/>
        </p:nvSpPr>
        <p:spPr bwMode="auto">
          <a:xfrm rot="-223217">
            <a:off x="3106738" y="663575"/>
            <a:ext cx="3240087" cy="1265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rtl="0"/>
            <a:endParaRPr lang="ar-JO" sz="3600" kern="10">
              <a:gradFill rotWithShape="1">
                <a:gsLst>
                  <a:gs pos="0">
                    <a:srgbClr val="9999FF"/>
                  </a:gs>
                  <a:gs pos="100000">
                    <a:srgbClr val="009999"/>
                  </a:gs>
                </a:gsLst>
                <a:lin ang="5580000" scaled="1"/>
              </a:gradFill>
              <a:effectLst>
                <a:outerShdw dist="53882" dir="2700000" algn="ctr" rotWithShape="0">
                  <a:srgbClr val="C0C0C0">
                    <a:alpha val="79999"/>
                  </a:srgbClr>
                </a:outerShdw>
              </a:effectLst>
              <a:latin typeface="Times New Roman"/>
              <a:cs typeface="Times New Roman"/>
            </a:endParaRPr>
          </a:p>
        </p:txBody>
      </p:sp>
      <p:sp>
        <p:nvSpPr>
          <p:cNvPr id="3" name="Rectangle 2"/>
          <p:cNvSpPr/>
          <p:nvPr/>
        </p:nvSpPr>
        <p:spPr>
          <a:xfrm>
            <a:off x="2339975" y="932076"/>
            <a:ext cx="4824313" cy="830997"/>
          </a:xfrm>
          <a:prstGeom prst="rect">
            <a:avLst/>
          </a:prstGeom>
          <a:noFill/>
        </p:spPr>
        <p:txBody>
          <a:bodyPr>
            <a:spAutoFit/>
          </a:bodyPr>
          <a:lstStyle/>
          <a:p>
            <a:pPr algn="ctr">
              <a:defRPr/>
            </a:pPr>
            <a:r>
              <a:rPr lang="en-US" sz="4800" b="1" kern="1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Times New Roman"/>
                <a:cs typeface="Times New Roman"/>
              </a:rPr>
              <a:t>Future passive </a:t>
            </a:r>
            <a:r>
              <a:rPr lang="en-US" sz="48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a:cs typeface="Times New Roman"/>
              </a:rPr>
              <a:t>:</a:t>
            </a:r>
            <a:endParaRPr lang="ar-JO"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ight Arrow 6">
            <a:hlinkClick r:id="rId2" action="ppaction://hlinksldjump"/>
          </p:cNvPr>
          <p:cNvSpPr/>
          <p:nvPr/>
        </p:nvSpPr>
        <p:spPr>
          <a:xfrm>
            <a:off x="7924800" y="59436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contents</a:t>
            </a:r>
            <a:endParaRPr lang="ar-JO" dirty="0"/>
          </a:p>
        </p:txBody>
      </p:sp>
    </p:spTree>
    <p:extLst>
      <p:ext uri="{BB962C8B-B14F-4D97-AF65-F5344CB8AC3E}">
        <p14:creationId xmlns:p14="http://schemas.microsoft.com/office/powerpoint/2010/main" val="208118188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amond(in)">
                                      <p:cBhvr>
                                        <p:cTn id="7" dur="2000"/>
                                        <p:tgtEl>
                                          <p:spTgt spid="11268"/>
                                        </p:tgtEl>
                                      </p:cBhvr>
                                    </p:animEffect>
                                  </p:childTnLst>
                                </p:cTn>
                              </p:par>
                              <p:par>
                                <p:cTn id="8" presetID="50" presetClass="entr" presetSubtype="0" decel="100000" fill="hold" grpId="0" nodeType="withEffect" nodePh="1">
                                  <p:stCondLst>
                                    <p:cond delay="0"/>
                                  </p:stCondLst>
                                  <p:endCondLst>
                                    <p:cond evt="begin" delay="0">
                                      <p:tn val="8"/>
                                    </p:cond>
                                  </p:endCondLst>
                                  <p:childTnLst>
                                    <p:set>
                                      <p:cBhvr>
                                        <p:cTn id="9" dur="1" fill="hold">
                                          <p:stCondLst>
                                            <p:cond delay="0"/>
                                          </p:stCondLst>
                                        </p:cTn>
                                        <p:tgtEl>
                                          <p:spTgt spid="11266"/>
                                        </p:tgtEl>
                                        <p:attrNameLst>
                                          <p:attrName>style.visibility</p:attrName>
                                        </p:attrNameLst>
                                      </p:cBhvr>
                                      <p:to>
                                        <p:strVal val="visible"/>
                                      </p:to>
                                    </p:set>
                                    <p:anim calcmode="lin" valueType="num">
                                      <p:cBhvr>
                                        <p:cTn id="10" dur="1000" fill="hold"/>
                                        <p:tgtEl>
                                          <p:spTgt spid="11266"/>
                                        </p:tgtEl>
                                        <p:attrNameLst>
                                          <p:attrName>ppt_w</p:attrName>
                                        </p:attrNameLst>
                                      </p:cBhvr>
                                      <p:tavLst>
                                        <p:tav tm="0">
                                          <p:val>
                                            <p:strVal val="#ppt_w+.3"/>
                                          </p:val>
                                        </p:tav>
                                        <p:tav tm="100000">
                                          <p:val>
                                            <p:strVal val="#ppt_w"/>
                                          </p:val>
                                        </p:tav>
                                      </p:tavLst>
                                    </p:anim>
                                    <p:anim calcmode="lin" valueType="num">
                                      <p:cBhvr>
                                        <p:cTn id="11" dur="1000" fill="hold"/>
                                        <p:tgtEl>
                                          <p:spTgt spid="11266"/>
                                        </p:tgtEl>
                                        <p:attrNameLst>
                                          <p:attrName>ppt_h</p:attrName>
                                        </p:attrNameLst>
                                      </p:cBhvr>
                                      <p:tavLst>
                                        <p:tav tm="0">
                                          <p:val>
                                            <p:strVal val="#ppt_h"/>
                                          </p:val>
                                        </p:tav>
                                        <p:tav tm="100000">
                                          <p:val>
                                            <p:strVal val="#ppt_h"/>
                                          </p:val>
                                        </p:tav>
                                      </p:tavLst>
                                    </p:anim>
                                    <p:animEffect transition="in" filter="fade">
                                      <p:cBhvr>
                                        <p:cTn id="12" dur="1000"/>
                                        <p:tgtEl>
                                          <p:spTgt spid="11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p:cTn id="17" dur="1000" fill="hold"/>
                                        <p:tgtEl>
                                          <p:spTgt spid="11267">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1126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12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p:cTn id="24" dur="1000" fill="hold"/>
                                        <p:tgtEl>
                                          <p:spTgt spid="1126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126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126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p:cTn id="31" dur="1000" fill="hold"/>
                                        <p:tgtEl>
                                          <p:spTgt spid="11267">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11267">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11267">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11267">
                                            <p:txEl>
                                              <p:pRg st="4" end="4"/>
                                            </p:txEl>
                                          </p:spTgt>
                                        </p:tgtEl>
                                        <p:attrNameLst>
                                          <p:attrName>style.visibility</p:attrName>
                                        </p:attrNameLst>
                                      </p:cBhvr>
                                      <p:to>
                                        <p:strVal val="visible"/>
                                      </p:to>
                                    </p:set>
                                    <p:anim calcmode="lin" valueType="num">
                                      <p:cBhvr>
                                        <p:cTn id="38" dur="1000" fill="hold"/>
                                        <p:tgtEl>
                                          <p:spTgt spid="11267">
                                            <p:txEl>
                                              <p:pRg st="4" end="4"/>
                                            </p:txEl>
                                          </p:spTgt>
                                        </p:tgtEl>
                                        <p:attrNameLst>
                                          <p:attrName>ppt_w</p:attrName>
                                        </p:attrNameLst>
                                      </p:cBhvr>
                                      <p:tavLst>
                                        <p:tav tm="0">
                                          <p:val>
                                            <p:strVal val="#ppt_w+.3"/>
                                          </p:val>
                                        </p:tav>
                                        <p:tav tm="100000">
                                          <p:val>
                                            <p:strVal val="#ppt_w"/>
                                          </p:val>
                                        </p:tav>
                                      </p:tavLst>
                                    </p:anim>
                                    <p:anim calcmode="lin" valueType="num">
                                      <p:cBhvr>
                                        <p:cTn id="39" dur="1000" fill="hold"/>
                                        <p:tgtEl>
                                          <p:spTgt spid="11267">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11267">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1267">
                                            <p:txEl>
                                              <p:pRg st="5" end="5"/>
                                            </p:txEl>
                                          </p:spTgt>
                                        </p:tgtEl>
                                        <p:attrNameLst>
                                          <p:attrName>style.visibility</p:attrName>
                                        </p:attrNameLst>
                                      </p:cBhvr>
                                      <p:to>
                                        <p:strVal val="visible"/>
                                      </p:to>
                                    </p:set>
                                    <p:anim calcmode="lin" valueType="num">
                                      <p:cBhvr>
                                        <p:cTn id="45" dur="1000" fill="hold"/>
                                        <p:tgtEl>
                                          <p:spTgt spid="11267">
                                            <p:txEl>
                                              <p:pRg st="5" end="5"/>
                                            </p:txEl>
                                          </p:spTgt>
                                        </p:tgtEl>
                                        <p:attrNameLst>
                                          <p:attrName>ppt_w</p:attrName>
                                        </p:attrNameLst>
                                      </p:cBhvr>
                                      <p:tavLst>
                                        <p:tav tm="0">
                                          <p:val>
                                            <p:strVal val="#ppt_w+.3"/>
                                          </p:val>
                                        </p:tav>
                                        <p:tav tm="100000">
                                          <p:val>
                                            <p:strVal val="#ppt_w"/>
                                          </p:val>
                                        </p:tav>
                                      </p:tavLst>
                                    </p:anim>
                                    <p:anim calcmode="lin" valueType="num">
                                      <p:cBhvr>
                                        <p:cTn id="46" dur="1000" fill="hold"/>
                                        <p:tgtEl>
                                          <p:spTgt spid="11267">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11267">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1267">
                                            <p:txEl>
                                              <p:pRg st="6" end="6"/>
                                            </p:txEl>
                                          </p:spTgt>
                                        </p:tgtEl>
                                        <p:attrNameLst>
                                          <p:attrName>style.visibility</p:attrName>
                                        </p:attrNameLst>
                                      </p:cBhvr>
                                      <p:to>
                                        <p:strVal val="visible"/>
                                      </p:to>
                                    </p:set>
                                    <p:anim calcmode="lin" valueType="num">
                                      <p:cBhvr>
                                        <p:cTn id="52" dur="1000" fill="hold"/>
                                        <p:tgtEl>
                                          <p:spTgt spid="11267">
                                            <p:txEl>
                                              <p:pRg st="6" end="6"/>
                                            </p:txEl>
                                          </p:spTgt>
                                        </p:tgtEl>
                                        <p:attrNameLst>
                                          <p:attrName>ppt_w</p:attrName>
                                        </p:attrNameLst>
                                      </p:cBhvr>
                                      <p:tavLst>
                                        <p:tav tm="0">
                                          <p:val>
                                            <p:strVal val="#ppt_w+.3"/>
                                          </p:val>
                                        </p:tav>
                                        <p:tav tm="100000">
                                          <p:val>
                                            <p:strVal val="#ppt_w"/>
                                          </p:val>
                                        </p:tav>
                                      </p:tavLst>
                                    </p:anim>
                                    <p:anim calcmode="lin" valueType="num">
                                      <p:cBhvr>
                                        <p:cTn id="53" dur="1000" fill="hold"/>
                                        <p:tgtEl>
                                          <p:spTgt spid="11267">
                                            <p:txEl>
                                              <p:pRg st="6" end="6"/>
                                            </p:txEl>
                                          </p:spTgt>
                                        </p:tgtEl>
                                        <p:attrNameLst>
                                          <p:attrName>ppt_h</p:attrName>
                                        </p:attrNameLst>
                                      </p:cBhvr>
                                      <p:tavLst>
                                        <p:tav tm="0">
                                          <p:val>
                                            <p:strVal val="#ppt_h"/>
                                          </p:val>
                                        </p:tav>
                                        <p:tav tm="100000">
                                          <p:val>
                                            <p:strVal val="#ppt_h"/>
                                          </p:val>
                                        </p:tav>
                                      </p:tavLst>
                                    </p:anim>
                                    <p:animEffect transition="in" filter="fade">
                                      <p:cBhvr>
                                        <p:cTn id="54" dur="1000"/>
                                        <p:tgtEl>
                                          <p:spTgt spid="11267">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1267">
                                            <p:txEl>
                                              <p:pRg st="7" end="7"/>
                                            </p:txEl>
                                          </p:spTgt>
                                        </p:tgtEl>
                                        <p:attrNameLst>
                                          <p:attrName>style.visibility</p:attrName>
                                        </p:attrNameLst>
                                      </p:cBhvr>
                                      <p:to>
                                        <p:strVal val="visible"/>
                                      </p:to>
                                    </p:set>
                                    <p:anim calcmode="lin" valueType="num">
                                      <p:cBhvr>
                                        <p:cTn id="59" dur="1000" fill="hold"/>
                                        <p:tgtEl>
                                          <p:spTgt spid="11267">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11267">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11267">
                                            <p:txEl>
                                              <p:pRg st="7" end="7"/>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11267">
                                            <p:txEl>
                                              <p:pRg st="8" end="8"/>
                                            </p:txEl>
                                          </p:spTgt>
                                        </p:tgtEl>
                                        <p:attrNameLst>
                                          <p:attrName>style.visibility</p:attrName>
                                        </p:attrNameLst>
                                      </p:cBhvr>
                                      <p:to>
                                        <p:strVal val="visible"/>
                                      </p:to>
                                    </p:set>
                                    <p:anim calcmode="lin" valueType="num">
                                      <p:cBhvr>
                                        <p:cTn id="66" dur="1000" fill="hold"/>
                                        <p:tgtEl>
                                          <p:spTgt spid="11267">
                                            <p:txEl>
                                              <p:pRg st="8" end="8"/>
                                            </p:txEl>
                                          </p:spTgt>
                                        </p:tgtEl>
                                        <p:attrNameLst>
                                          <p:attrName>ppt_w</p:attrName>
                                        </p:attrNameLst>
                                      </p:cBhvr>
                                      <p:tavLst>
                                        <p:tav tm="0">
                                          <p:val>
                                            <p:strVal val="#ppt_w+.3"/>
                                          </p:val>
                                        </p:tav>
                                        <p:tav tm="100000">
                                          <p:val>
                                            <p:strVal val="#ppt_w"/>
                                          </p:val>
                                        </p:tav>
                                      </p:tavLst>
                                    </p:anim>
                                    <p:anim calcmode="lin" valueType="num">
                                      <p:cBhvr>
                                        <p:cTn id="67" dur="1000" fill="hold"/>
                                        <p:tgtEl>
                                          <p:spTgt spid="11267">
                                            <p:txEl>
                                              <p:pRg st="8" end="8"/>
                                            </p:txEl>
                                          </p:spTgt>
                                        </p:tgtEl>
                                        <p:attrNameLst>
                                          <p:attrName>ppt_h</p:attrName>
                                        </p:attrNameLst>
                                      </p:cBhvr>
                                      <p:tavLst>
                                        <p:tav tm="0">
                                          <p:val>
                                            <p:strVal val="#ppt_h"/>
                                          </p:val>
                                        </p:tav>
                                        <p:tav tm="100000">
                                          <p:val>
                                            <p:strVal val="#ppt_h"/>
                                          </p:val>
                                        </p:tav>
                                      </p:tavLst>
                                    </p:anim>
                                    <p:animEffect transition="in" filter="fade">
                                      <p:cBhvr>
                                        <p:cTn id="68" dur="1000"/>
                                        <p:tgtEl>
                                          <p:spTgt spid="11267">
                                            <p:txEl>
                                              <p:pRg st="8" end="8"/>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1267">
                                            <p:txEl>
                                              <p:pRg st="9" end="9"/>
                                            </p:txEl>
                                          </p:spTgt>
                                        </p:tgtEl>
                                        <p:attrNameLst>
                                          <p:attrName>style.visibility</p:attrName>
                                        </p:attrNameLst>
                                      </p:cBhvr>
                                      <p:to>
                                        <p:strVal val="visible"/>
                                      </p:to>
                                    </p:set>
                                    <p:anim calcmode="lin" valueType="num">
                                      <p:cBhvr>
                                        <p:cTn id="73" dur="1000" fill="hold"/>
                                        <p:tgtEl>
                                          <p:spTgt spid="11267">
                                            <p:txEl>
                                              <p:pRg st="9" end="9"/>
                                            </p:txEl>
                                          </p:spTgt>
                                        </p:tgtEl>
                                        <p:attrNameLst>
                                          <p:attrName>ppt_w</p:attrName>
                                        </p:attrNameLst>
                                      </p:cBhvr>
                                      <p:tavLst>
                                        <p:tav tm="0">
                                          <p:val>
                                            <p:strVal val="#ppt_w+.3"/>
                                          </p:val>
                                        </p:tav>
                                        <p:tav tm="100000">
                                          <p:val>
                                            <p:strVal val="#ppt_w"/>
                                          </p:val>
                                        </p:tav>
                                      </p:tavLst>
                                    </p:anim>
                                    <p:anim calcmode="lin" valueType="num">
                                      <p:cBhvr>
                                        <p:cTn id="74" dur="1000" fill="hold"/>
                                        <p:tgtEl>
                                          <p:spTgt spid="11267">
                                            <p:txEl>
                                              <p:pRg st="9" end="9"/>
                                            </p:txEl>
                                          </p:spTgt>
                                        </p:tgtEl>
                                        <p:attrNameLst>
                                          <p:attrName>ppt_h</p:attrName>
                                        </p:attrNameLst>
                                      </p:cBhvr>
                                      <p:tavLst>
                                        <p:tav tm="0">
                                          <p:val>
                                            <p:strVal val="#ppt_h"/>
                                          </p:val>
                                        </p:tav>
                                        <p:tav tm="100000">
                                          <p:val>
                                            <p:strVal val="#ppt_h"/>
                                          </p:val>
                                        </p:tav>
                                      </p:tavLst>
                                    </p:anim>
                                    <p:animEffect transition="in" filter="fade">
                                      <p:cBhvr>
                                        <p:cTn id="75" dur="1000"/>
                                        <p:tgtEl>
                                          <p:spTgt spid="11267">
                                            <p:txEl>
                                              <p:pRg st="9" end="9"/>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11267">
                                            <p:txEl>
                                              <p:pRg st="10" end="10"/>
                                            </p:txEl>
                                          </p:spTgt>
                                        </p:tgtEl>
                                        <p:attrNameLst>
                                          <p:attrName>style.visibility</p:attrName>
                                        </p:attrNameLst>
                                      </p:cBhvr>
                                      <p:to>
                                        <p:strVal val="visible"/>
                                      </p:to>
                                    </p:set>
                                    <p:anim calcmode="lin" valueType="num">
                                      <p:cBhvr>
                                        <p:cTn id="80" dur="1000" fill="hold"/>
                                        <p:tgtEl>
                                          <p:spTgt spid="11267">
                                            <p:txEl>
                                              <p:pRg st="10" end="10"/>
                                            </p:txEl>
                                          </p:spTgt>
                                        </p:tgtEl>
                                        <p:attrNameLst>
                                          <p:attrName>ppt_w</p:attrName>
                                        </p:attrNameLst>
                                      </p:cBhvr>
                                      <p:tavLst>
                                        <p:tav tm="0">
                                          <p:val>
                                            <p:strVal val="#ppt_w+.3"/>
                                          </p:val>
                                        </p:tav>
                                        <p:tav tm="100000">
                                          <p:val>
                                            <p:strVal val="#ppt_w"/>
                                          </p:val>
                                        </p:tav>
                                      </p:tavLst>
                                    </p:anim>
                                    <p:anim calcmode="lin" valueType="num">
                                      <p:cBhvr>
                                        <p:cTn id="81" dur="1000" fill="hold"/>
                                        <p:tgtEl>
                                          <p:spTgt spid="11267">
                                            <p:txEl>
                                              <p:pRg st="10" end="10"/>
                                            </p:txEl>
                                          </p:spTgt>
                                        </p:tgtEl>
                                        <p:attrNameLst>
                                          <p:attrName>ppt_h</p:attrName>
                                        </p:attrNameLst>
                                      </p:cBhvr>
                                      <p:tavLst>
                                        <p:tav tm="0">
                                          <p:val>
                                            <p:strVal val="#ppt_h"/>
                                          </p:val>
                                        </p:tav>
                                        <p:tav tm="100000">
                                          <p:val>
                                            <p:strVal val="#ppt_h"/>
                                          </p:val>
                                        </p:tav>
                                      </p:tavLst>
                                    </p:anim>
                                    <p:animEffect transition="in" filter="fade">
                                      <p:cBhvr>
                                        <p:cTn id="82" dur="1000"/>
                                        <p:tgtEl>
                                          <p:spTgt spid="11267">
                                            <p:txEl>
                                              <p:pRg st="10" end="1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0" presetClass="entr" presetSubtype="0" decel="100000" fill="hold" grpId="0" nodeType="clickEffect">
                                  <p:stCondLst>
                                    <p:cond delay="0"/>
                                  </p:stCondLst>
                                  <p:childTnLst>
                                    <p:set>
                                      <p:cBhvr>
                                        <p:cTn id="86" dur="1" fill="hold">
                                          <p:stCondLst>
                                            <p:cond delay="0"/>
                                          </p:stCondLst>
                                        </p:cTn>
                                        <p:tgtEl>
                                          <p:spTgt spid="11267">
                                            <p:txEl>
                                              <p:pRg st="11" end="11"/>
                                            </p:txEl>
                                          </p:spTgt>
                                        </p:tgtEl>
                                        <p:attrNameLst>
                                          <p:attrName>style.visibility</p:attrName>
                                        </p:attrNameLst>
                                      </p:cBhvr>
                                      <p:to>
                                        <p:strVal val="visible"/>
                                      </p:to>
                                    </p:set>
                                    <p:anim calcmode="lin" valueType="num">
                                      <p:cBhvr>
                                        <p:cTn id="87" dur="1000" fill="hold"/>
                                        <p:tgtEl>
                                          <p:spTgt spid="11267">
                                            <p:txEl>
                                              <p:pRg st="11" end="11"/>
                                            </p:txEl>
                                          </p:spTgt>
                                        </p:tgtEl>
                                        <p:attrNameLst>
                                          <p:attrName>ppt_w</p:attrName>
                                        </p:attrNameLst>
                                      </p:cBhvr>
                                      <p:tavLst>
                                        <p:tav tm="0">
                                          <p:val>
                                            <p:strVal val="#ppt_w+.3"/>
                                          </p:val>
                                        </p:tav>
                                        <p:tav tm="100000">
                                          <p:val>
                                            <p:strVal val="#ppt_w"/>
                                          </p:val>
                                        </p:tav>
                                      </p:tavLst>
                                    </p:anim>
                                    <p:anim calcmode="lin" valueType="num">
                                      <p:cBhvr>
                                        <p:cTn id="88" dur="1000" fill="hold"/>
                                        <p:tgtEl>
                                          <p:spTgt spid="11267">
                                            <p:txEl>
                                              <p:pRg st="11" end="11"/>
                                            </p:txEl>
                                          </p:spTgt>
                                        </p:tgtEl>
                                        <p:attrNameLst>
                                          <p:attrName>ppt_h</p:attrName>
                                        </p:attrNameLst>
                                      </p:cBhvr>
                                      <p:tavLst>
                                        <p:tav tm="0">
                                          <p:val>
                                            <p:strVal val="#ppt_h"/>
                                          </p:val>
                                        </p:tav>
                                        <p:tav tm="100000">
                                          <p:val>
                                            <p:strVal val="#ppt_h"/>
                                          </p:val>
                                        </p:tav>
                                      </p:tavLst>
                                    </p:anim>
                                    <p:animEffect transition="in" filter="fade">
                                      <p:cBhvr>
                                        <p:cTn id="89" dur="1000"/>
                                        <p:tgtEl>
                                          <p:spTgt spid="11267">
                                            <p:txEl>
                                              <p:pRg st="11" end="11"/>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1" presetClass="entr" presetSubtype="0" fill="hold" grpId="0" nodeType="clickEffect" nodePh="1">
                                  <p:stCondLst>
                                    <p:cond delay="0"/>
                                  </p:stCondLst>
                                  <p:endCondLst>
                                    <p:cond evt="begin" delay="0">
                                      <p:tn val="92"/>
                                    </p:cond>
                                  </p:endCondLst>
                                  <p:childTnLst>
                                    <p:set>
                                      <p:cBhvr>
                                        <p:cTn id="93" dur="1" fill="hold">
                                          <p:stCondLst>
                                            <p:cond delay="0"/>
                                          </p:stCondLst>
                                        </p:cTn>
                                        <p:tgtEl>
                                          <p:spTgt spid="11269"/>
                                        </p:tgtEl>
                                        <p:attrNameLst>
                                          <p:attrName>style.visibility</p:attrName>
                                        </p:attrNameLst>
                                      </p:cBhvr>
                                      <p:to>
                                        <p:strVal val="visible"/>
                                      </p:to>
                                    </p:set>
                                    <p:animEffect transition="in" filter="fade">
                                      <p:cBhvr>
                                        <p:cTn id="94" dur="770" decel="100000"/>
                                        <p:tgtEl>
                                          <p:spTgt spid="11269"/>
                                        </p:tgtEl>
                                      </p:cBhvr>
                                    </p:animEffect>
                                    <p:animScale>
                                      <p:cBhvr>
                                        <p:cTn id="95" dur="770" decel="100000"/>
                                        <p:tgtEl>
                                          <p:spTgt spid="11269"/>
                                        </p:tgtEl>
                                      </p:cBhvr>
                                      <p:from x="10000" y="10000"/>
                                      <p:to x="200000" y="450000"/>
                                    </p:animScale>
                                    <p:animScale>
                                      <p:cBhvr>
                                        <p:cTn id="96" dur="1230" accel="100000" fill="hold">
                                          <p:stCondLst>
                                            <p:cond delay="770"/>
                                          </p:stCondLst>
                                        </p:cTn>
                                        <p:tgtEl>
                                          <p:spTgt spid="11269"/>
                                        </p:tgtEl>
                                      </p:cBhvr>
                                      <p:from x="200000" y="450000"/>
                                      <p:to x="100000" y="100000"/>
                                    </p:animScale>
                                    <p:set>
                                      <p:cBhvr>
                                        <p:cTn id="97" dur="770" fill="hold"/>
                                        <p:tgtEl>
                                          <p:spTgt spid="11269"/>
                                        </p:tgtEl>
                                        <p:attrNameLst>
                                          <p:attrName>ppt_x</p:attrName>
                                        </p:attrNameLst>
                                      </p:cBhvr>
                                      <p:to>
                                        <p:strVal val="(0.5)"/>
                                      </p:to>
                                    </p:set>
                                    <p:anim from="(0.5)" to="(#ppt_x)" calcmode="lin" valueType="num">
                                      <p:cBhvr>
                                        <p:cTn id="98" dur="1230" accel="100000" fill="hold">
                                          <p:stCondLst>
                                            <p:cond delay="770"/>
                                          </p:stCondLst>
                                        </p:cTn>
                                        <p:tgtEl>
                                          <p:spTgt spid="11269"/>
                                        </p:tgtEl>
                                        <p:attrNameLst>
                                          <p:attrName>ppt_x</p:attrName>
                                        </p:attrNameLst>
                                      </p:cBhvr>
                                    </p:anim>
                                    <p:set>
                                      <p:cBhvr>
                                        <p:cTn id="99" dur="770" fill="hold"/>
                                        <p:tgtEl>
                                          <p:spTgt spid="11269"/>
                                        </p:tgtEl>
                                        <p:attrNameLst>
                                          <p:attrName>ppt_y</p:attrName>
                                        </p:attrNameLst>
                                      </p:cBhvr>
                                      <p:to>
                                        <p:strVal val="(#ppt_y+0.4)"/>
                                      </p:to>
                                    </p:set>
                                    <p:anim from="(#ppt_y+0.4)" to="(#ppt_y)" calcmode="lin" valueType="num">
                                      <p:cBhvr>
                                        <p:cTn id="100" dur="1230" accel="100000" fill="hold">
                                          <p:stCondLst>
                                            <p:cond delay="770"/>
                                          </p:stCondLst>
                                        </p:cTn>
                                        <p:tgtEl>
                                          <p:spTgt spid="112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6" grpId="0" animBg="1"/>
      <p:bldP spid="11268" grpId="0" animBg="1"/>
      <p:bldP spid="1126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4294967295"/>
          </p:nvPr>
        </p:nvSpPr>
        <p:spPr>
          <a:xfrm>
            <a:off x="1371600" y="2438400"/>
            <a:ext cx="7016750" cy="3367088"/>
          </a:xfrm>
          <a:prstGeom prst="rect">
            <a:avLst/>
          </a:prstGeom>
        </p:spPr>
        <p:txBody>
          <a:bodyPr>
            <a:normAutofit fontScale="47500" lnSpcReduction="20000"/>
          </a:bodyPr>
          <a:lstStyle/>
          <a:p>
            <a:pPr marL="0" indent="-274320" algn="l" rtl="0" eaLnBrk="1" fontAlgn="auto" hangingPunct="1">
              <a:lnSpc>
                <a:spcPct val="90000"/>
              </a:lnSpc>
              <a:spcAft>
                <a:spcPts val="0"/>
              </a:spcAft>
              <a:defRPr/>
            </a:pPr>
            <a:endParaRPr lang="en-US" sz="2400" dirty="0" smtClean="0"/>
          </a:p>
          <a:p>
            <a:pPr marL="0" indent="-274320" algn="l" rtl="0" eaLnBrk="1" fontAlgn="auto" hangingPunct="1">
              <a:lnSpc>
                <a:spcPct val="90000"/>
              </a:lnSpc>
              <a:spcAft>
                <a:spcPts val="0"/>
              </a:spcAft>
              <a:defRPr/>
            </a:pPr>
            <a:endParaRPr lang="en-US" sz="2400" dirty="0" smtClean="0">
              <a:latin typeface="Comic Sans MS" pitchFamily="66" charset="0"/>
            </a:endParaRPr>
          </a:p>
          <a:p>
            <a:pPr marL="0" indent="-274320" algn="l" rtl="0" eaLnBrk="1" fontAlgn="auto" hangingPunct="1">
              <a:lnSpc>
                <a:spcPct val="90000"/>
              </a:lnSpc>
              <a:spcAft>
                <a:spcPts val="0"/>
              </a:spcAft>
              <a:defRPr/>
            </a:pPr>
            <a:r>
              <a:rPr lang="en-US" sz="3800" b="1" dirty="0" smtClean="0">
                <a:solidFill>
                  <a:srgbClr val="0070C0"/>
                </a:solidFill>
                <a:latin typeface="Comic Sans MS" pitchFamily="66" charset="0"/>
              </a:rPr>
              <a:t>(be) +going to +be +V.3</a:t>
            </a:r>
          </a:p>
          <a:p>
            <a:pPr marL="0" indent="-274320" algn="l" rtl="0" eaLnBrk="1" fontAlgn="auto" hangingPunct="1">
              <a:lnSpc>
                <a:spcPct val="90000"/>
              </a:lnSpc>
              <a:spcAft>
                <a:spcPts val="0"/>
              </a:spcAft>
              <a:defRPr/>
            </a:pPr>
            <a:endParaRPr lang="en-US" sz="3800" b="1" dirty="0" smtClean="0">
              <a:solidFill>
                <a:srgbClr val="0070C0"/>
              </a:solidFill>
              <a:latin typeface="Comic Sans MS" pitchFamily="66" charset="0"/>
            </a:endParaRPr>
          </a:p>
          <a:p>
            <a:pPr marL="0" indent="-274320" algn="l" rtl="0" eaLnBrk="1" fontAlgn="auto" hangingPunct="1">
              <a:lnSpc>
                <a:spcPct val="90000"/>
              </a:lnSpc>
              <a:spcAft>
                <a:spcPts val="0"/>
              </a:spcAft>
              <a:defRPr/>
            </a:pPr>
            <a:r>
              <a:rPr lang="en-US" sz="3800" b="1" dirty="0" smtClean="0">
                <a:solidFill>
                  <a:srgbClr val="FF33CC"/>
                </a:solidFill>
                <a:latin typeface="Comic Sans MS" pitchFamily="66" charset="0"/>
              </a:rPr>
              <a:t>An example :</a:t>
            </a:r>
          </a:p>
          <a:p>
            <a:pPr marL="0" indent="-274320" algn="l" rtl="0" eaLnBrk="1" fontAlgn="auto" hangingPunct="1">
              <a:lnSpc>
                <a:spcPct val="90000"/>
              </a:lnSpc>
              <a:spcAft>
                <a:spcPts val="0"/>
              </a:spcAft>
              <a:defRPr/>
            </a:pPr>
            <a:r>
              <a:rPr lang="en-US" sz="3800" b="1" dirty="0" smtClean="0">
                <a:solidFill>
                  <a:srgbClr val="7030A0"/>
                </a:solidFill>
                <a:latin typeface="Comic Sans MS" pitchFamily="66" charset="0"/>
              </a:rPr>
              <a:t>Active :</a:t>
            </a:r>
            <a:r>
              <a:rPr lang="en-US" sz="3800" dirty="0" smtClean="0">
                <a:latin typeface="Comic Sans MS" pitchFamily="66" charset="0"/>
              </a:rPr>
              <a:t>They’ </a:t>
            </a:r>
            <a:r>
              <a:rPr lang="en-US" sz="3800" u="sng" dirty="0" smtClean="0">
                <a:latin typeface="Comic Sans MS" pitchFamily="66" charset="0"/>
              </a:rPr>
              <a:t>re going to construct</a:t>
            </a:r>
            <a:r>
              <a:rPr lang="en-US" sz="3800" dirty="0" smtClean="0">
                <a:latin typeface="Comic Sans MS" pitchFamily="66" charset="0"/>
              </a:rPr>
              <a:t> a new hospital</a:t>
            </a:r>
          </a:p>
          <a:p>
            <a:pPr marL="0" indent="-274320" algn="l" rtl="0" eaLnBrk="1" fontAlgn="auto" hangingPunct="1">
              <a:lnSpc>
                <a:spcPct val="90000"/>
              </a:lnSpc>
              <a:spcAft>
                <a:spcPts val="0"/>
              </a:spcAft>
              <a:defRPr/>
            </a:pPr>
            <a:endParaRPr lang="en-US" sz="3800" dirty="0">
              <a:latin typeface="Comic Sans MS" pitchFamily="66" charset="0"/>
            </a:endParaRPr>
          </a:p>
          <a:p>
            <a:pPr marL="0" indent="-274320" algn="l" rtl="0" eaLnBrk="1" fontAlgn="auto" hangingPunct="1">
              <a:lnSpc>
                <a:spcPct val="90000"/>
              </a:lnSpc>
              <a:spcAft>
                <a:spcPts val="0"/>
              </a:spcAft>
              <a:defRPr/>
            </a:pPr>
            <a:r>
              <a:rPr lang="en-US" sz="3800" dirty="0" smtClean="0">
                <a:latin typeface="Comic Sans MS" pitchFamily="66" charset="0"/>
              </a:rPr>
              <a:t> in this area .</a:t>
            </a:r>
          </a:p>
          <a:p>
            <a:pPr marL="0" indent="-274320" algn="l" rtl="0" eaLnBrk="1" fontAlgn="auto" hangingPunct="1">
              <a:lnSpc>
                <a:spcPct val="90000"/>
              </a:lnSpc>
              <a:spcAft>
                <a:spcPts val="0"/>
              </a:spcAft>
              <a:defRPr/>
            </a:pPr>
            <a:endParaRPr lang="en-US" sz="3800" dirty="0" smtClean="0">
              <a:latin typeface="Comic Sans MS" pitchFamily="66" charset="0"/>
            </a:endParaRPr>
          </a:p>
          <a:p>
            <a:pPr marL="0" indent="-274320" algn="l" rtl="0" eaLnBrk="1" fontAlgn="auto" hangingPunct="1">
              <a:lnSpc>
                <a:spcPct val="90000"/>
              </a:lnSpc>
              <a:spcAft>
                <a:spcPts val="0"/>
              </a:spcAft>
              <a:defRPr/>
            </a:pPr>
            <a:r>
              <a:rPr lang="en-US" sz="3800" b="1" dirty="0" smtClean="0">
                <a:solidFill>
                  <a:srgbClr val="7030A0"/>
                </a:solidFill>
                <a:latin typeface="Comic Sans MS" pitchFamily="66" charset="0"/>
              </a:rPr>
              <a:t>Passive :</a:t>
            </a:r>
            <a:r>
              <a:rPr lang="en-US" sz="3800" dirty="0" smtClean="0">
                <a:latin typeface="Comic Sans MS" pitchFamily="66" charset="0"/>
              </a:rPr>
              <a:t>Anew hospital </a:t>
            </a:r>
            <a:r>
              <a:rPr lang="en-US" sz="3800" b="1" u="sng" dirty="0" smtClean="0">
                <a:solidFill>
                  <a:srgbClr val="0070C0"/>
                </a:solidFill>
                <a:latin typeface="Comic Sans MS" pitchFamily="66" charset="0"/>
              </a:rPr>
              <a:t>is going to be constructed</a:t>
            </a:r>
            <a:r>
              <a:rPr lang="en-US" sz="3800" b="1" dirty="0" smtClean="0">
                <a:solidFill>
                  <a:srgbClr val="0070C0"/>
                </a:solidFill>
                <a:latin typeface="Comic Sans MS" pitchFamily="66" charset="0"/>
              </a:rPr>
              <a:t> </a:t>
            </a:r>
            <a:r>
              <a:rPr lang="en-US" sz="3800" b="1" dirty="0" smtClean="0">
                <a:latin typeface="Comic Sans MS" pitchFamily="66" charset="0"/>
              </a:rPr>
              <a:t>in this</a:t>
            </a:r>
          </a:p>
          <a:p>
            <a:pPr marL="0" indent="-274320" algn="l" rtl="0" eaLnBrk="1" fontAlgn="auto" hangingPunct="1">
              <a:lnSpc>
                <a:spcPct val="90000"/>
              </a:lnSpc>
              <a:spcAft>
                <a:spcPts val="0"/>
              </a:spcAft>
              <a:defRPr/>
            </a:pPr>
            <a:endParaRPr lang="en-US" sz="3800" b="1" dirty="0" smtClean="0">
              <a:latin typeface="Comic Sans MS" pitchFamily="66" charset="0"/>
            </a:endParaRPr>
          </a:p>
          <a:p>
            <a:pPr marL="0" indent="-274320" algn="l" rtl="0" eaLnBrk="1" fontAlgn="auto" hangingPunct="1">
              <a:lnSpc>
                <a:spcPct val="90000"/>
              </a:lnSpc>
              <a:spcAft>
                <a:spcPts val="0"/>
              </a:spcAft>
              <a:defRPr/>
            </a:pPr>
            <a:r>
              <a:rPr lang="en-US" sz="3800" b="1" dirty="0" smtClean="0">
                <a:latin typeface="Comic Sans MS" pitchFamily="66" charset="0"/>
              </a:rPr>
              <a:t> area </a:t>
            </a:r>
            <a:r>
              <a:rPr lang="en-US" sz="3800" b="1" dirty="0" smtClean="0">
                <a:solidFill>
                  <a:srgbClr val="FF33CC"/>
                </a:solidFill>
                <a:latin typeface="Comic Sans MS" pitchFamily="66" charset="0"/>
              </a:rPr>
              <a:t>.</a:t>
            </a:r>
          </a:p>
          <a:p>
            <a:pPr marL="0" indent="-274320" algn="l" rtl="0" eaLnBrk="1" fontAlgn="auto" hangingPunct="1">
              <a:lnSpc>
                <a:spcPct val="90000"/>
              </a:lnSpc>
              <a:spcAft>
                <a:spcPts val="0"/>
              </a:spcAft>
              <a:defRPr/>
            </a:pPr>
            <a:r>
              <a:rPr lang="en-US" sz="2400" dirty="0" smtClean="0">
                <a:latin typeface="Comic Sans MS" pitchFamily="66" charset="0"/>
              </a:rPr>
              <a:t>  </a:t>
            </a:r>
          </a:p>
        </p:txBody>
      </p:sp>
      <p:sp>
        <p:nvSpPr>
          <p:cNvPr id="2" name="Rounded Rectangle 1"/>
          <p:cNvSpPr/>
          <p:nvPr/>
        </p:nvSpPr>
        <p:spPr>
          <a:xfrm>
            <a:off x="2843213" y="1196975"/>
            <a:ext cx="4176712" cy="12207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7" name="WordArt 5"/>
          <p:cNvSpPr>
            <a:spLocks noChangeArrowheads="1" noChangeShapeType="1" noTextEdit="1"/>
          </p:cNvSpPr>
          <p:nvPr/>
        </p:nvSpPr>
        <p:spPr bwMode="auto">
          <a:xfrm>
            <a:off x="3131839" y="1264998"/>
            <a:ext cx="3572587" cy="1084304"/>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3600" b="1" kern="10" dirty="0">
                <a:ln w="18000">
                  <a:solidFill>
                    <a:schemeClr val="accent2">
                      <a:satMod val="140000"/>
                    </a:schemeClr>
                  </a:solidFill>
                  <a:prstDash val="solid"/>
                  <a:miter lim="800000"/>
                </a:ln>
                <a:effectLst>
                  <a:outerShdw blurRad="25500" dist="23000" dir="7020000" algn="tl">
                    <a:srgbClr val="000000">
                      <a:alpha val="50000"/>
                    </a:srgbClr>
                  </a:outerShdw>
                </a:effectLst>
                <a:latin typeface="Arial Black"/>
              </a:rPr>
              <a:t>(</a:t>
            </a:r>
            <a:r>
              <a:rPr lang="en-US" sz="3600" b="1" kern="10" dirty="0">
                <a:ln w="17780" cmpd="sng">
                  <a:solidFill>
                    <a:srgbClr val="FFFFFF"/>
                  </a:solidFill>
                  <a:prstDash val="solid"/>
                  <a:miter lim="800000"/>
                </a:ln>
                <a:effectLst>
                  <a:outerShdw blurRad="50800" algn="tl" rotWithShape="0">
                    <a:srgbClr val="000000"/>
                  </a:outerShdw>
                </a:effectLst>
                <a:latin typeface="Arial Black"/>
              </a:rPr>
              <a:t>be)+going to + be +V.3</a:t>
            </a:r>
            <a:r>
              <a:rPr lang="en-US" sz="3600" b="1" kern="10" spc="50" dirty="0">
                <a:ln w="11430"/>
                <a:effectLst>
                  <a:outerShdw blurRad="76200" dist="50800" dir="5400000" algn="tl" rotWithShape="0">
                    <a:srgbClr val="000000">
                      <a:alpha val="65000"/>
                    </a:srgbClr>
                  </a:outerShdw>
                </a:effectLst>
                <a:latin typeface="Arial Black"/>
              </a:rPr>
              <a:t>:</a:t>
            </a:r>
            <a:endParaRPr lang="ar-JO" sz="3600" b="1" kern="10" spc="50" dirty="0">
              <a:ln w="11430"/>
              <a:effectLst>
                <a:outerShdw blurRad="76200" dist="50800" dir="5400000" algn="tl" rotWithShape="0">
                  <a:srgbClr val="000000">
                    <a:alpha val="65000"/>
                  </a:srgbClr>
                </a:outerShdw>
              </a:effectLst>
              <a:latin typeface="Arial Black"/>
            </a:endParaRPr>
          </a:p>
        </p:txBody>
      </p:sp>
    </p:spTree>
    <p:extLst>
      <p:ext uri="{BB962C8B-B14F-4D97-AF65-F5344CB8AC3E}">
        <p14:creationId xmlns:p14="http://schemas.microsoft.com/office/powerpoint/2010/main" val="2182184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p:cTn id="7" dur="5000" fill="hold"/>
                                        <p:tgtEl>
                                          <p:spTgt spid="12291">
                                            <p:txEl>
                                              <p:pRg st="2" end="2"/>
                                            </p:txEl>
                                          </p:spTgt>
                                        </p:tgtEl>
                                        <p:attrNameLst>
                                          <p:attrName>ppt_w</p:attrName>
                                        </p:attrNameLst>
                                      </p:cBhvr>
                                      <p:tavLst>
                                        <p:tav tm="0" fmla="#ppt_w*sin(2.5*pi*$)">
                                          <p:val>
                                            <p:fltVal val="0"/>
                                          </p:val>
                                        </p:tav>
                                        <p:tav tm="100000">
                                          <p:val>
                                            <p:fltVal val="1"/>
                                          </p:val>
                                        </p:tav>
                                      </p:tavLst>
                                    </p:anim>
                                    <p:anim calcmode="lin" valueType="num">
                                      <p:cBhvr>
                                        <p:cTn id="8" dur="5000" fill="hold"/>
                                        <p:tgtEl>
                                          <p:spTgt spid="12291">
                                            <p:txEl>
                                              <p:pRg st="2" end="2"/>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anim calcmode="lin" valueType="num">
                                      <p:cBhvr>
                                        <p:cTn id="11" dur="5000" fill="hold"/>
                                        <p:tgtEl>
                                          <p:spTgt spid="12291">
                                            <p:txEl>
                                              <p:pRg st="4" end="4"/>
                                            </p:txEl>
                                          </p:spTgt>
                                        </p:tgtEl>
                                        <p:attrNameLst>
                                          <p:attrName>ppt_w</p:attrName>
                                        </p:attrNameLst>
                                      </p:cBhvr>
                                      <p:tavLst>
                                        <p:tav tm="0" fmla="#ppt_w*sin(2.5*pi*$)">
                                          <p:val>
                                            <p:fltVal val="0"/>
                                          </p:val>
                                        </p:tav>
                                        <p:tav tm="100000">
                                          <p:val>
                                            <p:fltVal val="1"/>
                                          </p:val>
                                        </p:tav>
                                      </p:tavLst>
                                    </p:anim>
                                    <p:anim calcmode="lin" valueType="num">
                                      <p:cBhvr>
                                        <p:cTn id="12" dur="5000" fill="hold"/>
                                        <p:tgtEl>
                                          <p:spTgt spid="12291">
                                            <p:txEl>
                                              <p:pRg st="4" end="4"/>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anim calcmode="lin" valueType="num">
                                      <p:cBhvr>
                                        <p:cTn id="15" dur="5000" fill="hold"/>
                                        <p:tgtEl>
                                          <p:spTgt spid="12291">
                                            <p:txEl>
                                              <p:pRg st="5" end="5"/>
                                            </p:txEl>
                                          </p:spTgt>
                                        </p:tgtEl>
                                        <p:attrNameLst>
                                          <p:attrName>ppt_w</p:attrName>
                                        </p:attrNameLst>
                                      </p:cBhvr>
                                      <p:tavLst>
                                        <p:tav tm="0" fmla="#ppt_w*sin(2.5*pi*$)">
                                          <p:val>
                                            <p:fltVal val="0"/>
                                          </p:val>
                                        </p:tav>
                                        <p:tav tm="100000">
                                          <p:val>
                                            <p:fltVal val="1"/>
                                          </p:val>
                                        </p:tav>
                                      </p:tavLst>
                                    </p:anim>
                                    <p:anim calcmode="lin" valueType="num">
                                      <p:cBhvr>
                                        <p:cTn id="16" dur="5000" fill="hold"/>
                                        <p:tgtEl>
                                          <p:spTgt spid="12291">
                                            <p:txEl>
                                              <p:pRg st="5" end="5"/>
                                            </p:txEl>
                                          </p:spTgt>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anim calcmode="lin" valueType="num">
                                      <p:cBhvr>
                                        <p:cTn id="19" dur="5000" fill="hold"/>
                                        <p:tgtEl>
                                          <p:spTgt spid="12291">
                                            <p:txEl>
                                              <p:pRg st="7" end="7"/>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2291">
                                            <p:txEl>
                                              <p:pRg st="7" end="7"/>
                                            </p:txEl>
                                          </p:spTgt>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12291">
                                            <p:txEl>
                                              <p:pRg st="9" end="9"/>
                                            </p:txEl>
                                          </p:spTgt>
                                        </p:tgtEl>
                                        <p:attrNameLst>
                                          <p:attrName>style.visibility</p:attrName>
                                        </p:attrNameLst>
                                      </p:cBhvr>
                                      <p:to>
                                        <p:strVal val="visible"/>
                                      </p:to>
                                    </p:set>
                                    <p:anim calcmode="lin" valueType="num">
                                      <p:cBhvr>
                                        <p:cTn id="23" dur="5000" fill="hold"/>
                                        <p:tgtEl>
                                          <p:spTgt spid="12291">
                                            <p:txEl>
                                              <p:pRg st="9" end="9"/>
                                            </p:txEl>
                                          </p:spTgt>
                                        </p:tgtEl>
                                        <p:attrNameLst>
                                          <p:attrName>ppt_w</p:attrName>
                                        </p:attrNameLst>
                                      </p:cBhvr>
                                      <p:tavLst>
                                        <p:tav tm="0" fmla="#ppt_w*sin(2.5*pi*$)">
                                          <p:val>
                                            <p:fltVal val="0"/>
                                          </p:val>
                                        </p:tav>
                                        <p:tav tm="100000">
                                          <p:val>
                                            <p:fltVal val="1"/>
                                          </p:val>
                                        </p:tav>
                                      </p:tavLst>
                                    </p:anim>
                                    <p:anim calcmode="lin" valueType="num">
                                      <p:cBhvr>
                                        <p:cTn id="24" dur="5000" fill="hold"/>
                                        <p:tgtEl>
                                          <p:spTgt spid="12291">
                                            <p:txEl>
                                              <p:pRg st="9" end="9"/>
                                            </p:txEl>
                                          </p:spTgt>
                                        </p:tgtEl>
                                        <p:attrNameLst>
                                          <p:attrName>ppt_h</p:attrName>
                                        </p:attrNameLst>
                                      </p:cBhvr>
                                      <p:tavLst>
                                        <p:tav tm="0">
                                          <p:val>
                                            <p:strVal val="#ppt_h"/>
                                          </p:val>
                                        </p:tav>
                                        <p:tav tm="100000">
                                          <p:val>
                                            <p:strVal val="#ppt_h"/>
                                          </p:val>
                                        </p:tav>
                                      </p:tavLst>
                                    </p:anim>
                                  </p:childTnLst>
                                </p:cTn>
                              </p:par>
                              <p:par>
                                <p:cTn id="25" presetID="19" presetClass="entr" presetSubtype="10" fill="hold" nodeType="withEffect">
                                  <p:stCondLst>
                                    <p:cond delay="0"/>
                                  </p:stCondLst>
                                  <p:childTnLst>
                                    <p:set>
                                      <p:cBhvr>
                                        <p:cTn id="26" dur="1" fill="hold">
                                          <p:stCondLst>
                                            <p:cond delay="0"/>
                                          </p:stCondLst>
                                        </p:cTn>
                                        <p:tgtEl>
                                          <p:spTgt spid="12291">
                                            <p:txEl>
                                              <p:pRg st="11" end="11"/>
                                            </p:txEl>
                                          </p:spTgt>
                                        </p:tgtEl>
                                        <p:attrNameLst>
                                          <p:attrName>style.visibility</p:attrName>
                                        </p:attrNameLst>
                                      </p:cBhvr>
                                      <p:to>
                                        <p:strVal val="visible"/>
                                      </p:to>
                                    </p:set>
                                    <p:anim calcmode="lin" valueType="num">
                                      <p:cBhvr>
                                        <p:cTn id="27" dur="5000" fill="hold"/>
                                        <p:tgtEl>
                                          <p:spTgt spid="12291">
                                            <p:txEl>
                                              <p:pRg st="11" end="11"/>
                                            </p:txEl>
                                          </p:spTgt>
                                        </p:tgtEl>
                                        <p:attrNameLst>
                                          <p:attrName>ppt_w</p:attrName>
                                        </p:attrNameLst>
                                      </p:cBhvr>
                                      <p:tavLst>
                                        <p:tav tm="0" fmla="#ppt_w*sin(2.5*pi*$)">
                                          <p:val>
                                            <p:fltVal val="0"/>
                                          </p:val>
                                        </p:tav>
                                        <p:tav tm="100000">
                                          <p:val>
                                            <p:fltVal val="1"/>
                                          </p:val>
                                        </p:tav>
                                      </p:tavLst>
                                    </p:anim>
                                    <p:anim calcmode="lin" valueType="num">
                                      <p:cBhvr>
                                        <p:cTn id="28" dur="5000" fill="hold"/>
                                        <p:tgtEl>
                                          <p:spTgt spid="12291">
                                            <p:txEl>
                                              <p:pRg st="11" end="11"/>
                                            </p:txEl>
                                          </p:spTgt>
                                        </p:tgtEl>
                                        <p:attrNameLst>
                                          <p:attrName>ppt_h</p:attrName>
                                        </p:attrNameLst>
                                      </p:cBhvr>
                                      <p:tavLst>
                                        <p:tav tm="0">
                                          <p:val>
                                            <p:strVal val="#ppt_h"/>
                                          </p:val>
                                        </p:tav>
                                        <p:tav tm="100000">
                                          <p:val>
                                            <p:strVal val="#ppt_h"/>
                                          </p:val>
                                        </p:tav>
                                      </p:tavLst>
                                    </p:anim>
                                  </p:childTnLst>
                                </p:cTn>
                              </p:par>
                              <p:par>
                                <p:cTn id="29" presetID="19" presetClass="entr" presetSubtype="10" fill="hold" nodeType="withEffect">
                                  <p:stCondLst>
                                    <p:cond delay="0"/>
                                  </p:stCondLst>
                                  <p:childTnLst>
                                    <p:set>
                                      <p:cBhvr>
                                        <p:cTn id="30" dur="1" fill="hold">
                                          <p:stCondLst>
                                            <p:cond delay="0"/>
                                          </p:stCondLst>
                                        </p:cTn>
                                        <p:tgtEl>
                                          <p:spTgt spid="12291">
                                            <p:txEl>
                                              <p:pRg st="12" end="12"/>
                                            </p:txEl>
                                          </p:spTgt>
                                        </p:tgtEl>
                                        <p:attrNameLst>
                                          <p:attrName>style.visibility</p:attrName>
                                        </p:attrNameLst>
                                      </p:cBhvr>
                                      <p:to>
                                        <p:strVal val="visible"/>
                                      </p:to>
                                    </p:set>
                                    <p:anim calcmode="lin" valueType="num">
                                      <p:cBhvr>
                                        <p:cTn id="31" dur="5000" fill="hold"/>
                                        <p:tgtEl>
                                          <p:spTgt spid="12291">
                                            <p:txEl>
                                              <p:pRg st="12" end="12"/>
                                            </p:txEl>
                                          </p:spTgt>
                                        </p:tgtEl>
                                        <p:attrNameLst>
                                          <p:attrName>ppt_w</p:attrName>
                                        </p:attrNameLst>
                                      </p:cBhvr>
                                      <p:tavLst>
                                        <p:tav tm="0" fmla="#ppt_w*sin(2.5*pi*$)">
                                          <p:val>
                                            <p:fltVal val="0"/>
                                          </p:val>
                                        </p:tav>
                                        <p:tav tm="100000">
                                          <p:val>
                                            <p:fltVal val="1"/>
                                          </p:val>
                                        </p:tav>
                                      </p:tavLst>
                                    </p:anim>
                                    <p:anim calcmode="lin" valueType="num">
                                      <p:cBhvr>
                                        <p:cTn id="32" dur="5000" fill="hold"/>
                                        <p:tgtEl>
                                          <p:spTgt spid="12291">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70" decel="100000"/>
                                        <p:tgtEl>
                                          <p:spTgt spid="7"/>
                                        </p:tgtEl>
                                      </p:cBhvr>
                                    </p:animEffect>
                                    <p:animScale>
                                      <p:cBhvr>
                                        <p:cTn id="38" dur="770" decel="100000"/>
                                        <p:tgtEl>
                                          <p:spTgt spid="7"/>
                                        </p:tgtEl>
                                      </p:cBhvr>
                                      <p:from x="10000" y="10000"/>
                                      <p:to x="200000" y="450000"/>
                                    </p:animScale>
                                    <p:animScale>
                                      <p:cBhvr>
                                        <p:cTn id="39" dur="1230" accel="100000" fill="hold">
                                          <p:stCondLst>
                                            <p:cond delay="770"/>
                                          </p:stCondLst>
                                        </p:cTn>
                                        <p:tgtEl>
                                          <p:spTgt spid="7"/>
                                        </p:tgtEl>
                                      </p:cBhvr>
                                      <p:from x="200000" y="450000"/>
                                      <p:to x="100000" y="100000"/>
                                    </p:animScale>
                                    <p:set>
                                      <p:cBhvr>
                                        <p:cTn id="40" dur="770" fill="hold"/>
                                        <p:tgtEl>
                                          <p:spTgt spid="7"/>
                                        </p:tgtEl>
                                        <p:attrNameLst>
                                          <p:attrName>ppt_x</p:attrName>
                                        </p:attrNameLst>
                                      </p:cBhvr>
                                      <p:to>
                                        <p:strVal val="(0.5)"/>
                                      </p:to>
                                    </p:set>
                                    <p:anim from="(0.5)" to="(#ppt_x)" calcmode="lin" valueType="num">
                                      <p:cBhvr>
                                        <p:cTn id="41" dur="1230" accel="100000" fill="hold">
                                          <p:stCondLst>
                                            <p:cond delay="770"/>
                                          </p:stCondLst>
                                        </p:cTn>
                                        <p:tgtEl>
                                          <p:spTgt spid="7"/>
                                        </p:tgtEl>
                                        <p:attrNameLst>
                                          <p:attrName>ppt_x</p:attrName>
                                        </p:attrNameLst>
                                      </p:cBhvr>
                                    </p:anim>
                                    <p:set>
                                      <p:cBhvr>
                                        <p:cTn id="42" dur="770" fill="hold"/>
                                        <p:tgtEl>
                                          <p:spTgt spid="7"/>
                                        </p:tgtEl>
                                        <p:attrNameLst>
                                          <p:attrName>ppt_y</p:attrName>
                                        </p:attrNameLst>
                                      </p:cBhvr>
                                      <p:to>
                                        <p:strVal val="(#ppt_y+0.4)"/>
                                      </p:to>
                                    </p:set>
                                    <p:anim from="(#ppt_y+0.4)" to="(#ppt_y)" calcmode="lin" valueType="num">
                                      <p:cBhvr>
                                        <p:cTn id="4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4294967295"/>
          </p:nvPr>
        </p:nvSpPr>
        <p:spPr>
          <a:xfrm>
            <a:off x="827088" y="2565400"/>
            <a:ext cx="8229600" cy="5029200"/>
          </a:xfrm>
          <a:prstGeom prst="rect">
            <a:avLst/>
          </a:prstGeom>
        </p:spPr>
        <p:txBody>
          <a:bodyPr/>
          <a:lstStyle/>
          <a:p>
            <a:pPr marL="0" indent="0" algn="l" rtl="0" eaLnBrk="1" fontAlgn="auto" hangingPunct="1">
              <a:spcAft>
                <a:spcPts val="0"/>
              </a:spcAft>
              <a:buNone/>
              <a:defRPr/>
            </a:pPr>
            <a:endParaRPr lang="en-US" dirty="0" smtClean="0">
              <a:cs typeface="Times New Roman" pitchFamily="18" charset="0"/>
            </a:endParaRPr>
          </a:p>
          <a:p>
            <a:pPr marL="0" indent="-273050" algn="l" rtl="0" eaLnBrk="1" fontAlgn="auto" hangingPunct="1">
              <a:spcAft>
                <a:spcPts val="0"/>
              </a:spcAft>
              <a:defRPr/>
            </a:pPr>
            <a:r>
              <a:rPr lang="en-US" b="1" dirty="0" smtClean="0">
                <a:solidFill>
                  <a:srgbClr val="0070C0"/>
                </a:solidFill>
                <a:latin typeface="Comic Sans MS" pitchFamily="66" charset="0"/>
                <a:cs typeface="Times New Roman" pitchFamily="18" charset="0"/>
              </a:rPr>
              <a:t>Had +been +V.3:</a:t>
            </a:r>
          </a:p>
          <a:p>
            <a:pPr marL="0" indent="-273050" algn="l" rtl="0" eaLnBrk="1" fontAlgn="auto" hangingPunct="1">
              <a:spcAft>
                <a:spcPts val="0"/>
              </a:spcAft>
              <a:defRPr/>
            </a:pPr>
            <a:r>
              <a:rPr lang="en-US" b="1" dirty="0" smtClean="0">
                <a:latin typeface="Comic Sans MS" pitchFamily="66" charset="0"/>
                <a:cs typeface="Times New Roman" pitchFamily="18" charset="0"/>
              </a:rPr>
              <a:t>An example :</a:t>
            </a:r>
          </a:p>
          <a:p>
            <a:pPr marL="0" indent="-273050" algn="l" rtl="0" eaLnBrk="1" fontAlgn="auto" hangingPunct="1">
              <a:spcAft>
                <a:spcPts val="0"/>
              </a:spcAft>
              <a:defRPr/>
            </a:pPr>
            <a:r>
              <a:rPr lang="en-US" b="1" dirty="0" smtClean="0">
                <a:solidFill>
                  <a:srgbClr val="FF33CC"/>
                </a:solidFill>
                <a:latin typeface="Comic Sans MS" pitchFamily="66" charset="0"/>
                <a:cs typeface="Times New Roman" pitchFamily="18" charset="0"/>
              </a:rPr>
              <a:t>Active :</a:t>
            </a:r>
            <a:r>
              <a:rPr lang="en-US" dirty="0" smtClean="0">
                <a:latin typeface="Comic Sans MS" pitchFamily="66" charset="0"/>
                <a:cs typeface="Times New Roman" pitchFamily="18" charset="0"/>
              </a:rPr>
              <a:t>Before the guest arrived, we </a:t>
            </a:r>
            <a:r>
              <a:rPr lang="en-US" u="sng" dirty="0" smtClean="0">
                <a:latin typeface="Comic Sans MS" pitchFamily="66" charset="0"/>
                <a:cs typeface="Times New Roman" pitchFamily="18" charset="0"/>
              </a:rPr>
              <a:t>had</a:t>
            </a:r>
            <a:r>
              <a:rPr lang="en-US" dirty="0" smtClean="0">
                <a:latin typeface="Comic Sans MS" pitchFamily="66" charset="0"/>
                <a:cs typeface="Times New Roman" pitchFamily="18" charset="0"/>
              </a:rPr>
              <a:t> </a:t>
            </a:r>
            <a:r>
              <a:rPr lang="en-US" u="sng" dirty="0" smtClean="0">
                <a:latin typeface="Comic Sans MS" pitchFamily="66" charset="0"/>
                <a:cs typeface="Times New Roman" pitchFamily="18" charset="0"/>
              </a:rPr>
              <a:t>prepared</a:t>
            </a:r>
            <a:r>
              <a:rPr lang="en-US" dirty="0" smtClean="0">
                <a:latin typeface="Comic Sans MS" pitchFamily="66" charset="0"/>
                <a:cs typeface="Times New Roman" pitchFamily="18" charset="0"/>
              </a:rPr>
              <a:t> the dinner .</a:t>
            </a:r>
          </a:p>
          <a:p>
            <a:pPr marL="0" indent="-273050" algn="l" rtl="0" eaLnBrk="1" fontAlgn="auto" hangingPunct="1">
              <a:spcAft>
                <a:spcPts val="0"/>
              </a:spcAft>
              <a:defRPr/>
            </a:pPr>
            <a:endParaRPr lang="en-US" dirty="0" smtClean="0">
              <a:latin typeface="Comic Sans MS" pitchFamily="66" charset="0"/>
              <a:cs typeface="Times New Roman" pitchFamily="18" charset="0"/>
            </a:endParaRPr>
          </a:p>
          <a:p>
            <a:pPr marL="0" indent="-273050" algn="l" rtl="0" eaLnBrk="1" fontAlgn="auto" hangingPunct="1">
              <a:spcAft>
                <a:spcPts val="0"/>
              </a:spcAft>
              <a:defRPr/>
            </a:pPr>
            <a:r>
              <a:rPr lang="en-US" b="1" dirty="0" smtClean="0">
                <a:solidFill>
                  <a:srgbClr val="FF33CC"/>
                </a:solidFill>
                <a:latin typeface="Comic Sans MS" pitchFamily="66" charset="0"/>
                <a:cs typeface="Times New Roman" pitchFamily="18" charset="0"/>
              </a:rPr>
              <a:t>Passive:</a:t>
            </a:r>
            <a:r>
              <a:rPr lang="en-US" dirty="0" smtClean="0">
                <a:latin typeface="Comic Sans MS" pitchFamily="66" charset="0"/>
                <a:cs typeface="Times New Roman" pitchFamily="18" charset="0"/>
              </a:rPr>
              <a:t> Before the guest arrived, the dinner </a:t>
            </a:r>
            <a:r>
              <a:rPr lang="en-US" b="1" u="sng" dirty="0" smtClean="0">
                <a:solidFill>
                  <a:srgbClr val="0070C0"/>
                </a:solidFill>
                <a:latin typeface="Comic Sans MS" pitchFamily="66" charset="0"/>
                <a:cs typeface="Times New Roman" pitchFamily="18" charset="0"/>
              </a:rPr>
              <a:t>had been prepared.</a:t>
            </a:r>
            <a:r>
              <a:rPr lang="en-US" b="1" dirty="0" smtClean="0">
                <a:solidFill>
                  <a:srgbClr val="0070C0"/>
                </a:solidFill>
                <a:latin typeface="Comic Sans MS" pitchFamily="66" charset="0"/>
                <a:cs typeface="Times New Roman" pitchFamily="18" charset="0"/>
              </a:rPr>
              <a:t>  </a:t>
            </a:r>
            <a:r>
              <a:rPr lang="en-US" dirty="0" smtClean="0">
                <a:latin typeface="Comic Sans MS" pitchFamily="66" charset="0"/>
                <a:cs typeface="Times New Roman" pitchFamily="18" charset="0"/>
              </a:rPr>
              <a:t>.</a:t>
            </a:r>
          </a:p>
        </p:txBody>
      </p:sp>
      <p:sp>
        <p:nvSpPr>
          <p:cNvPr id="10242" name="Rectangle 2"/>
          <p:cNvSpPr>
            <a:spLocks noGrp="1" noChangeArrowheads="1"/>
          </p:cNvSpPr>
          <p:nvPr>
            <p:ph type="title"/>
          </p:nvPr>
        </p:nvSpPr>
        <p:spPr/>
        <p:txBody>
          <a:bodyPr/>
          <a:lstStyle/>
          <a:p>
            <a:pPr eaLnBrk="1" fontAlgn="auto" hangingPunct="1">
              <a:spcAft>
                <a:spcPts val="0"/>
              </a:spcAft>
              <a:defRPr/>
            </a:pPr>
            <a:endParaRPr lang="en-US" smtClean="0">
              <a:solidFill>
                <a:schemeClr val="bg1">
                  <a:lumMod val="75000"/>
                  <a:lumOff val="25000"/>
                </a:schemeClr>
              </a:solidFill>
            </a:endParaRPr>
          </a:p>
        </p:txBody>
      </p:sp>
      <p:sp>
        <p:nvSpPr>
          <p:cNvPr id="10245" name="AutoShape 5"/>
          <p:cNvSpPr>
            <a:spLocks noChangeArrowheads="1"/>
          </p:cNvSpPr>
          <p:nvPr/>
        </p:nvSpPr>
        <p:spPr bwMode="auto">
          <a:xfrm>
            <a:off x="1619250" y="381001"/>
            <a:ext cx="5329238" cy="1981200"/>
          </a:xfrm>
          <a:prstGeom prst="horizontalScroll">
            <a:avLst>
              <a:gd name="adj" fmla="val 12500"/>
            </a:avLst>
          </a:prstGeom>
          <a:solidFill>
            <a:srgbClr val="FFCCFF"/>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a:p>
        </p:txBody>
      </p:sp>
      <p:sp>
        <p:nvSpPr>
          <p:cNvPr id="10246" name="WordArt 6"/>
          <p:cNvSpPr>
            <a:spLocks noChangeArrowheads="1" noChangeShapeType="1" noTextEdit="1"/>
          </p:cNvSpPr>
          <p:nvPr/>
        </p:nvSpPr>
        <p:spPr bwMode="auto">
          <a:xfrm>
            <a:off x="1708150" y="1062038"/>
            <a:ext cx="5095875" cy="1084262"/>
          </a:xfrm>
          <a:prstGeom prst="rect">
            <a:avLst/>
          </a:prstGeom>
        </p:spPr>
        <p:txBody>
          <a:bodyPr wrap="none" fromWordArt="1">
            <a:prstTxWarp prst="textCurveUp">
              <a:avLst>
                <a:gd name="adj" fmla="val 40356"/>
              </a:avLst>
            </a:prstTxWarp>
          </a:bodyPr>
          <a:lstStyle/>
          <a:p>
            <a:pPr algn="ctr" rtl="0"/>
            <a:r>
              <a:rPr lang="en-US" sz="3600" kern="10">
                <a:ln w="12700">
                  <a:solidFill>
                    <a:srgbClr val="000000"/>
                  </a:solidFill>
                  <a:round/>
                  <a:headEnd/>
                  <a:tailEnd/>
                </a:ln>
                <a:effectLst>
                  <a:outerShdw dist="45791" dir="2021404" algn="ctr" rotWithShape="0">
                    <a:srgbClr val="808080">
                      <a:alpha val="79999"/>
                    </a:srgbClr>
                  </a:outerShdw>
                </a:effectLst>
                <a:latin typeface="Arial Black"/>
              </a:rPr>
              <a:t>Past perfect passive :</a:t>
            </a:r>
            <a:endParaRPr lang="ar-JO" sz="3600" kern="10">
              <a:ln w="12700">
                <a:solidFill>
                  <a:srgbClr val="000000"/>
                </a:solidFill>
                <a:round/>
                <a:headEnd/>
                <a:tailEnd/>
              </a:ln>
              <a:effectLst>
                <a:outerShdw dist="45791" dir="2021404" algn="ctr" rotWithShape="0">
                  <a:srgbClr val="808080">
                    <a:alpha val="79999"/>
                  </a:srgbClr>
                </a:outerShdw>
              </a:effectLst>
              <a:latin typeface="Arial Black"/>
            </a:endParaRPr>
          </a:p>
        </p:txBody>
      </p:sp>
    </p:spTree>
    <p:extLst>
      <p:ext uri="{BB962C8B-B14F-4D97-AF65-F5344CB8AC3E}">
        <p14:creationId xmlns:p14="http://schemas.microsoft.com/office/powerpoint/2010/main" val="890594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770" decel="100000"/>
                                        <p:tgtEl>
                                          <p:spTgt spid="10245"/>
                                        </p:tgtEl>
                                      </p:cBhvr>
                                    </p:animEffect>
                                    <p:animScale>
                                      <p:cBhvr>
                                        <p:cTn id="8" dur="770" decel="100000"/>
                                        <p:tgtEl>
                                          <p:spTgt spid="10245"/>
                                        </p:tgtEl>
                                      </p:cBhvr>
                                      <p:from x="10000" y="10000"/>
                                      <p:to x="200000" y="450000"/>
                                    </p:animScale>
                                    <p:animScale>
                                      <p:cBhvr>
                                        <p:cTn id="9" dur="1230" accel="100000" fill="hold">
                                          <p:stCondLst>
                                            <p:cond delay="770"/>
                                          </p:stCondLst>
                                        </p:cTn>
                                        <p:tgtEl>
                                          <p:spTgt spid="10245"/>
                                        </p:tgtEl>
                                      </p:cBhvr>
                                      <p:from x="200000" y="450000"/>
                                      <p:to x="100000" y="100000"/>
                                    </p:animScale>
                                    <p:set>
                                      <p:cBhvr>
                                        <p:cTn id="10" dur="770" fill="hold"/>
                                        <p:tgtEl>
                                          <p:spTgt spid="10245"/>
                                        </p:tgtEl>
                                        <p:attrNameLst>
                                          <p:attrName>ppt_x</p:attrName>
                                        </p:attrNameLst>
                                      </p:cBhvr>
                                      <p:to>
                                        <p:strVal val="(0.5)"/>
                                      </p:to>
                                    </p:set>
                                    <p:anim from="(0.5)" to="(#ppt_x)" calcmode="lin" valueType="num">
                                      <p:cBhvr>
                                        <p:cTn id="11" dur="1230" accel="100000" fill="hold">
                                          <p:stCondLst>
                                            <p:cond delay="770"/>
                                          </p:stCondLst>
                                        </p:cTn>
                                        <p:tgtEl>
                                          <p:spTgt spid="10245"/>
                                        </p:tgtEl>
                                        <p:attrNameLst>
                                          <p:attrName>ppt_x</p:attrName>
                                        </p:attrNameLst>
                                      </p:cBhvr>
                                    </p:anim>
                                    <p:set>
                                      <p:cBhvr>
                                        <p:cTn id="12" dur="770" fill="hold"/>
                                        <p:tgtEl>
                                          <p:spTgt spid="10245"/>
                                        </p:tgtEl>
                                        <p:attrNameLst>
                                          <p:attrName>ppt_y</p:attrName>
                                        </p:attrNameLst>
                                      </p:cBhvr>
                                      <p:to>
                                        <p:strVal val="(#ppt_y+0.4)"/>
                                      </p:to>
                                    </p:set>
                                    <p:anim from="(#ppt_y+0.4)" to="(#ppt_y)" calcmode="lin" valueType="num">
                                      <p:cBhvr>
                                        <p:cTn id="13" dur="1230" accel="100000" fill="hold">
                                          <p:stCondLst>
                                            <p:cond delay="770"/>
                                          </p:stCondLst>
                                        </p:cTn>
                                        <p:tgtEl>
                                          <p:spTgt spid="1024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 from="(-#ppt_w/2)" to="(#ppt_x)" calcmode="lin" valueType="num">
                                      <p:cBhvr>
                                        <p:cTn id="18" dur="600" fill="hold">
                                          <p:stCondLst>
                                            <p:cond delay="0"/>
                                          </p:stCondLst>
                                        </p:cTn>
                                        <p:tgtEl>
                                          <p:spTgt spid="10246"/>
                                        </p:tgtEl>
                                        <p:attrNameLst>
                                          <p:attrName>ppt_x</p:attrName>
                                        </p:attrNameLst>
                                      </p:cBhvr>
                                    </p:anim>
                                    <p:anim from="0" to="-1.0" calcmode="lin" valueType="num">
                                      <p:cBhvr>
                                        <p:cTn id="19" dur="200" decel="50000" autoRev="1" fill="hold">
                                          <p:stCondLst>
                                            <p:cond delay="600"/>
                                          </p:stCondLst>
                                        </p:cTn>
                                        <p:tgtEl>
                                          <p:spTgt spid="10246"/>
                                        </p:tgtEl>
                                        <p:attrNameLst>
                                          <p:attrName>xshear</p:attrName>
                                        </p:attrNameLst>
                                      </p:cBhvr>
                                    </p:anim>
                                    <p:animScale>
                                      <p:cBhvr>
                                        <p:cTn id="20" dur="200" decel="100000" autoRev="1" fill="hold">
                                          <p:stCondLst>
                                            <p:cond delay="600"/>
                                          </p:stCondLst>
                                        </p:cTn>
                                        <p:tgtEl>
                                          <p:spTgt spid="10246"/>
                                        </p:tgtEl>
                                      </p:cBhvr>
                                      <p:from x="100000" y="100000"/>
                                      <p:to x="80000" y="100000"/>
                                    </p:animScale>
                                    <p:anim by="(#ppt_h/3+#ppt_w*0.1)" calcmode="lin" valueType="num">
                                      <p:cBhvr additive="sum">
                                        <p:cTn id="21" dur="200" decel="100000" autoRev="1" fill="hold">
                                          <p:stCondLst>
                                            <p:cond delay="600"/>
                                          </p:stCondLst>
                                        </p:cTn>
                                        <p:tgtEl>
                                          <p:spTgt spid="10246"/>
                                        </p:tgtEl>
                                        <p:attrNameLst>
                                          <p:attrName>ppt_x</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10243">
                                            <p:txEl>
                                              <p:pRg st="1" end="1"/>
                                            </p:txEl>
                                          </p:spTgt>
                                        </p:tgtEl>
                                        <p:attrNameLst>
                                          <p:attrName>style.visibility</p:attrName>
                                        </p:attrNameLst>
                                      </p:cBhvr>
                                      <p:to>
                                        <p:strVal val="visible"/>
                                      </p:to>
                                    </p:set>
                                    <p:anim by="(-#ppt_w*2)" calcmode="lin" valueType="num">
                                      <p:cBhvr rctx="PPT">
                                        <p:cTn id="26" dur="500" autoRev="1" fill="hold">
                                          <p:stCondLst>
                                            <p:cond delay="0"/>
                                          </p:stCondLst>
                                        </p:cTn>
                                        <p:tgtEl>
                                          <p:spTgt spid="10243">
                                            <p:txEl>
                                              <p:pRg st="1" end="1"/>
                                            </p:txEl>
                                          </p:spTgt>
                                        </p:tgtEl>
                                        <p:attrNameLst>
                                          <p:attrName>ppt_w</p:attrName>
                                        </p:attrNameLst>
                                      </p:cBhvr>
                                    </p:anim>
                                    <p:anim by="(#ppt_w*0.50)" calcmode="lin" valueType="num">
                                      <p:cBhvr>
                                        <p:cTn id="27" dur="500" decel="50000" autoRev="1" fill="hold">
                                          <p:stCondLst>
                                            <p:cond delay="0"/>
                                          </p:stCondLst>
                                        </p:cTn>
                                        <p:tgtEl>
                                          <p:spTgt spid="10243">
                                            <p:txEl>
                                              <p:pRg st="1" end="1"/>
                                            </p:txEl>
                                          </p:spTgt>
                                        </p:tgtEl>
                                        <p:attrNameLst>
                                          <p:attrName>ppt_x</p:attrName>
                                        </p:attrNameLst>
                                      </p:cBhvr>
                                    </p:anim>
                                    <p:anim from="(-#ppt_h/2)" to="(#ppt_y)" calcmode="lin" valueType="num">
                                      <p:cBhvr>
                                        <p:cTn id="28" dur="1000" fill="hold">
                                          <p:stCondLst>
                                            <p:cond delay="0"/>
                                          </p:stCondLst>
                                        </p:cTn>
                                        <p:tgtEl>
                                          <p:spTgt spid="10243">
                                            <p:txEl>
                                              <p:pRg st="1" end="1"/>
                                            </p:txEl>
                                          </p:spTgt>
                                        </p:tgtEl>
                                        <p:attrNameLst>
                                          <p:attrName>ppt_y</p:attrName>
                                        </p:attrNameLst>
                                      </p:cBhvr>
                                    </p:anim>
                                    <p:animRot by="21600000">
                                      <p:cBhvr>
                                        <p:cTn id="29" dur="1000" fill="hold">
                                          <p:stCondLst>
                                            <p:cond delay="0"/>
                                          </p:stCondLst>
                                        </p:cTn>
                                        <p:tgtEl>
                                          <p:spTgt spid="10243">
                                            <p:txEl>
                                              <p:pRg st="1" end="1"/>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10243">
                                            <p:txEl>
                                              <p:pRg st="2" end="2"/>
                                            </p:txEl>
                                          </p:spTgt>
                                        </p:tgtEl>
                                        <p:attrNameLst>
                                          <p:attrName>style.visibility</p:attrName>
                                        </p:attrNameLst>
                                      </p:cBhvr>
                                      <p:to>
                                        <p:strVal val="visible"/>
                                      </p:to>
                                    </p:set>
                                    <p:anim by="(-#ppt_w*2)" calcmode="lin" valueType="num">
                                      <p:cBhvr rctx="PPT">
                                        <p:cTn id="32" dur="500" autoRev="1" fill="hold">
                                          <p:stCondLst>
                                            <p:cond delay="0"/>
                                          </p:stCondLst>
                                        </p:cTn>
                                        <p:tgtEl>
                                          <p:spTgt spid="10243">
                                            <p:txEl>
                                              <p:pRg st="2" end="2"/>
                                            </p:txEl>
                                          </p:spTgt>
                                        </p:tgtEl>
                                        <p:attrNameLst>
                                          <p:attrName>ppt_w</p:attrName>
                                        </p:attrNameLst>
                                      </p:cBhvr>
                                    </p:anim>
                                    <p:anim by="(#ppt_w*0.50)" calcmode="lin" valueType="num">
                                      <p:cBhvr>
                                        <p:cTn id="33" dur="500" decel="50000" autoRev="1" fill="hold">
                                          <p:stCondLst>
                                            <p:cond delay="0"/>
                                          </p:stCondLst>
                                        </p:cTn>
                                        <p:tgtEl>
                                          <p:spTgt spid="10243">
                                            <p:txEl>
                                              <p:pRg st="2" end="2"/>
                                            </p:txEl>
                                          </p:spTgt>
                                        </p:tgtEl>
                                        <p:attrNameLst>
                                          <p:attrName>ppt_x</p:attrName>
                                        </p:attrNameLst>
                                      </p:cBhvr>
                                    </p:anim>
                                    <p:anim from="(-#ppt_h/2)" to="(#ppt_y)" calcmode="lin" valueType="num">
                                      <p:cBhvr>
                                        <p:cTn id="34" dur="1000" fill="hold">
                                          <p:stCondLst>
                                            <p:cond delay="0"/>
                                          </p:stCondLst>
                                        </p:cTn>
                                        <p:tgtEl>
                                          <p:spTgt spid="10243">
                                            <p:txEl>
                                              <p:pRg st="2" end="2"/>
                                            </p:txEl>
                                          </p:spTgt>
                                        </p:tgtEl>
                                        <p:attrNameLst>
                                          <p:attrName>ppt_y</p:attrName>
                                        </p:attrNameLst>
                                      </p:cBhvr>
                                    </p:anim>
                                    <p:animRot by="21600000">
                                      <p:cBhvr>
                                        <p:cTn id="35" dur="1000" fill="hold">
                                          <p:stCondLst>
                                            <p:cond delay="0"/>
                                          </p:stCondLst>
                                        </p:cTn>
                                        <p:tgtEl>
                                          <p:spTgt spid="10243">
                                            <p:txEl>
                                              <p:pRg st="2" end="2"/>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10243">
                                            <p:txEl>
                                              <p:pRg st="3" end="3"/>
                                            </p:txEl>
                                          </p:spTgt>
                                        </p:tgtEl>
                                        <p:attrNameLst>
                                          <p:attrName>style.visibility</p:attrName>
                                        </p:attrNameLst>
                                      </p:cBhvr>
                                      <p:to>
                                        <p:strVal val="visible"/>
                                      </p:to>
                                    </p:set>
                                    <p:anim by="(-#ppt_w*2)" calcmode="lin" valueType="num">
                                      <p:cBhvr rctx="PPT">
                                        <p:cTn id="38" dur="500" autoRev="1" fill="hold">
                                          <p:stCondLst>
                                            <p:cond delay="0"/>
                                          </p:stCondLst>
                                        </p:cTn>
                                        <p:tgtEl>
                                          <p:spTgt spid="10243">
                                            <p:txEl>
                                              <p:pRg st="3" end="3"/>
                                            </p:txEl>
                                          </p:spTgt>
                                        </p:tgtEl>
                                        <p:attrNameLst>
                                          <p:attrName>ppt_w</p:attrName>
                                        </p:attrNameLst>
                                      </p:cBhvr>
                                    </p:anim>
                                    <p:anim by="(#ppt_w*0.50)" calcmode="lin" valueType="num">
                                      <p:cBhvr>
                                        <p:cTn id="39" dur="500" decel="50000" autoRev="1" fill="hold">
                                          <p:stCondLst>
                                            <p:cond delay="0"/>
                                          </p:stCondLst>
                                        </p:cTn>
                                        <p:tgtEl>
                                          <p:spTgt spid="10243">
                                            <p:txEl>
                                              <p:pRg st="3" end="3"/>
                                            </p:txEl>
                                          </p:spTgt>
                                        </p:tgtEl>
                                        <p:attrNameLst>
                                          <p:attrName>ppt_x</p:attrName>
                                        </p:attrNameLst>
                                      </p:cBhvr>
                                    </p:anim>
                                    <p:anim from="(-#ppt_h/2)" to="(#ppt_y)" calcmode="lin" valueType="num">
                                      <p:cBhvr>
                                        <p:cTn id="40" dur="1000" fill="hold">
                                          <p:stCondLst>
                                            <p:cond delay="0"/>
                                          </p:stCondLst>
                                        </p:cTn>
                                        <p:tgtEl>
                                          <p:spTgt spid="10243">
                                            <p:txEl>
                                              <p:pRg st="3" end="3"/>
                                            </p:txEl>
                                          </p:spTgt>
                                        </p:tgtEl>
                                        <p:attrNameLst>
                                          <p:attrName>ppt_y</p:attrName>
                                        </p:attrNameLst>
                                      </p:cBhvr>
                                    </p:anim>
                                    <p:animRot by="21600000">
                                      <p:cBhvr>
                                        <p:cTn id="41" dur="1000" fill="hold">
                                          <p:stCondLst>
                                            <p:cond delay="0"/>
                                          </p:stCondLst>
                                        </p:cTn>
                                        <p:tgtEl>
                                          <p:spTgt spid="10243">
                                            <p:txEl>
                                              <p:pRg st="3" end="3"/>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10243">
                                            <p:txEl>
                                              <p:pRg st="5" end="5"/>
                                            </p:txEl>
                                          </p:spTgt>
                                        </p:tgtEl>
                                        <p:attrNameLst>
                                          <p:attrName>style.visibility</p:attrName>
                                        </p:attrNameLst>
                                      </p:cBhvr>
                                      <p:to>
                                        <p:strVal val="visible"/>
                                      </p:to>
                                    </p:set>
                                    <p:anim by="(-#ppt_w*2)" calcmode="lin" valueType="num">
                                      <p:cBhvr rctx="PPT">
                                        <p:cTn id="44" dur="500" autoRev="1" fill="hold">
                                          <p:stCondLst>
                                            <p:cond delay="0"/>
                                          </p:stCondLst>
                                        </p:cTn>
                                        <p:tgtEl>
                                          <p:spTgt spid="10243">
                                            <p:txEl>
                                              <p:pRg st="5" end="5"/>
                                            </p:txEl>
                                          </p:spTgt>
                                        </p:tgtEl>
                                        <p:attrNameLst>
                                          <p:attrName>ppt_w</p:attrName>
                                        </p:attrNameLst>
                                      </p:cBhvr>
                                    </p:anim>
                                    <p:anim by="(#ppt_w*0.50)" calcmode="lin" valueType="num">
                                      <p:cBhvr>
                                        <p:cTn id="45" dur="500" decel="50000" autoRev="1" fill="hold">
                                          <p:stCondLst>
                                            <p:cond delay="0"/>
                                          </p:stCondLst>
                                        </p:cTn>
                                        <p:tgtEl>
                                          <p:spTgt spid="10243">
                                            <p:txEl>
                                              <p:pRg st="5" end="5"/>
                                            </p:txEl>
                                          </p:spTgt>
                                        </p:tgtEl>
                                        <p:attrNameLst>
                                          <p:attrName>ppt_x</p:attrName>
                                        </p:attrNameLst>
                                      </p:cBhvr>
                                    </p:anim>
                                    <p:anim from="(-#ppt_h/2)" to="(#ppt_y)" calcmode="lin" valueType="num">
                                      <p:cBhvr>
                                        <p:cTn id="46" dur="1000" fill="hold">
                                          <p:stCondLst>
                                            <p:cond delay="0"/>
                                          </p:stCondLst>
                                        </p:cTn>
                                        <p:tgtEl>
                                          <p:spTgt spid="10243">
                                            <p:txEl>
                                              <p:pRg st="5" end="5"/>
                                            </p:txEl>
                                          </p:spTgt>
                                        </p:tgtEl>
                                        <p:attrNameLst>
                                          <p:attrName>ppt_y</p:attrName>
                                        </p:attrNameLst>
                                      </p:cBhvr>
                                    </p:anim>
                                    <p:animRot by="21600000">
                                      <p:cBhvr>
                                        <p:cTn id="47" dur="1000" fill="hold">
                                          <p:stCondLst>
                                            <p:cond delay="0"/>
                                          </p:stCondLst>
                                        </p:cTn>
                                        <p:tgtEl>
                                          <p:spTgt spid="1024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9310</Words>
  <Application>Microsoft Office PowerPoint</Application>
  <PresentationFormat>عرض على الشاشة (3:4)‏</PresentationFormat>
  <Paragraphs>1605</Paragraphs>
  <Slides>139</Slides>
  <Notes>20</Notes>
  <HiddenSlides>0</HiddenSlides>
  <MMClips>5</MMClips>
  <ScaleCrop>false</ScaleCrop>
  <HeadingPairs>
    <vt:vector size="4" baseType="variant">
      <vt:variant>
        <vt:lpstr>نسق</vt:lpstr>
      </vt:variant>
      <vt:variant>
        <vt:i4>1</vt:i4>
      </vt:variant>
      <vt:variant>
        <vt:lpstr>عناوين الشرائح</vt:lpstr>
      </vt:variant>
      <vt:variant>
        <vt:i4>139</vt:i4>
      </vt:variant>
    </vt:vector>
  </HeadingPairs>
  <TitlesOfParts>
    <vt:vector size="140" baseType="lpstr">
      <vt:lpstr>Office Theme</vt:lpstr>
      <vt:lpstr>عرض تقديمي في PowerPoint</vt:lpstr>
      <vt:lpstr>عرض تقديمي في PowerPoint</vt:lpstr>
      <vt:lpstr>عرض تقديمي في PowerPoint</vt:lpstr>
      <vt:lpstr> Requesting and giving information  </vt:lpstr>
      <vt:lpstr>عرض تقديمي في PowerPoint</vt:lpstr>
      <vt:lpstr>A worksheet: Requesting and giving information.</vt:lpstr>
      <vt:lpstr> Start…</vt:lpstr>
      <vt:lpstr>Simple Present tense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Simple Past tense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Past Perfect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Past Continuous</vt:lpstr>
      <vt:lpstr>`</vt:lpstr>
      <vt:lpstr>عرض تقديمي في PowerPoint</vt:lpstr>
      <vt:lpstr>عرض تقديمي في PowerPoint</vt:lpstr>
      <vt:lpstr>عرض تقديمي في PowerPoint</vt:lpstr>
      <vt:lpstr>عرض تقديمي في PowerPoint</vt:lpstr>
      <vt:lpstr>عرض تقديمي في PowerPoint</vt:lpstr>
      <vt:lpstr>Simple Future</vt:lpstr>
      <vt:lpstr>عرض تقديمي في PowerPoint</vt:lpstr>
      <vt:lpstr>عرض تقديمي في PowerPoint</vt:lpstr>
      <vt:lpstr>عرض تقديمي في PowerPoint</vt:lpstr>
      <vt:lpstr>عرض تقديمي في PowerPoint</vt:lpstr>
      <vt:lpstr>عرض تقديمي في PowerPoint</vt:lpstr>
      <vt:lpstr>Present continuous</vt:lpstr>
      <vt:lpstr>عرض تقديمي في PowerPoint</vt:lpstr>
      <vt:lpstr>عرض تقديمي في PowerPoint</vt:lpstr>
      <vt:lpstr>عرض تقديمي في PowerPoint</vt:lpstr>
      <vt:lpstr>          The end…                                                   </vt:lpstr>
      <vt:lpstr>A Quiz: Verb Tenses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Could have / Should have</vt:lpstr>
      <vt:lpstr>عرض تقديمي في PowerPoint</vt:lpstr>
      <vt:lpstr>                                  decide, expect, agree, help, hope, manage, offer, promise, seem, want, ask, afford, appear, fail, learn, choose, would prefer.    Examples:  Marah has decided to study engineering. Have you learned how to access to the internet?     avoid, consider, delay, dislike, enjoy, escape, face, feel like, finish, give up, can’t help, imagine, mention, mind, miss,  suggest. Examples: Rana enjoys watching movies with her friends. The teacher suggested having a break.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 </vt:lpstr>
      <vt:lpstr> </vt:lpstr>
      <vt:lpstr>عرض تقديمي في PowerPoint</vt:lpstr>
      <vt:lpstr>عرض تقديمي في PowerPoint</vt:lpstr>
      <vt:lpstr>عرض تقديمي في PowerPoint</vt:lpstr>
      <vt:lpstr> </vt:lpstr>
      <vt:lpstr> </vt:lpstr>
      <vt:lpstr>عرض تقديمي في PowerPoint</vt:lpstr>
      <vt:lpstr>عرض تقديمي في PowerPoint</vt:lpstr>
      <vt:lpstr>عرض تقديمي في PowerPoint</vt:lpstr>
      <vt:lpstr>Reflexive Pronouns</vt:lpstr>
      <vt:lpstr>When to use a reflexive pronoun Reflexive pronouns are used in three main situations .   1. Reflexive pronouns are used when the subject and object are the same .    </vt:lpstr>
      <vt:lpstr>عرض تقديمي في PowerPoint</vt:lpstr>
      <vt:lpstr>Indirect Questions</vt:lpstr>
      <vt:lpstr>                               Here’s how to do it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Two kinds of the relatives can be distinguished: defining relative clauses and non-defining relative clauses. The relative pronouns used are “who, which, whose and that.        Defining relative clauses qualify a noun and tell us which person or thing is being referred to. They are more common in the spoken language. When we speak, there is no pause before or after a defining relative clause and no commas (,)are used when we write.  E.g. selfish are unbearable People who are.(“who are selfish” tells us exactly which people are unbearable) The relative pronoun can be left out if it is the object of the relative clause. E.g. Did you like the present (which) I sent you?(which can be left here) If the relative pronoun is the subject of the relative clause, we can not leave it. E.g. I met a woman who worked for the UN.(who here can not be left out)</vt:lpstr>
      <vt:lpstr>عرض تقديمي في PowerPoint</vt:lpstr>
      <vt:lpstr>A worksheet-Relative clauses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Forming Comparative and  Superlative Adjectives</vt:lpstr>
      <vt:lpstr>عرض تقديمي في PowerPoint</vt:lpstr>
      <vt:lpstr>عرض تقديمي في PowerPoint</vt:lpstr>
      <vt:lpstr>Two-syllable adjectives…..</vt:lpstr>
      <vt:lpstr>عرض تقديمي في PowerPoint</vt:lpstr>
      <vt:lpstr>Adjectives with three or more syllables..</vt:lpstr>
      <vt:lpstr>عرض تقديمي في PowerPoint</vt:lpstr>
      <vt:lpstr>Quiz: Comparative and superlative adjectives</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Lessons </dc:title>
  <dc:creator>DELL</dc:creator>
  <cp:lastModifiedBy>muayyad</cp:lastModifiedBy>
  <cp:revision>156</cp:revision>
  <dcterms:created xsi:type="dcterms:W3CDTF">2006-08-16T00:00:00Z</dcterms:created>
  <dcterms:modified xsi:type="dcterms:W3CDTF">2011-06-27T05:52:01Z</dcterms:modified>
</cp:coreProperties>
</file>